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5"/>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D16E06-EEF6-4614-B326-BCE2971C16EC}">
  <a:tblStyle styleId="{8CD16E06-EEF6-4614-B326-BCE2971C16E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D18AD4-1274-434E-9F15-F3A2E774986C}"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917CEFB-5CCD-4420-9CAA-A5235D4B8936}" styleName="Table_2">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slide" Target="slides/slide76.xml"/><Relationship Id="rId83" Type="http://schemas.openxmlformats.org/officeDocument/2006/relationships/slide" Target="slides/slide75.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21a3e872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b821a3e872_7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4f80aeb88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e4f80aeb88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f80aeb88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e4f80aeb88_1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4f80aeb88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e4f80aeb88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4f80aeb8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e4f80aeb88_1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4f80aeb8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e4f80aeb88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4f80aeb88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e4f80aeb88_1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4f80aeb88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e4f80aeb88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4f80aeb88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e4f80aeb88_1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4f80aeb88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e4f80aeb88_1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f80aeb88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e4f80aeb88_1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21a3e872_7_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7" name="Google Shape;187;gb821a3e872_7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gb821a3e872_7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4f80aeb88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4f80aeb88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4f80aeb88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e4f80aeb88_1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4f80aeb88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e4f80aeb88_1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4f80aeb88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e4f80aeb88_1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4f80aeb8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e4f80aeb88_1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4f80aeb88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e4f80aeb88_1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4f80aeb88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e4f80aeb88_1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4f80aeb88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e4f80aeb88_1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4f80aeb88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e4f80aeb88_1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4f80aeb88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e4f80aeb88_1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4f80aeb8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e4f80aeb88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4f80aeb88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e4f80aeb88_1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4f80aeb88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e4f80aeb88_1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4f80aeb88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e4f80aeb88_1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4f80aeb88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e4f80aeb88_1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5d27ea6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5d27ea6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4f80aeb88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e4f80aeb88_1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4f80aeb88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e4f80aeb88_1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4f80aeb88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e4f80aeb88_1_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4f80aeb88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e4f80aeb88_1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4f80aeb88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e4f80aeb88_1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4f80aeb88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e4f80aeb88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4f80aeb88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e4f80aeb88_1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4f80aeb88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e4f80aeb88_1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4f80aeb88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e4f80aeb88_1_3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4f80aeb88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e4f80aeb88_1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5d27ea6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e5d27ea6d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4f80aeb88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e4f80aeb88_1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4f80aeb88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e4f80aeb88_1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4f80aeb88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e4f80aeb88_1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4f80aeb88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e4f80aeb88_1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4f80aeb88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e4f80aeb88_1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f80aeb8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e4f80aeb88_1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5d27ea6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e5d27ea6d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4f80aeb88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e4f80aeb88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4f80aeb88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e4f80aeb88_1_4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4f80aeb88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e4f80aeb88_1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4f80aeb88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e4f80aeb88_1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4f80aeb88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e4f80aeb88_1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4f80aeb88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e4f80aeb88_1_4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4f80aeb88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e4f80aeb88_1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e4f80aeb88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e4f80aeb88_1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4f80aeb88_1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e4f80aeb88_1_5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4f80aeb8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e4f80aeb88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4f80aeb88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e4f80aeb88_1_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4f80aeb88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e4f80aeb88_1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4f80aeb88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e4f80aeb88_1_5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f80aeb88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e4f80aeb88_1_5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4f80aeb88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e4f80aeb88_1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e4f80aeb88_1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e4f80aeb88_1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e4f80aeb88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e4f80aeb88_1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e4f80aeb88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e4f80aeb88_1_5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e4f80aeb88_1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e4f80aeb88_1_5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e4f80aeb88_1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e4f80aeb88_1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4f80aeb88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e4f80aeb88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4f80aeb88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e4f80aeb88_1_5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4f80aeb88_1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e4f80aeb88_1_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4f80aeb88_1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e4f80aeb88_1_5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4f80aeb88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e4f80aeb88_1_6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e4f80aeb88_1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e4f80aeb88_1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e4f80aeb88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e4f80aeb88_1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e4f80aeb88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e4f80aeb88_1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4f80aeb8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e4f80aeb88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4f80aeb8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e4f80aeb8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219200" y="742950"/>
            <a:ext cx="6705600" cy="475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1828800" y="1428750"/>
            <a:ext cx="6934200" cy="31431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08610" lvl="1" marL="914400" rtl="0" algn="l">
              <a:spcBef>
                <a:spcPts val="360"/>
              </a:spcBef>
              <a:spcAft>
                <a:spcPts val="0"/>
              </a:spcAft>
              <a:buSzPts val="126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25754" lvl="4" marL="2286000" rtl="0" algn="l">
              <a:spcBef>
                <a:spcPts val="360"/>
              </a:spcBef>
              <a:spcAft>
                <a:spcPts val="0"/>
              </a:spcAft>
              <a:buSzPts val="1530"/>
              <a:buChar char="○"/>
              <a:defRPr/>
            </a:lvl5pPr>
            <a:lvl6pPr indent="-325754" lvl="5" marL="2743200" rtl="0" algn="l">
              <a:spcBef>
                <a:spcPts val="360"/>
              </a:spcBef>
              <a:spcAft>
                <a:spcPts val="0"/>
              </a:spcAft>
              <a:buSzPts val="1530"/>
              <a:buChar char="■"/>
              <a:defRPr/>
            </a:lvl6pPr>
            <a:lvl7pPr indent="-325754" lvl="6" marL="3200400" rtl="0" algn="l">
              <a:spcBef>
                <a:spcPts val="360"/>
              </a:spcBef>
              <a:spcAft>
                <a:spcPts val="0"/>
              </a:spcAft>
              <a:buSzPts val="1530"/>
              <a:buChar char="●"/>
              <a:defRPr/>
            </a:lvl7pPr>
            <a:lvl8pPr indent="-325754" lvl="7" marL="3657600" rtl="0" algn="l">
              <a:spcBef>
                <a:spcPts val="360"/>
              </a:spcBef>
              <a:spcAft>
                <a:spcPts val="0"/>
              </a:spcAft>
              <a:buSzPts val="1530"/>
              <a:buChar char="○"/>
              <a:defRPr/>
            </a:lvl8pPr>
            <a:lvl9pPr indent="-325754" lvl="8" marL="4114800" rtl="0" algn="l">
              <a:spcBef>
                <a:spcPts val="360"/>
              </a:spcBef>
              <a:spcAft>
                <a:spcPts val="0"/>
              </a:spcAft>
              <a:buSzPts val="1530"/>
              <a:buChar char="■"/>
              <a:defRPr/>
            </a:lvl9pPr>
          </a:lstStyle>
          <a:p/>
        </p:txBody>
      </p:sp>
      <p:sp>
        <p:nvSpPr>
          <p:cNvPr id="53" name="Google Shape;53;p13"/>
          <p:cNvSpPr txBox="1"/>
          <p:nvPr>
            <p:ph idx="11" type="ftr"/>
          </p:nvPr>
        </p:nvSpPr>
        <p:spPr>
          <a:xfrm>
            <a:off x="1219200" y="4686300"/>
            <a:ext cx="5486400" cy="342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7543800" y="4686300"/>
            <a:ext cx="12954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6" name="Google Shape;66;p15"/>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6"/>
          <p:cNvSpPr txBox="1"/>
          <p:nvPr>
            <p:ph type="title"/>
          </p:nvPr>
        </p:nvSpPr>
        <p:spPr>
          <a:xfrm rot="5400000">
            <a:off x="-352351" y="1628700"/>
            <a:ext cx="4057500" cy="1828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 type="body"/>
          </p:nvPr>
        </p:nvSpPr>
        <p:spPr>
          <a:xfrm rot="5400000">
            <a:off x="3619500" y="-514349"/>
            <a:ext cx="3657600" cy="5715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2" name="Google Shape;72;p16"/>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7"/>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 type="body"/>
          </p:nvPr>
        </p:nvSpPr>
        <p:spPr>
          <a:xfrm rot="5400000">
            <a:off x="3076650" y="-1647900"/>
            <a:ext cx="2914500" cy="7239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8" name="Google Shape;78;p17"/>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758952" y="3429000"/>
            <a:ext cx="6784800" cy="1200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SzPts val="1400"/>
              <a:buNone/>
              <a:defRPr b="0"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p:nvPr>
            <p:ph idx="2" type="pic"/>
          </p:nvPr>
        </p:nvSpPr>
        <p:spPr>
          <a:xfrm>
            <a:off x="777240" y="342900"/>
            <a:ext cx="7543800" cy="21717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84" name="Google Shape;84;p18"/>
          <p:cNvSpPr txBox="1"/>
          <p:nvPr>
            <p:ph idx="1" type="body"/>
          </p:nvPr>
        </p:nvSpPr>
        <p:spPr>
          <a:xfrm>
            <a:off x="850392" y="2628900"/>
            <a:ext cx="7391400" cy="603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None/>
              <a:defRPr sz="18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85" name="Google Shape;85;p18"/>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0"/>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0"/>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0"/>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21"/>
          <p:cNvSpPr txBox="1"/>
          <p:nvPr>
            <p:ph idx="1" type="body"/>
          </p:nvPr>
        </p:nvSpPr>
        <p:spPr>
          <a:xfrm>
            <a:off x="7620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0" name="Google Shape;100;p21"/>
          <p:cNvSpPr txBox="1"/>
          <p:nvPr>
            <p:ph idx="2" type="body"/>
          </p:nvPr>
        </p:nvSpPr>
        <p:spPr>
          <a:xfrm>
            <a:off x="46482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1" name="Google Shape;101;p21"/>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1"/>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 name="Google Shape;113;p2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14" name="Google Shape;114;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2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3" name="Shape 123"/>
        <p:cNvGrpSpPr/>
        <p:nvPr/>
      </p:nvGrpSpPr>
      <p:grpSpPr>
        <a:xfrm>
          <a:off x="0" y="0"/>
          <a:ext cx="0" cy="0"/>
          <a:chOff x="0" y="0"/>
          <a:chExt cx="0" cy="0"/>
        </a:xfrm>
      </p:grpSpPr>
      <p:sp>
        <p:nvSpPr>
          <p:cNvPr id="124" name="Google Shape;124;p25"/>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 name="Google Shape;125;p2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26" name="Google Shape;126;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26"/>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2" name="Google Shape;132;p26"/>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sp>
        <p:nvSpPr>
          <p:cNvPr id="137" name="Google Shape;137;p27"/>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 name="Google Shape;138;p27"/>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9" name="Google Shape;139;p2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40" name="Google Shape;140;p27"/>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41" name="Google Shape;141;p2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42" name="Google Shape;142;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28"/>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7" name="Google Shape;147;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4" name="Shape 154"/>
        <p:cNvGrpSpPr/>
        <p:nvPr/>
      </p:nvGrpSpPr>
      <p:grpSpPr>
        <a:xfrm>
          <a:off x="0" y="0"/>
          <a:ext cx="0" cy="0"/>
          <a:chOff x="0" y="0"/>
          <a:chExt cx="0" cy="0"/>
        </a:xfrm>
      </p:grpSpPr>
      <p:sp>
        <p:nvSpPr>
          <p:cNvPr id="155" name="Google Shape;155;p30"/>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3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3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58" name="Google Shape;158;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3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3" name="Google Shape;163;p3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4" name="Google Shape;164;p3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65" name="Google Shape;165;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8" name="Shape 168"/>
        <p:cNvGrpSpPr/>
        <p:nvPr/>
      </p:nvGrpSpPr>
      <p:grpSpPr>
        <a:xfrm>
          <a:off x="0" y="0"/>
          <a:ext cx="0" cy="0"/>
          <a:chOff x="0" y="0"/>
          <a:chExt cx="0" cy="0"/>
        </a:xfrm>
      </p:grpSpPr>
      <p:sp>
        <p:nvSpPr>
          <p:cNvPr id="169" name="Google Shape;169;p3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32"/>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1" name="Google Shape;171;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p33"/>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33"/>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3.xml"/><Relationship Id="rId12" Type="http://schemas.openxmlformats.org/officeDocument/2006/relationships/slideLayout" Target="../slideLayouts/slideLayout30.xml"/><Relationship Id="rId1" Type="http://schemas.openxmlformats.org/officeDocument/2006/relationships/image" Target="../media/image1.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1pPr>
            <a:lvl2pPr lvl="1"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2pPr>
            <a:lvl3pPr lvl="2"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3pPr>
            <a:lvl4pPr lvl="3"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4pPr>
            <a:lvl5pPr lvl="4"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7" name="Google Shape;57;p14"/>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58" name="Google Shape;58;p14"/>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Google Shape;59;p14"/>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0" name="Google Shape;60;p14"/>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61" name="Google Shape;61;p14"/>
          <p:cNvSpPr txBox="1"/>
          <p:nvPr/>
        </p:nvSpPr>
        <p:spPr>
          <a:xfrm>
            <a:off x="777875" y="0"/>
            <a:ext cx="7543800" cy="285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 name="Google Shape;62;p14"/>
          <p:cNvSpPr txBox="1"/>
          <p:nvPr/>
        </p:nvSpPr>
        <p:spPr>
          <a:xfrm>
            <a:off x="777875" y="4629150"/>
            <a:ext cx="7543800" cy="20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06" name="Google Shape;106;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7" name="Google Shape;107;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8" name="Google Shape;108;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descr="Cover.jpg" id="109" name="Google Shape;109;p22"/>
          <p:cNvPicPr preferRelativeResize="0"/>
          <p:nvPr/>
        </p:nvPicPr>
        <p:blipFill rotWithShape="1">
          <a:blip r:embed="rId1">
            <a:alphaModFix/>
          </a:blip>
          <a:srcRect b="0" l="0" r="0" t="0"/>
          <a:stretch/>
        </p:blipFill>
        <p:spPr>
          <a:xfrm>
            <a:off x="7750432" y="215410"/>
            <a:ext cx="692846" cy="857250"/>
          </a:xfrm>
          <a:prstGeom prst="rect">
            <a:avLst/>
          </a:prstGeom>
          <a:noFill/>
          <a:ln>
            <a:noFill/>
          </a:ln>
        </p:spPr>
      </p:pic>
      <p:cxnSp>
        <p:nvCxnSpPr>
          <p:cNvPr id="110" name="Google Shape;110;p22"/>
          <p:cNvCxnSpPr/>
          <p:nvPr/>
        </p:nvCxnSpPr>
        <p:spPr>
          <a:xfrm>
            <a:off x="457200" y="1064419"/>
            <a:ext cx="7305900" cy="1200"/>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50"/>
              </a:srgbClr>
            </a:outerShdw>
          </a:effectLst>
        </p:spPr>
      </p:cxn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2.xml"/><Relationship Id="rId3"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5.xml"/><Relationship Id="rId3"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762000" y="514350"/>
            <a:ext cx="8301300" cy="29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0"/>
              </a:spcAft>
              <a:buSzPts val="1800"/>
              <a:buNone/>
            </a:pPr>
            <a:r>
              <a:rPr lang="en-GB" sz="3000"/>
              <a:t>SYSTEM DEVELOPMENT METHODOLOGY</a:t>
            </a:r>
            <a:endParaRPr sz="3000"/>
          </a:p>
          <a:p>
            <a:pPr indent="0" lvl="0" marL="0" rtl="0" algn="just">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Functional requirements</a:t>
            </a:r>
            <a:endParaRPr/>
          </a:p>
        </p:txBody>
      </p:sp>
      <p:sp>
        <p:nvSpPr>
          <p:cNvPr id="248" name="Google Shape;248;p4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Describe functionality or system services.</a:t>
            </a:r>
            <a:endParaRPr/>
          </a:p>
          <a:p>
            <a:pPr indent="-342900" lvl="0" marL="342900" rtl="0" algn="l">
              <a:spcBef>
                <a:spcPts val="1200"/>
              </a:spcBef>
              <a:spcAft>
                <a:spcPts val="0"/>
              </a:spcAft>
              <a:buClr>
                <a:srgbClr val="46424D"/>
              </a:buClr>
              <a:buSzPts val="2400"/>
              <a:buFont typeface="Noto Sans Symbols"/>
              <a:buChar char="✧"/>
            </a:pPr>
            <a:r>
              <a:rPr lang="en-GB"/>
              <a:t>Depend on the type of software, expected users and the type of system where the software is used.</a:t>
            </a:r>
            <a:endParaRPr/>
          </a:p>
          <a:p>
            <a:pPr indent="-342900" lvl="0" marL="342900" rtl="0" algn="l">
              <a:spcBef>
                <a:spcPts val="1200"/>
              </a:spcBef>
              <a:spcAft>
                <a:spcPts val="0"/>
              </a:spcAft>
              <a:buClr>
                <a:srgbClr val="46424D"/>
              </a:buClr>
              <a:buSzPts val="2400"/>
              <a:buFont typeface="Noto Sans Symbols"/>
              <a:buChar char="✧"/>
            </a:pPr>
            <a:r>
              <a:rPr lang="en-GB"/>
              <a:t>Functional user requirements may be high-level statements of what the system should do.</a:t>
            </a:r>
            <a:endParaRPr/>
          </a:p>
          <a:p>
            <a:pPr indent="-342900" lvl="0" marL="342900" rtl="0" algn="l">
              <a:spcBef>
                <a:spcPts val="1200"/>
              </a:spcBef>
              <a:spcAft>
                <a:spcPts val="0"/>
              </a:spcAft>
              <a:buClr>
                <a:srgbClr val="46424D"/>
              </a:buClr>
              <a:buSzPts val="2400"/>
              <a:buFont typeface="Noto Sans Symbols"/>
              <a:buChar char="✧"/>
            </a:pPr>
            <a:r>
              <a:rPr lang="en-GB"/>
              <a:t>Functional system requirements should describe the system services in detail.</a:t>
            </a:r>
            <a:endParaRPr/>
          </a:p>
        </p:txBody>
      </p:sp>
      <p:sp>
        <p:nvSpPr>
          <p:cNvPr id="249" name="Google Shape;249;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imprecision</a:t>
            </a:r>
            <a:endParaRPr/>
          </a:p>
        </p:txBody>
      </p:sp>
      <p:sp>
        <p:nvSpPr>
          <p:cNvPr id="255" name="Google Shape;255;p44"/>
          <p:cNvSpPr txBox="1"/>
          <p:nvPr>
            <p:ph idx="1" type="body"/>
          </p:nvPr>
        </p:nvSpPr>
        <p:spPr>
          <a:xfrm>
            <a:off x="457200" y="1200150"/>
            <a:ext cx="8526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Problems arise when requirements are not precisely stated.</a:t>
            </a:r>
            <a:endParaRPr/>
          </a:p>
          <a:p>
            <a:pPr indent="-342900" lvl="0" marL="342900" rtl="0" algn="l">
              <a:spcBef>
                <a:spcPts val="1200"/>
              </a:spcBef>
              <a:spcAft>
                <a:spcPts val="0"/>
              </a:spcAft>
              <a:buClr>
                <a:srgbClr val="46424D"/>
              </a:buClr>
              <a:buSzPts val="2400"/>
              <a:buFont typeface="Noto Sans Symbols"/>
              <a:buChar char="✧"/>
            </a:pPr>
            <a:r>
              <a:rPr lang="en-GB"/>
              <a:t>Ambiguous requirements may be interpreted in different ways by developers and users.</a:t>
            </a:r>
            <a:endParaRPr/>
          </a:p>
          <a:p>
            <a:pPr indent="-342900" lvl="0" marL="342900" rtl="0" algn="l">
              <a:spcBef>
                <a:spcPts val="1200"/>
              </a:spcBef>
              <a:spcAft>
                <a:spcPts val="0"/>
              </a:spcAft>
              <a:buClr>
                <a:srgbClr val="46424D"/>
              </a:buClr>
              <a:buSzPts val="2400"/>
              <a:buFont typeface="Noto Sans Symbols"/>
              <a:buChar char="✧"/>
            </a:pPr>
            <a:r>
              <a:rPr lang="en-GB"/>
              <a:t>Consider the term ‘search’ in a requirement definition (eg.)</a:t>
            </a:r>
            <a:endParaRPr/>
          </a:p>
          <a:p>
            <a:pPr indent="-285750" lvl="1" marL="742950" rtl="0" algn="l">
              <a:spcBef>
                <a:spcPts val="900"/>
              </a:spcBef>
              <a:spcAft>
                <a:spcPts val="0"/>
              </a:spcAft>
              <a:buClr>
                <a:srgbClr val="46424D"/>
              </a:buClr>
              <a:buSzPts val="2000"/>
              <a:buChar char="▪"/>
            </a:pPr>
            <a:r>
              <a:rPr lang="en-GB"/>
              <a:t>User intention – search for a patient name across all appointments in all clinics;</a:t>
            </a:r>
            <a:endParaRPr/>
          </a:p>
          <a:p>
            <a:pPr indent="-285750" lvl="1" marL="742950" rtl="0" algn="l">
              <a:spcBef>
                <a:spcPts val="600"/>
              </a:spcBef>
              <a:spcAft>
                <a:spcPts val="0"/>
              </a:spcAft>
              <a:buClr>
                <a:srgbClr val="46424D"/>
              </a:buClr>
              <a:buSzPts val="2000"/>
              <a:buChar char="▪"/>
            </a:pPr>
            <a:r>
              <a:rPr lang="en-GB"/>
              <a:t>Developer interpretation – search for a patient name in an individual clinic. User chooses clinic then search.</a:t>
            </a:r>
            <a:endParaRPr/>
          </a:p>
        </p:txBody>
      </p:sp>
      <p:sp>
        <p:nvSpPr>
          <p:cNvPr id="256" name="Google Shape;256;p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completeness and consistency</a:t>
            </a:r>
            <a:endParaRPr/>
          </a:p>
        </p:txBody>
      </p:sp>
      <p:sp>
        <p:nvSpPr>
          <p:cNvPr id="262" name="Google Shape;262;p4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In principle, requirements should be both complete and consistent.</a:t>
            </a:r>
            <a:endParaRPr/>
          </a:p>
          <a:p>
            <a:pPr indent="-342900" lvl="0" marL="342900" rtl="0" algn="l">
              <a:spcBef>
                <a:spcPts val="1200"/>
              </a:spcBef>
              <a:spcAft>
                <a:spcPts val="0"/>
              </a:spcAft>
              <a:buClr>
                <a:srgbClr val="46424D"/>
              </a:buClr>
              <a:buSzPts val="2400"/>
              <a:buFont typeface="Noto Sans Symbols"/>
              <a:buChar char="✧"/>
            </a:pPr>
            <a:r>
              <a:rPr lang="en-GB" sz="2400"/>
              <a:t>Complete</a:t>
            </a:r>
            <a:endParaRPr/>
          </a:p>
          <a:p>
            <a:pPr indent="-285750" lvl="1" marL="742950" rtl="0" algn="l">
              <a:spcBef>
                <a:spcPts val="900"/>
              </a:spcBef>
              <a:spcAft>
                <a:spcPts val="0"/>
              </a:spcAft>
              <a:buClr>
                <a:srgbClr val="46424D"/>
              </a:buClr>
              <a:buSzPts val="2000"/>
              <a:buChar char="▪"/>
            </a:pPr>
            <a:r>
              <a:rPr lang="en-GB"/>
              <a:t>They should include descriptions of all facilities required.</a:t>
            </a:r>
            <a:endParaRPr/>
          </a:p>
          <a:p>
            <a:pPr indent="-342900" lvl="0" marL="342900" rtl="0" algn="l">
              <a:spcBef>
                <a:spcPts val="900"/>
              </a:spcBef>
              <a:spcAft>
                <a:spcPts val="0"/>
              </a:spcAft>
              <a:buClr>
                <a:srgbClr val="46424D"/>
              </a:buClr>
              <a:buSzPts val="2400"/>
              <a:buFont typeface="Noto Sans Symbols"/>
              <a:buChar char="✧"/>
            </a:pPr>
            <a:r>
              <a:rPr lang="en-GB" sz="2400"/>
              <a:t>Consistent</a:t>
            </a:r>
            <a:endParaRPr/>
          </a:p>
          <a:p>
            <a:pPr indent="-285750" lvl="1" marL="742950" rtl="0" algn="l">
              <a:spcBef>
                <a:spcPts val="900"/>
              </a:spcBef>
              <a:spcAft>
                <a:spcPts val="0"/>
              </a:spcAft>
              <a:buClr>
                <a:srgbClr val="46424D"/>
              </a:buClr>
              <a:buSzPts val="2000"/>
              <a:buChar char="▪"/>
            </a:pPr>
            <a:r>
              <a:rPr lang="en-GB"/>
              <a:t>There should be no conflicts or contradictions in the descriptions of the system facilities.</a:t>
            </a:r>
            <a:endParaRPr/>
          </a:p>
          <a:p>
            <a:pPr indent="-342900" lvl="0" marL="342900" rtl="0" algn="l">
              <a:spcBef>
                <a:spcPts val="900"/>
              </a:spcBef>
              <a:spcAft>
                <a:spcPts val="0"/>
              </a:spcAft>
              <a:buClr>
                <a:srgbClr val="46424D"/>
              </a:buClr>
              <a:buSzPts val="2400"/>
              <a:buFont typeface="Noto Sans Symbols"/>
              <a:buChar char="✧"/>
            </a:pPr>
            <a:r>
              <a:rPr lang="en-GB" sz="2400"/>
              <a:t>In practice, it is impossible to produce a complete and consistent requirements document.</a:t>
            </a:r>
            <a:endParaRPr/>
          </a:p>
        </p:txBody>
      </p:sp>
      <p:sp>
        <p:nvSpPr>
          <p:cNvPr id="263" name="Google Shape;263;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Non-functional requirements</a:t>
            </a:r>
            <a:endParaRPr/>
          </a:p>
        </p:txBody>
      </p:sp>
      <p:sp>
        <p:nvSpPr>
          <p:cNvPr id="269" name="Google Shape;269;p46"/>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These define system properties and constraints e.g. reliability, response time and storage requirements. Constraints are I/O device capability, system representations, etc.</a:t>
            </a:r>
            <a:endParaRPr/>
          </a:p>
          <a:p>
            <a:pPr indent="-342900" lvl="0" marL="342900" rtl="0" algn="l">
              <a:lnSpc>
                <a:spcPct val="90000"/>
              </a:lnSpc>
              <a:spcBef>
                <a:spcPts val="1200"/>
              </a:spcBef>
              <a:spcAft>
                <a:spcPts val="0"/>
              </a:spcAft>
              <a:buClr>
                <a:srgbClr val="46424D"/>
              </a:buClr>
              <a:buSzPts val="2400"/>
              <a:buChar char="✧"/>
            </a:pPr>
            <a:r>
              <a:rPr lang="en-GB"/>
              <a:t>Process requirements may also be specified mandating a particular IDE, programming language or development method.</a:t>
            </a:r>
            <a:endParaRPr/>
          </a:p>
          <a:p>
            <a:pPr indent="-342900" lvl="0" marL="342900" rtl="0" algn="l">
              <a:lnSpc>
                <a:spcPct val="90000"/>
              </a:lnSpc>
              <a:spcBef>
                <a:spcPts val="1200"/>
              </a:spcBef>
              <a:spcAft>
                <a:spcPts val="0"/>
              </a:spcAft>
              <a:buClr>
                <a:srgbClr val="46424D"/>
              </a:buClr>
              <a:buSzPts val="2400"/>
              <a:buChar char="✧"/>
            </a:pPr>
            <a:r>
              <a:rPr lang="en-GB"/>
              <a:t>Non-functional requirements may be more critical than functional requirements. If these are not met, the system may be useless.</a:t>
            </a:r>
            <a:endParaRPr/>
          </a:p>
        </p:txBody>
      </p:sp>
      <p:sp>
        <p:nvSpPr>
          <p:cNvPr id="270" name="Google Shape;270;p4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Types of nonfunctional requirements </a:t>
            </a:r>
            <a:endParaRPr/>
          </a:p>
        </p:txBody>
      </p:sp>
      <p:pic>
        <p:nvPicPr>
          <p:cNvPr descr="4.3 Non-functionalReq.eps" id="276" name="Google Shape;276;p47"/>
          <p:cNvPicPr preferRelativeResize="0"/>
          <p:nvPr/>
        </p:nvPicPr>
        <p:blipFill rotWithShape="1">
          <a:blip r:embed="rId3">
            <a:alphaModFix/>
          </a:blip>
          <a:srcRect b="0" l="0" r="0" t="0"/>
          <a:stretch/>
        </p:blipFill>
        <p:spPr>
          <a:xfrm>
            <a:off x="990600" y="1125450"/>
            <a:ext cx="6675350" cy="3745100"/>
          </a:xfrm>
          <a:prstGeom prst="rect">
            <a:avLst/>
          </a:prstGeom>
          <a:noFill/>
          <a:ln>
            <a:noFill/>
          </a:ln>
        </p:spPr>
      </p:pic>
      <p:sp>
        <p:nvSpPr>
          <p:cNvPr id="277" name="Google Shape;277;p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Non-functional classifications</a:t>
            </a:r>
            <a:endParaRPr/>
          </a:p>
        </p:txBody>
      </p:sp>
      <p:sp>
        <p:nvSpPr>
          <p:cNvPr id="283" name="Google Shape;283;p48"/>
          <p:cNvSpPr txBox="1"/>
          <p:nvPr>
            <p:ph idx="1" type="body"/>
          </p:nvPr>
        </p:nvSpPr>
        <p:spPr>
          <a:xfrm>
            <a:off x="103250" y="1063375"/>
            <a:ext cx="8960700" cy="35313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Product requirements</a:t>
            </a:r>
            <a:endParaRPr/>
          </a:p>
          <a:p>
            <a:pPr indent="-285750" lvl="1" marL="742950" rtl="0" algn="l">
              <a:spcBef>
                <a:spcPts val="900"/>
              </a:spcBef>
              <a:spcAft>
                <a:spcPts val="0"/>
              </a:spcAft>
              <a:buClr>
                <a:srgbClr val="46424D"/>
              </a:buClr>
              <a:buSzPts val="2000"/>
              <a:buChar char="▪"/>
            </a:pPr>
            <a:r>
              <a:rPr lang="en-GB" sz="2000"/>
              <a:t>Requirements which specify that the delivered product must behave in a particular way e.g. execution speed, reliability, etc.</a:t>
            </a:r>
            <a:endParaRPr/>
          </a:p>
          <a:p>
            <a:pPr indent="-342900" lvl="0" marL="342900" rtl="0" algn="l">
              <a:spcBef>
                <a:spcPts val="900"/>
              </a:spcBef>
              <a:spcAft>
                <a:spcPts val="0"/>
              </a:spcAft>
              <a:buClr>
                <a:srgbClr val="46424D"/>
              </a:buClr>
              <a:buSzPts val="2400"/>
              <a:buFont typeface="Noto Sans Symbols"/>
              <a:buChar char="✧"/>
            </a:pPr>
            <a:r>
              <a:rPr lang="en-GB" sz="2400"/>
              <a:t>Organisational requirements</a:t>
            </a:r>
            <a:endParaRPr/>
          </a:p>
          <a:p>
            <a:pPr indent="-285750" lvl="1" marL="742950" rtl="0" algn="l">
              <a:spcBef>
                <a:spcPts val="900"/>
              </a:spcBef>
              <a:spcAft>
                <a:spcPts val="0"/>
              </a:spcAft>
              <a:buClr>
                <a:srgbClr val="46424D"/>
              </a:buClr>
              <a:buSzPts val="2000"/>
              <a:buChar char="▪"/>
            </a:pPr>
            <a:r>
              <a:rPr lang="en-GB" sz="2000"/>
              <a:t>Requirements which are a consequence of organisational policies and procedures e.g. process standards used, implementation requirements, etc.</a:t>
            </a:r>
            <a:endParaRPr/>
          </a:p>
          <a:p>
            <a:pPr indent="-342900" lvl="0" marL="342900" rtl="0" algn="l">
              <a:spcBef>
                <a:spcPts val="900"/>
              </a:spcBef>
              <a:spcAft>
                <a:spcPts val="0"/>
              </a:spcAft>
              <a:buClr>
                <a:srgbClr val="46424D"/>
              </a:buClr>
              <a:buSzPts val="2400"/>
              <a:buFont typeface="Noto Sans Symbols"/>
              <a:buChar char="✧"/>
            </a:pPr>
            <a:r>
              <a:rPr lang="en-GB" sz="2400"/>
              <a:t>External requirements</a:t>
            </a:r>
            <a:endParaRPr/>
          </a:p>
          <a:p>
            <a:pPr indent="-285750" lvl="1" marL="742950" rtl="0" algn="l">
              <a:spcBef>
                <a:spcPts val="900"/>
              </a:spcBef>
              <a:spcAft>
                <a:spcPts val="0"/>
              </a:spcAft>
              <a:buClr>
                <a:srgbClr val="46424D"/>
              </a:buClr>
              <a:buSzPts val="2000"/>
              <a:buChar char="▪"/>
            </a:pPr>
            <a:r>
              <a:rPr lang="en-GB" sz="2000"/>
              <a:t>Requirements which arise from factors which are external to the system and its development process e.g. interoperability requirements, legislative requirements, Ethics etc.</a:t>
            </a:r>
            <a:endParaRPr/>
          </a:p>
        </p:txBody>
      </p:sp>
      <p:sp>
        <p:nvSpPr>
          <p:cNvPr id="284" name="Google Shape;284;p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Non-functional requirements implementation</a:t>
            </a:r>
            <a:endParaRPr/>
          </a:p>
        </p:txBody>
      </p:sp>
      <p:sp>
        <p:nvSpPr>
          <p:cNvPr id="290" name="Google Shape;290;p49"/>
          <p:cNvSpPr txBox="1"/>
          <p:nvPr>
            <p:ph idx="1" type="body"/>
          </p:nvPr>
        </p:nvSpPr>
        <p:spPr>
          <a:xfrm>
            <a:off x="457200" y="1203625"/>
            <a:ext cx="8560800" cy="363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Non-functional requirements may affect the overall architecture of a system rather than the individual components. </a:t>
            </a:r>
            <a:endParaRPr/>
          </a:p>
          <a:p>
            <a:pPr indent="-285750" lvl="1" marL="742950" rtl="0" algn="l">
              <a:spcBef>
                <a:spcPts val="900"/>
              </a:spcBef>
              <a:spcAft>
                <a:spcPts val="0"/>
              </a:spcAft>
              <a:buClr>
                <a:srgbClr val="46424D"/>
              </a:buClr>
              <a:buSzPts val="2000"/>
              <a:buChar char="▪"/>
            </a:pPr>
            <a:r>
              <a:rPr lang="en-GB"/>
              <a:t>For example, to ensure that performance requirements are met, you may have to organize the system to minimize communications between components.</a:t>
            </a:r>
            <a:endParaRPr/>
          </a:p>
          <a:p>
            <a:pPr indent="-342900" lvl="0" marL="342900" rtl="0" algn="l">
              <a:spcBef>
                <a:spcPts val="900"/>
              </a:spcBef>
              <a:spcAft>
                <a:spcPts val="0"/>
              </a:spcAft>
              <a:buClr>
                <a:srgbClr val="46424D"/>
              </a:buClr>
              <a:buSzPts val="2400"/>
              <a:buFont typeface="Noto Sans Symbols"/>
              <a:buChar char="✧"/>
            </a:pPr>
            <a:r>
              <a:rPr lang="en-GB"/>
              <a:t>A single non-functional requirement, such as a security requirement, may generate a number of related functional requirements that define system services that are required. </a:t>
            </a:r>
            <a:endParaRPr/>
          </a:p>
        </p:txBody>
      </p:sp>
      <p:sp>
        <p:nvSpPr>
          <p:cNvPr id="291" name="Google Shape;291;p4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Metrics for specifying non-functional requirements</a:t>
            </a:r>
            <a:endParaRPr/>
          </a:p>
        </p:txBody>
      </p:sp>
      <p:graphicFrame>
        <p:nvGraphicFramePr>
          <p:cNvPr id="297" name="Google Shape;297;p50"/>
          <p:cNvGraphicFramePr/>
          <p:nvPr/>
        </p:nvGraphicFramePr>
        <p:xfrm>
          <a:off x="990600" y="1200150"/>
          <a:ext cx="3000000" cy="3000000"/>
        </p:xfrm>
        <a:graphic>
          <a:graphicData uri="http://schemas.openxmlformats.org/drawingml/2006/table">
            <a:tbl>
              <a:tblPr>
                <a:noFill/>
                <a:tableStyleId>{8CD16E06-EEF6-4614-B326-BCE2971C16EC}</a:tableStyleId>
              </a:tblPr>
              <a:tblGrid>
                <a:gridCol w="2952750"/>
                <a:gridCol w="4667250"/>
              </a:tblGrid>
              <a:tr h="298050">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Property</a:t>
                      </a:r>
                      <a:endParaRPr sz="1100"/>
                    </a:p>
                  </a:txBody>
                  <a:tcPr marT="6860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Measure</a:t>
                      </a:r>
                      <a:endParaRPr sz="1100"/>
                    </a:p>
                  </a:txBody>
                  <a:tcPr marT="6860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35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Speed</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Processed transactions/second</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User/event response time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Screen refresh time</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682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Size</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Mbytes</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Number of ROM chips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682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Ease of use</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Training time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Number of help frames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60300">
                <a:tc>
                  <a:txBody>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Reliability</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Mean time to failure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Probability of unavailability</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Rate of failure occurrence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Availability</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5135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Robustness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Time to restart after failure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Percentage of events causing failure</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Probability of data corruption on failure</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682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Portability</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Percentage of target dependent statements</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Number of target systems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298" name="Google Shape;298;p5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Domain requirements</a:t>
            </a:r>
            <a:endParaRPr/>
          </a:p>
        </p:txBody>
      </p:sp>
      <p:sp>
        <p:nvSpPr>
          <p:cNvPr id="304" name="Google Shape;304;p5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system’s operational domain imposes requirements on the system.</a:t>
            </a:r>
            <a:endParaRPr/>
          </a:p>
          <a:p>
            <a:pPr indent="-285750" lvl="1" marL="742950" rtl="0" algn="l">
              <a:spcBef>
                <a:spcPts val="900"/>
              </a:spcBef>
              <a:spcAft>
                <a:spcPts val="0"/>
              </a:spcAft>
              <a:buClr>
                <a:srgbClr val="46424D"/>
              </a:buClr>
              <a:buSzPts val="2000"/>
              <a:buChar char="▪"/>
            </a:pPr>
            <a:r>
              <a:rPr lang="en-GB"/>
              <a:t>For example, a train control system has to take into account the braking characteristics in different weather conditions.</a:t>
            </a:r>
            <a:endParaRPr/>
          </a:p>
          <a:p>
            <a:pPr indent="-342900" lvl="0" marL="342900" rtl="0" algn="l">
              <a:spcBef>
                <a:spcPts val="900"/>
              </a:spcBef>
              <a:spcAft>
                <a:spcPts val="0"/>
              </a:spcAft>
              <a:buClr>
                <a:srgbClr val="46424D"/>
              </a:buClr>
              <a:buSzPts val="2400"/>
              <a:buFont typeface="Noto Sans Symbols"/>
              <a:buChar char="✧"/>
            </a:pPr>
            <a:r>
              <a:rPr lang="en-GB"/>
              <a:t>Domain requirements become additional functional requirements, constraints on existing requirements or define specific computations.</a:t>
            </a:r>
            <a:endParaRPr/>
          </a:p>
          <a:p>
            <a:pPr indent="-342900" lvl="0" marL="342900" rtl="0" algn="l">
              <a:spcBef>
                <a:spcPts val="1200"/>
              </a:spcBef>
              <a:spcAft>
                <a:spcPts val="0"/>
              </a:spcAft>
              <a:buClr>
                <a:srgbClr val="46424D"/>
              </a:buClr>
              <a:buSzPts val="2400"/>
              <a:buFont typeface="Noto Sans Symbols"/>
              <a:buChar char="✧"/>
            </a:pPr>
            <a:r>
              <a:rPr lang="en-GB"/>
              <a:t>If domain requirements are not satisfied, the system may be unworkable.</a:t>
            </a:r>
            <a:endParaRPr/>
          </a:p>
        </p:txBody>
      </p:sp>
      <p:sp>
        <p:nvSpPr>
          <p:cNvPr id="305" name="Google Shape;305;p5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Train protection system</a:t>
            </a:r>
            <a:endParaRPr/>
          </a:p>
        </p:txBody>
      </p:sp>
      <p:sp>
        <p:nvSpPr>
          <p:cNvPr id="311" name="Google Shape;311;p52"/>
          <p:cNvSpPr txBox="1"/>
          <p:nvPr>
            <p:ph idx="1" type="body"/>
          </p:nvPr>
        </p:nvSpPr>
        <p:spPr>
          <a:xfrm>
            <a:off x="457200" y="1063375"/>
            <a:ext cx="8595300" cy="353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This is a domain requirement for a train protection system:</a:t>
            </a:r>
            <a:endParaRPr/>
          </a:p>
          <a:p>
            <a:pPr indent="-342900" lvl="0" marL="342900" rtl="0" algn="l">
              <a:spcBef>
                <a:spcPts val="1200"/>
              </a:spcBef>
              <a:spcAft>
                <a:spcPts val="0"/>
              </a:spcAft>
              <a:buClr>
                <a:srgbClr val="46424D"/>
              </a:buClr>
              <a:buSzPts val="2400"/>
              <a:buFont typeface="Noto Sans Symbols"/>
              <a:buChar char="✧"/>
            </a:pPr>
            <a:r>
              <a:rPr lang="en-GB"/>
              <a:t>The deceleration of the train shall be computed as:</a:t>
            </a:r>
            <a:endParaRPr/>
          </a:p>
          <a:p>
            <a:pPr indent="-285750" lvl="1" marL="742950" rtl="0" algn="l">
              <a:spcBef>
                <a:spcPts val="900"/>
              </a:spcBef>
              <a:spcAft>
                <a:spcPts val="0"/>
              </a:spcAft>
              <a:buClr>
                <a:srgbClr val="46424D"/>
              </a:buClr>
              <a:buSzPts val="2000"/>
              <a:buChar char="▪"/>
            </a:pPr>
            <a:r>
              <a:rPr lang="en-GB"/>
              <a:t>Dtrain = Dcontrol + Dgradient </a:t>
            </a:r>
            <a:endParaRPr/>
          </a:p>
          <a:p>
            <a:pPr indent="-158750" lvl="1" marL="742950" rtl="0" algn="l">
              <a:spcBef>
                <a:spcPts val="600"/>
              </a:spcBef>
              <a:spcAft>
                <a:spcPts val="0"/>
              </a:spcAft>
              <a:buClr>
                <a:srgbClr val="46424D"/>
              </a:buClr>
              <a:buSzPts val="2000"/>
              <a:buNone/>
            </a:pPr>
            <a:r>
              <a:t/>
            </a:r>
            <a:endParaRPr/>
          </a:p>
          <a:p>
            <a:pPr indent="-285750" lvl="1" marL="742950" rtl="0" algn="l">
              <a:spcBef>
                <a:spcPts val="600"/>
              </a:spcBef>
              <a:spcAft>
                <a:spcPts val="0"/>
              </a:spcAft>
              <a:buClr>
                <a:srgbClr val="46424D"/>
              </a:buClr>
              <a:buSzPts val="2000"/>
              <a:buChar char="▪"/>
            </a:pPr>
            <a:r>
              <a:rPr lang="en-GB"/>
              <a:t>where Dgradient is 9.81ms2 * compensated gradient/alpha and where the values of 9.81ms2 /alpha are known for different types of train.</a:t>
            </a:r>
            <a:endParaRPr/>
          </a:p>
          <a:p>
            <a:pPr indent="-342900" lvl="0" marL="342900" rtl="0" algn="l">
              <a:spcBef>
                <a:spcPts val="900"/>
              </a:spcBef>
              <a:spcAft>
                <a:spcPts val="0"/>
              </a:spcAft>
              <a:buClr>
                <a:srgbClr val="46424D"/>
              </a:buClr>
              <a:buSzPts val="2400"/>
              <a:buFont typeface="Noto Sans Symbols"/>
              <a:buChar char="✧"/>
            </a:pPr>
            <a:r>
              <a:rPr lang="en-GB"/>
              <a:t>It is difficult for a non-specialist to understand the implications of this and how it interacts with other requirements.</a:t>
            </a:r>
            <a:endParaRPr/>
          </a:p>
        </p:txBody>
      </p:sp>
      <p:sp>
        <p:nvSpPr>
          <p:cNvPr id="312" name="Google Shape;312;p5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914400" y="4727972"/>
            <a:ext cx="7696200" cy="41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1" i="0" lang="en-GB" sz="1000" u="none" cap="none" strike="noStrike">
                <a:solidFill>
                  <a:schemeClr val="dk1"/>
                </a:solidFill>
                <a:latin typeface="Helvetica Neue"/>
                <a:ea typeface="Helvetica Neue"/>
                <a:cs typeface="Helvetica Neue"/>
                <a:sym typeface="Helvetica Neue"/>
              </a:rPr>
              <a:t>These slides are designed and adapted from slides provided by </a:t>
            </a:r>
            <a:r>
              <a:rPr b="1" i="1" lang="en-GB" sz="1000" u="none" cap="none" strike="noStrike">
                <a:solidFill>
                  <a:schemeClr val="dk1"/>
                </a:solidFill>
                <a:latin typeface="Helvetica Neue"/>
                <a:ea typeface="Helvetica Neue"/>
                <a:cs typeface="Helvetica Neue"/>
                <a:sym typeface="Helvetica Neue"/>
              </a:rPr>
              <a:t>Software Engineering 9</a:t>
            </a:r>
            <a:r>
              <a:rPr b="1" baseline="30000" i="1" lang="en-GB" sz="1000" u="none" cap="none" strike="noStrike">
                <a:solidFill>
                  <a:schemeClr val="dk1"/>
                </a:solidFill>
                <a:latin typeface="Helvetica Neue"/>
                <a:ea typeface="Helvetica Neue"/>
                <a:cs typeface="Helvetica Neue"/>
                <a:sym typeface="Helvetica Neue"/>
              </a:rPr>
              <a:t>/e</a:t>
            </a:r>
            <a:r>
              <a:rPr b="1" i="1" lang="en-GB" sz="1000" u="none" cap="none" strike="noStrike">
                <a:solidFill>
                  <a:schemeClr val="dk1"/>
                </a:solidFill>
                <a:latin typeface="Helvetica Neue"/>
                <a:ea typeface="Helvetica Neue"/>
                <a:cs typeface="Helvetica Neue"/>
                <a:sym typeface="Helvetica Neue"/>
              </a:rPr>
              <a:t> </a:t>
            </a:r>
            <a:r>
              <a:rPr b="1" i="0" lang="en-GB" sz="1000" u="none" cap="none" strike="noStrike">
                <a:solidFill>
                  <a:schemeClr val="dk1"/>
                </a:solidFill>
                <a:latin typeface="Helvetica Neue"/>
                <a:ea typeface="Helvetica Neue"/>
                <a:cs typeface="Helvetica Neue"/>
                <a:sym typeface="Helvetica Neue"/>
              </a:rPr>
              <a:t>Addison Wesley 2011 by Ian Sommerville with some additional content</a:t>
            </a:r>
            <a:endParaRPr b="0" i="0" sz="1400" u="none" cap="none" strike="noStrike">
              <a:solidFill>
                <a:srgbClr val="000000"/>
              </a:solidFill>
              <a:latin typeface="Arial"/>
              <a:ea typeface="Arial"/>
              <a:cs typeface="Arial"/>
              <a:sym typeface="Arial"/>
            </a:endParaRPr>
          </a:p>
        </p:txBody>
      </p:sp>
      <p:sp>
        <p:nvSpPr>
          <p:cNvPr id="191" name="Google Shape;191;p35"/>
          <p:cNvSpPr txBox="1"/>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GB" sz="1000" u="none" cap="none" strike="noStrike">
                <a:solidFill>
                  <a:schemeClr val="dk1"/>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192" name="Google Shape;192;p35"/>
          <p:cNvSpPr txBox="1"/>
          <p:nvPr/>
        </p:nvSpPr>
        <p:spPr>
          <a:xfrm>
            <a:off x="504825" y="972740"/>
            <a:ext cx="83058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000"/>
              <a:buFont typeface="Helvetica Neue"/>
              <a:buNone/>
            </a:pPr>
            <a:r>
              <a:rPr b="1" i="1" lang="en-GB" sz="3000" u="none" cap="none" strike="noStrike">
                <a:solidFill>
                  <a:schemeClr val="dk2"/>
                </a:solidFill>
                <a:latin typeface="Helvetica Neue"/>
                <a:ea typeface="Helvetica Neue"/>
                <a:cs typeface="Helvetica Neue"/>
                <a:sym typeface="Helvetica Neue"/>
              </a:rPr>
              <a:t>Software </a:t>
            </a:r>
            <a:r>
              <a:rPr b="1" i="1" lang="en-GB" sz="3000">
                <a:solidFill>
                  <a:schemeClr val="dk2"/>
                </a:solidFill>
                <a:latin typeface="Helvetica Neue"/>
                <a:ea typeface="Helvetica Neue"/>
                <a:cs typeface="Helvetica Neue"/>
                <a:sym typeface="Helvetica Neue"/>
              </a:rPr>
              <a:t>p</a:t>
            </a:r>
            <a:r>
              <a:rPr b="1" i="1" lang="en-GB" sz="3000" u="none" cap="none" strike="noStrike">
                <a:solidFill>
                  <a:schemeClr val="dk2"/>
                </a:solidFill>
                <a:latin typeface="Helvetica Neue"/>
                <a:ea typeface="Helvetica Neue"/>
                <a:cs typeface="Helvetica Neue"/>
                <a:sym typeface="Helvetica Neue"/>
              </a:rPr>
              <a:t>rocess </a:t>
            </a:r>
            <a:r>
              <a:rPr b="1" i="1" lang="en-GB" sz="3000">
                <a:solidFill>
                  <a:schemeClr val="dk2"/>
                </a:solidFill>
                <a:latin typeface="Helvetica Neue"/>
                <a:ea typeface="Helvetica Neue"/>
                <a:cs typeface="Helvetica Neue"/>
                <a:sym typeface="Helvetica Neue"/>
              </a:rPr>
              <a:t>and practice:</a:t>
            </a:r>
            <a:endParaRPr b="1" i="1" sz="3000">
              <a:solidFill>
                <a:schemeClr val="dk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2"/>
              </a:buClr>
              <a:buSzPts val="3000"/>
              <a:buFont typeface="Helvetica Neue"/>
              <a:buNone/>
            </a:pPr>
            <a:r>
              <a:rPr b="1" i="1" lang="en-GB" sz="3000">
                <a:solidFill>
                  <a:schemeClr val="dk2"/>
                </a:solidFill>
                <a:latin typeface="Helvetica Neue"/>
                <a:ea typeface="Helvetica Neue"/>
                <a:cs typeface="Helvetica Neue"/>
                <a:sym typeface="Helvetica Neue"/>
              </a:rPr>
              <a:t>Requirements engineering  </a:t>
            </a:r>
            <a:r>
              <a:rPr b="1" i="1" lang="en-GB" sz="3000" u="none" cap="none" strike="noStrike">
                <a:solidFill>
                  <a:schemeClr val="dk2"/>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3000"/>
              <a:buFont typeface="Helvetica Neue"/>
              <a:buNone/>
            </a:pPr>
            <a:r>
              <a:t/>
            </a:r>
            <a:endParaRPr b="0" i="0" sz="1400" u="none" cap="none" strike="noStrike">
              <a:solidFill>
                <a:srgbClr val="000000"/>
              </a:solidFill>
              <a:latin typeface="Arial"/>
              <a:ea typeface="Arial"/>
              <a:cs typeface="Arial"/>
              <a:sym typeface="Arial"/>
            </a:endParaRPr>
          </a:p>
        </p:txBody>
      </p:sp>
      <p:sp>
        <p:nvSpPr>
          <p:cNvPr id="193" name="Google Shape;193;p35"/>
          <p:cNvSpPr txBox="1"/>
          <p:nvPr/>
        </p:nvSpPr>
        <p:spPr>
          <a:xfrm>
            <a:off x="588900" y="2699025"/>
            <a:ext cx="4121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4"/>
                </a:solidFill>
                <a:latin typeface="Times New Roman"/>
                <a:ea typeface="Times New Roman"/>
                <a:cs typeface="Times New Roman"/>
                <a:sym typeface="Times New Roman"/>
              </a:rPr>
              <a:t>Dr. Devotha Nyambo</a:t>
            </a:r>
            <a:endParaRPr b="0" i="0" sz="1900" u="none" cap="none" strike="noStrike">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Domain requirements problems</a:t>
            </a:r>
            <a:endParaRPr/>
          </a:p>
        </p:txBody>
      </p:sp>
      <p:sp>
        <p:nvSpPr>
          <p:cNvPr id="318" name="Google Shape;318;p5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Understandability</a:t>
            </a:r>
            <a:endParaRPr/>
          </a:p>
          <a:p>
            <a:pPr indent="-285750" lvl="1" marL="742950" rtl="0" algn="l">
              <a:spcBef>
                <a:spcPts val="900"/>
              </a:spcBef>
              <a:spcAft>
                <a:spcPts val="0"/>
              </a:spcAft>
              <a:buClr>
                <a:srgbClr val="46424D"/>
              </a:buClr>
              <a:buSzPts val="2000"/>
              <a:buChar char="▪"/>
            </a:pPr>
            <a:r>
              <a:rPr lang="en-GB"/>
              <a:t>Requirements are expressed in the language of the application domain;</a:t>
            </a:r>
            <a:endParaRPr/>
          </a:p>
          <a:p>
            <a:pPr indent="-285750" lvl="1" marL="742950" rtl="0" algn="l">
              <a:spcBef>
                <a:spcPts val="600"/>
              </a:spcBef>
              <a:spcAft>
                <a:spcPts val="0"/>
              </a:spcAft>
              <a:buClr>
                <a:srgbClr val="46424D"/>
              </a:buClr>
              <a:buSzPts val="2000"/>
              <a:buChar char="▪"/>
            </a:pPr>
            <a:r>
              <a:rPr lang="en-GB"/>
              <a:t>This is often not understood by software engineers developing the system.</a:t>
            </a:r>
            <a:endParaRPr/>
          </a:p>
          <a:p>
            <a:pPr indent="-342900" lvl="0" marL="342900" rtl="0" algn="l">
              <a:spcBef>
                <a:spcPts val="900"/>
              </a:spcBef>
              <a:spcAft>
                <a:spcPts val="0"/>
              </a:spcAft>
              <a:buClr>
                <a:srgbClr val="46424D"/>
              </a:buClr>
              <a:buSzPts val="2400"/>
              <a:buFont typeface="Noto Sans Symbols"/>
              <a:buChar char="✧"/>
            </a:pPr>
            <a:r>
              <a:rPr lang="en-GB"/>
              <a:t>Implicitness</a:t>
            </a:r>
            <a:endParaRPr/>
          </a:p>
          <a:p>
            <a:pPr indent="-285750" lvl="1" marL="742950" rtl="0" algn="l">
              <a:spcBef>
                <a:spcPts val="900"/>
              </a:spcBef>
              <a:spcAft>
                <a:spcPts val="0"/>
              </a:spcAft>
              <a:buClr>
                <a:srgbClr val="46424D"/>
              </a:buClr>
              <a:buSzPts val="2000"/>
              <a:buChar char="▪"/>
            </a:pPr>
            <a:r>
              <a:rPr lang="en-GB"/>
              <a:t>Domain specialists understand the area so well that they do not think of making the domain requirements explicit.</a:t>
            </a:r>
            <a:endParaRPr/>
          </a:p>
        </p:txBody>
      </p:sp>
      <p:sp>
        <p:nvSpPr>
          <p:cNvPr id="319" name="Google Shape;319;p5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325" name="Google Shape;325;p5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rPr lang="en-GB" sz="4400"/>
              <a:t>Class discussion</a:t>
            </a:r>
            <a:endParaRPr sz="4400"/>
          </a:p>
        </p:txBody>
      </p:sp>
      <p:sp>
        <p:nvSpPr>
          <p:cNvPr id="326" name="Google Shape;326;p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idx="1" type="subTitle"/>
          </p:nvPr>
        </p:nvSpPr>
        <p:spPr>
          <a:xfrm>
            <a:off x="1371600" y="2387550"/>
            <a:ext cx="64008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rPr lang="en-GB"/>
              <a:t>Software requirements document</a:t>
            </a:r>
            <a:endParaRPr/>
          </a:p>
        </p:txBody>
      </p:sp>
      <p:sp>
        <p:nvSpPr>
          <p:cNvPr id="332" name="Google Shape;332;p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The software requirements document</a:t>
            </a:r>
            <a:endParaRPr/>
          </a:p>
        </p:txBody>
      </p:sp>
      <p:sp>
        <p:nvSpPr>
          <p:cNvPr id="338" name="Google Shape;338;p56"/>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The software requirements document is the official statement of what is required of the system developers.</a:t>
            </a:r>
            <a:endParaRPr/>
          </a:p>
          <a:p>
            <a:pPr indent="-342900" lvl="0" marL="342900" rtl="0" algn="l">
              <a:spcBef>
                <a:spcPts val="1200"/>
              </a:spcBef>
              <a:spcAft>
                <a:spcPts val="0"/>
              </a:spcAft>
              <a:buClr>
                <a:srgbClr val="46424D"/>
              </a:buClr>
              <a:buSzPts val="2400"/>
              <a:buFont typeface="Noto Sans Symbols"/>
              <a:buChar char="✧"/>
            </a:pPr>
            <a:r>
              <a:rPr lang="en-GB"/>
              <a:t>Should include both a definition of user requirements and a specification of the system requirements.</a:t>
            </a:r>
            <a:endParaRPr/>
          </a:p>
          <a:p>
            <a:pPr indent="-342900" lvl="0" marL="342900" rtl="0" algn="l">
              <a:spcBef>
                <a:spcPts val="1200"/>
              </a:spcBef>
              <a:spcAft>
                <a:spcPts val="0"/>
              </a:spcAft>
              <a:buClr>
                <a:srgbClr val="46424D"/>
              </a:buClr>
              <a:buSzPts val="2400"/>
              <a:buFont typeface="Noto Sans Symbols"/>
              <a:buChar char="✧"/>
            </a:pPr>
            <a:r>
              <a:rPr lang="en-GB"/>
              <a:t>It is NOT a design document. As far as possible, it should set of WHAT the system should do rather than HOW it should do it.</a:t>
            </a:r>
            <a:endParaRPr/>
          </a:p>
        </p:txBody>
      </p:sp>
      <p:sp>
        <p:nvSpPr>
          <p:cNvPr id="339" name="Google Shape;339;p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Agile methods and requirements</a:t>
            </a:r>
            <a:endParaRPr/>
          </a:p>
        </p:txBody>
      </p:sp>
      <p:sp>
        <p:nvSpPr>
          <p:cNvPr id="345" name="Google Shape;345;p5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Many agile methods argue that producing a requirements document is a waste of time as requirements change so quickly.</a:t>
            </a:r>
            <a:endParaRPr/>
          </a:p>
          <a:p>
            <a:pPr indent="-342900" lvl="0" marL="342900" rtl="0" algn="l">
              <a:spcBef>
                <a:spcPts val="1200"/>
              </a:spcBef>
              <a:spcAft>
                <a:spcPts val="0"/>
              </a:spcAft>
              <a:buClr>
                <a:srgbClr val="46424D"/>
              </a:buClr>
              <a:buSzPts val="2400"/>
              <a:buFont typeface="Noto Sans Symbols"/>
              <a:buChar char="✧"/>
            </a:pPr>
            <a:r>
              <a:rPr lang="en-GB"/>
              <a:t>The document is therefore always out of date.</a:t>
            </a:r>
            <a:endParaRPr/>
          </a:p>
          <a:p>
            <a:pPr indent="-342900" lvl="0" marL="342900" rtl="0" algn="l">
              <a:spcBef>
                <a:spcPts val="1200"/>
              </a:spcBef>
              <a:spcAft>
                <a:spcPts val="0"/>
              </a:spcAft>
              <a:buClr>
                <a:srgbClr val="46424D"/>
              </a:buClr>
              <a:buSzPts val="2400"/>
              <a:buFont typeface="Noto Sans Symbols"/>
              <a:buChar char="✧"/>
            </a:pPr>
            <a:r>
              <a:rPr lang="en-GB"/>
              <a:t>Methods such as XP use incremental requirements engineering and express requirements as ‘user stories’ </a:t>
            </a:r>
            <a:endParaRPr/>
          </a:p>
          <a:p>
            <a:pPr indent="-342900" lvl="0" marL="342900" rtl="0" algn="l">
              <a:spcBef>
                <a:spcPts val="1200"/>
              </a:spcBef>
              <a:spcAft>
                <a:spcPts val="0"/>
              </a:spcAft>
              <a:buClr>
                <a:srgbClr val="46424D"/>
              </a:buClr>
              <a:buSzPts val="2400"/>
              <a:buFont typeface="Noto Sans Symbols"/>
              <a:buChar char="✧"/>
            </a:pPr>
            <a:r>
              <a:rPr lang="en-GB"/>
              <a:t>This is practical for business systems but problematic for systems that require a lot of pre-delivery analysis (e.g. critical systems) or systems developed by several teams.</a:t>
            </a:r>
            <a:endParaRPr/>
          </a:p>
        </p:txBody>
      </p:sp>
      <p:sp>
        <p:nvSpPr>
          <p:cNvPr id="346" name="Google Shape;346;p5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Users of a requirements document </a:t>
            </a:r>
            <a:endParaRPr/>
          </a:p>
        </p:txBody>
      </p:sp>
      <p:pic>
        <p:nvPicPr>
          <p:cNvPr descr="4.6 ReqDocUsers.eps" id="352" name="Google Shape;352;p58"/>
          <p:cNvPicPr preferRelativeResize="0"/>
          <p:nvPr/>
        </p:nvPicPr>
        <p:blipFill rotWithShape="1">
          <a:blip r:embed="rId3">
            <a:alphaModFix/>
          </a:blip>
          <a:srcRect b="0" l="0" r="0" t="0"/>
          <a:stretch/>
        </p:blipFill>
        <p:spPr>
          <a:xfrm>
            <a:off x="2514600" y="1114632"/>
            <a:ext cx="2857500" cy="3652630"/>
          </a:xfrm>
          <a:prstGeom prst="rect">
            <a:avLst/>
          </a:prstGeom>
          <a:noFill/>
          <a:ln>
            <a:noFill/>
          </a:ln>
        </p:spPr>
      </p:pic>
      <p:sp>
        <p:nvSpPr>
          <p:cNvPr id="353" name="Google Shape;353;p5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document variability</a:t>
            </a:r>
            <a:endParaRPr/>
          </a:p>
        </p:txBody>
      </p:sp>
      <p:sp>
        <p:nvSpPr>
          <p:cNvPr id="359" name="Google Shape;359;p5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Information in requirements document depends on type of system and the approach to development used.</a:t>
            </a:r>
            <a:endParaRPr/>
          </a:p>
          <a:p>
            <a:pPr indent="-342900" lvl="0" marL="342900" rtl="0" algn="l">
              <a:spcBef>
                <a:spcPts val="1200"/>
              </a:spcBef>
              <a:spcAft>
                <a:spcPts val="0"/>
              </a:spcAft>
              <a:buClr>
                <a:srgbClr val="46424D"/>
              </a:buClr>
              <a:buSzPts val="2400"/>
              <a:buFont typeface="Noto Sans Symbols"/>
              <a:buChar char="✧"/>
            </a:pPr>
            <a:r>
              <a:rPr lang="en-GB"/>
              <a:t>Systems developed incrementally will, typically, have less detail in the requirements document.</a:t>
            </a:r>
            <a:endParaRPr/>
          </a:p>
          <a:p>
            <a:pPr indent="-342900" lvl="0" marL="342900" rtl="0" algn="l">
              <a:spcBef>
                <a:spcPts val="1200"/>
              </a:spcBef>
              <a:spcAft>
                <a:spcPts val="0"/>
              </a:spcAft>
              <a:buClr>
                <a:srgbClr val="46424D"/>
              </a:buClr>
              <a:buSzPts val="2400"/>
              <a:buFont typeface="Noto Sans Symbols"/>
              <a:buChar char="✧"/>
            </a:pPr>
            <a:r>
              <a:rPr lang="en-GB"/>
              <a:t>Requirements documents standards have been designed e.g. IEEE standard. These are mostly applicable to the requirements for large systems engineering projects.</a:t>
            </a:r>
            <a:endParaRPr/>
          </a:p>
        </p:txBody>
      </p:sp>
      <p:sp>
        <p:nvSpPr>
          <p:cNvPr id="360" name="Google Shape;360;p5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176213" y="154781"/>
            <a:ext cx="7367587" cy="81676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structure of a requirements</a:t>
            </a:r>
            <a:r>
              <a:rPr b="1" lang="en-GB"/>
              <a:t> </a:t>
            </a:r>
            <a:r>
              <a:rPr lang="en-GB"/>
              <a:t>document </a:t>
            </a:r>
            <a:endParaRPr/>
          </a:p>
        </p:txBody>
      </p:sp>
      <p:graphicFrame>
        <p:nvGraphicFramePr>
          <p:cNvPr id="366" name="Google Shape;366;p60"/>
          <p:cNvGraphicFramePr/>
          <p:nvPr/>
        </p:nvGraphicFramePr>
        <p:xfrm>
          <a:off x="762000" y="1371600"/>
          <a:ext cx="3000000" cy="3000000"/>
        </p:xfrm>
        <a:graphic>
          <a:graphicData uri="http://schemas.openxmlformats.org/drawingml/2006/table">
            <a:tbl>
              <a:tblPr>
                <a:noFill/>
                <a:tableStyleId>{8CD16E06-EEF6-4614-B326-BCE2971C16EC}</a:tableStyleId>
              </a:tblPr>
              <a:tblGrid>
                <a:gridCol w="1905000"/>
                <a:gridCol w="6019800"/>
              </a:tblGrid>
              <a:tr h="278600">
                <a:tc>
                  <a:txBody>
                    <a:bodyPr/>
                    <a:lstStyle/>
                    <a:p>
                      <a:pPr indent="0" lvl="0" marL="0" marR="0" rtl="0" algn="just">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Chapter</a:t>
                      </a:r>
                      <a:endParaRPr b="1" i="0" sz="11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Description</a:t>
                      </a:r>
                      <a:endParaRPr b="1" i="0" sz="11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8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Preface</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should define the expected readership of the document and describe its version history, including a rationale for the creation of a new version and a summary of the changes made in each version. </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78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Introduction</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78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Glossary</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should define the technical terms used in the document. You should not make assumptions about the experience or expertise of the reader.</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78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User requirements definition</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78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System architecture</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chapter should present a high-level overview of the anticipated system architecture, showing the distribution of functions across system modules. Architectural components that are reused should be highlighted.</a:t>
                      </a:r>
                      <a:endParaRPr b="0" i="0" sz="11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67" name="Google Shape;367;p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structure of a requirements document </a:t>
            </a:r>
            <a:endParaRPr/>
          </a:p>
        </p:txBody>
      </p:sp>
      <p:graphicFrame>
        <p:nvGraphicFramePr>
          <p:cNvPr id="373" name="Google Shape;373;p61"/>
          <p:cNvGraphicFramePr/>
          <p:nvPr/>
        </p:nvGraphicFramePr>
        <p:xfrm>
          <a:off x="457200" y="1257300"/>
          <a:ext cx="3000000" cy="3000000"/>
        </p:xfrm>
        <a:graphic>
          <a:graphicData uri="http://schemas.openxmlformats.org/drawingml/2006/table">
            <a:tbl>
              <a:tblPr bandRow="1" firstRow="1">
                <a:noFill/>
                <a:tableStyleId>{CBD18AD4-1274-434E-9F15-F3A2E774986C}</a:tableStyleId>
              </a:tblPr>
              <a:tblGrid>
                <a:gridCol w="1676400"/>
                <a:gridCol w="6553200"/>
              </a:tblGrid>
              <a:tr h="239975">
                <a:tc>
                  <a:txBody>
                    <a:bodyPr/>
                    <a:lstStyle/>
                    <a:p>
                      <a:pPr indent="0" lvl="0" marL="0" marR="0" rtl="0" algn="l">
                        <a:spcBef>
                          <a:spcPts val="0"/>
                        </a:spcBef>
                        <a:spcAft>
                          <a:spcPts val="0"/>
                        </a:spcAft>
                        <a:buNone/>
                      </a:pPr>
                      <a:r>
                        <a:rPr lang="en-GB" sz="1100">
                          <a:solidFill>
                            <a:schemeClr val="dk1"/>
                          </a:solidFill>
                          <a:latin typeface="Arial"/>
                          <a:ea typeface="Arial"/>
                          <a:cs typeface="Arial"/>
                          <a:sym typeface="Arial"/>
                        </a:rPr>
                        <a:t>Chapter</a:t>
                      </a:r>
                      <a:endParaRPr sz="1100">
                        <a:solidFill>
                          <a:schemeClr val="dk1"/>
                        </a:solidFill>
                        <a:latin typeface="Arial"/>
                        <a:ea typeface="Arial"/>
                        <a:cs typeface="Arial"/>
                        <a:sym typeface="Arial"/>
                      </a:endParaRPr>
                    </a:p>
                  </a:txBody>
                  <a:tcPr marT="34300" marB="34300" marR="91450" marL="91450"/>
                </a:tc>
                <a:tc>
                  <a:txBody>
                    <a:bodyPr/>
                    <a:lstStyle/>
                    <a:p>
                      <a:pPr indent="0" lvl="0" marL="0" marR="0" rtl="0" algn="l">
                        <a:spcBef>
                          <a:spcPts val="0"/>
                        </a:spcBef>
                        <a:spcAft>
                          <a:spcPts val="0"/>
                        </a:spcAft>
                        <a:buNone/>
                      </a:pPr>
                      <a:r>
                        <a:rPr lang="en-GB" sz="1100">
                          <a:solidFill>
                            <a:schemeClr val="dk1"/>
                          </a:solidFill>
                          <a:latin typeface="Arial"/>
                          <a:ea typeface="Arial"/>
                          <a:cs typeface="Arial"/>
                          <a:sym typeface="Arial"/>
                        </a:rPr>
                        <a:t>Description</a:t>
                      </a:r>
                      <a:endParaRPr sz="1100">
                        <a:solidFill>
                          <a:schemeClr val="dk1"/>
                        </a:solidFill>
                        <a:latin typeface="Arial"/>
                        <a:ea typeface="Arial"/>
                        <a:cs typeface="Arial"/>
                        <a:sym typeface="Arial"/>
                      </a:endParaRPr>
                    </a:p>
                  </a:txBody>
                  <a:tcPr marT="34300" marB="34300" marR="91450" marL="91450"/>
                </a:tc>
              </a:tr>
              <a:tr h="52417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System requirements specification</a:t>
                      </a:r>
                      <a:endParaRPr b="0" i="0" sz="1100" u="none" cap="none" strike="noStrike">
                        <a:solidFill>
                          <a:srgbClr val="000000"/>
                        </a:solidFill>
                        <a:latin typeface="Arial"/>
                        <a:ea typeface="Arial"/>
                        <a:cs typeface="Arial"/>
                        <a:sym typeface="Arial"/>
                      </a:endParaRPr>
                    </a:p>
                  </a:txBody>
                  <a:tcPr marT="0" marB="68600" marR="54600" marL="54600"/>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should describe the functional and nonfunctional requirements in more detail. If necessary, further detail may also be added to the nonfunctional requirements. Interfaces to other systems may be defined.</a:t>
                      </a:r>
                      <a:endParaRPr b="0" i="0" sz="1100" u="none" cap="none" strike="noStrike">
                        <a:solidFill>
                          <a:srgbClr val="000000"/>
                        </a:solidFill>
                        <a:latin typeface="Arial"/>
                        <a:ea typeface="Arial"/>
                        <a:cs typeface="Arial"/>
                        <a:sym typeface="Arial"/>
                      </a:endParaRPr>
                    </a:p>
                  </a:txBody>
                  <a:tcPr marT="0" marB="68600" marR="54600" marL="54600"/>
                </a:tc>
              </a:tr>
              <a:tr h="61145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System models</a:t>
                      </a:r>
                      <a:endParaRPr b="0" i="0" sz="1100" u="none" cap="none" strike="noStrike">
                        <a:solidFill>
                          <a:srgbClr val="000000"/>
                        </a:solidFill>
                        <a:latin typeface="Arial"/>
                        <a:ea typeface="Arial"/>
                        <a:cs typeface="Arial"/>
                        <a:sym typeface="Arial"/>
                      </a:endParaRPr>
                    </a:p>
                  </a:txBody>
                  <a:tcPr marT="0" marB="68600" marR="54600" marL="54600"/>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might include graphical system models showing the relationships between the system components and the system and its environment. Examples of possible models are object models, data-flow models, or semantic data models. </a:t>
                      </a:r>
                      <a:endParaRPr b="0" i="0" sz="1100" u="none" cap="none" strike="noStrike">
                        <a:solidFill>
                          <a:srgbClr val="000000"/>
                        </a:solidFill>
                        <a:latin typeface="Arial"/>
                        <a:ea typeface="Arial"/>
                        <a:cs typeface="Arial"/>
                        <a:sym typeface="Arial"/>
                      </a:endParaRPr>
                    </a:p>
                  </a:txBody>
                  <a:tcPr marT="0" marB="68600" marR="54600" marL="54600"/>
                </a:tc>
              </a:tr>
              <a:tr h="74952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System evolution</a:t>
                      </a:r>
                      <a:endParaRPr b="0" i="0" sz="1100" u="none" cap="none" strike="noStrike">
                        <a:solidFill>
                          <a:srgbClr val="000000"/>
                        </a:solidFill>
                        <a:latin typeface="Arial"/>
                        <a:ea typeface="Arial"/>
                        <a:cs typeface="Arial"/>
                        <a:sym typeface="Arial"/>
                      </a:endParaRPr>
                    </a:p>
                  </a:txBody>
                  <a:tcPr marT="0" marB="68600" marR="54600" marL="54600"/>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b="0" i="0" sz="1100" u="none" cap="none" strike="noStrike">
                        <a:solidFill>
                          <a:srgbClr val="000000"/>
                        </a:solidFill>
                        <a:latin typeface="Arial"/>
                        <a:ea typeface="Arial"/>
                        <a:cs typeface="Arial"/>
                        <a:sym typeface="Arial"/>
                      </a:endParaRPr>
                    </a:p>
                  </a:txBody>
                  <a:tcPr marT="0" marB="68600" marR="54600" marL="54600"/>
                </a:tc>
              </a:tr>
              <a:tr h="8876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Appendices</a:t>
                      </a:r>
                      <a:endParaRPr b="0" i="0" sz="1100" u="none" cap="none" strike="noStrike">
                        <a:solidFill>
                          <a:srgbClr val="000000"/>
                        </a:solidFill>
                        <a:latin typeface="Arial"/>
                        <a:ea typeface="Arial"/>
                        <a:cs typeface="Arial"/>
                        <a:sym typeface="Arial"/>
                      </a:endParaRPr>
                    </a:p>
                  </a:txBody>
                  <a:tcPr marT="0" marB="68600" marR="54600" marL="54600"/>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b="0" i="0" sz="1100" u="none" cap="none" strike="noStrike">
                        <a:solidFill>
                          <a:srgbClr val="000000"/>
                        </a:solidFill>
                        <a:latin typeface="Arial"/>
                        <a:ea typeface="Arial"/>
                        <a:cs typeface="Arial"/>
                        <a:sym typeface="Arial"/>
                      </a:endParaRPr>
                    </a:p>
                  </a:txBody>
                  <a:tcPr marT="0" marB="68600" marR="54600" marL="54600"/>
                </a:tc>
              </a:tr>
              <a:tr h="47337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Index</a:t>
                      </a:r>
                      <a:endParaRPr b="0" i="0" sz="1100" u="none" cap="none" strike="noStrike">
                        <a:solidFill>
                          <a:srgbClr val="000000"/>
                        </a:solidFill>
                        <a:latin typeface="Arial"/>
                        <a:ea typeface="Arial"/>
                        <a:cs typeface="Arial"/>
                        <a:sym typeface="Arial"/>
                      </a:endParaRPr>
                    </a:p>
                  </a:txBody>
                  <a:tcPr marT="0" marB="68600" marR="54600" marL="54600"/>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Several indexes to the document may be included. As well as a normal alphabetic index, there may be an index of diagrams, an index of functions, and so on.</a:t>
                      </a:r>
                      <a:endParaRPr b="0" i="0" sz="1100" u="none" cap="none" strike="noStrike">
                        <a:solidFill>
                          <a:srgbClr val="000000"/>
                        </a:solidFill>
                        <a:latin typeface="Arial"/>
                        <a:ea typeface="Arial"/>
                        <a:cs typeface="Arial"/>
                        <a:sym typeface="Arial"/>
                      </a:endParaRPr>
                    </a:p>
                  </a:txBody>
                  <a:tcPr marT="0" marB="68600" marR="54600" marL="54600"/>
                </a:tc>
              </a:tr>
            </a:tbl>
          </a:graphicData>
        </a:graphic>
      </p:graphicFrame>
      <p:sp>
        <p:nvSpPr>
          <p:cNvPr id="374" name="Google Shape;374;p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specification</a:t>
            </a:r>
            <a:endParaRPr/>
          </a:p>
        </p:txBody>
      </p:sp>
      <p:sp>
        <p:nvSpPr>
          <p:cNvPr id="380" name="Google Shape;380;p62"/>
          <p:cNvSpPr txBox="1"/>
          <p:nvPr>
            <p:ph idx="1" type="body"/>
          </p:nvPr>
        </p:nvSpPr>
        <p:spPr>
          <a:xfrm>
            <a:off x="137625" y="1200150"/>
            <a:ext cx="88689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process of writing don the user and system requirements in a requirements document.</a:t>
            </a:r>
            <a:endParaRPr/>
          </a:p>
          <a:p>
            <a:pPr indent="-342900" lvl="0" marL="342900" rtl="0" algn="l">
              <a:spcBef>
                <a:spcPts val="1200"/>
              </a:spcBef>
              <a:spcAft>
                <a:spcPts val="0"/>
              </a:spcAft>
              <a:buClr>
                <a:srgbClr val="46424D"/>
              </a:buClr>
              <a:buSzPts val="2400"/>
              <a:buFont typeface="Noto Sans Symbols"/>
              <a:buChar char="✧"/>
            </a:pPr>
            <a:r>
              <a:rPr lang="en-GB"/>
              <a:t>User requirements have to be understandable by end-users and customers who do not have a technical background.</a:t>
            </a:r>
            <a:endParaRPr/>
          </a:p>
          <a:p>
            <a:pPr indent="-342900" lvl="0" marL="342900" rtl="0" algn="l">
              <a:spcBef>
                <a:spcPts val="1200"/>
              </a:spcBef>
              <a:spcAft>
                <a:spcPts val="0"/>
              </a:spcAft>
              <a:buClr>
                <a:srgbClr val="46424D"/>
              </a:buClr>
              <a:buSzPts val="2400"/>
              <a:buFont typeface="Noto Sans Symbols"/>
              <a:buChar char="✧"/>
            </a:pPr>
            <a:r>
              <a:rPr lang="en-GB"/>
              <a:t>System requirements are more detailed requirements and may include more technical information.</a:t>
            </a:r>
            <a:endParaRPr/>
          </a:p>
          <a:p>
            <a:pPr indent="-342900" lvl="0" marL="342900" rtl="0" algn="l">
              <a:spcBef>
                <a:spcPts val="1200"/>
              </a:spcBef>
              <a:spcAft>
                <a:spcPts val="0"/>
              </a:spcAft>
              <a:buClr>
                <a:srgbClr val="46424D"/>
              </a:buClr>
              <a:buSzPts val="2400"/>
              <a:buFont typeface="Noto Sans Symbols"/>
              <a:buChar char="✧"/>
            </a:pPr>
            <a:r>
              <a:rPr lang="en-GB"/>
              <a:t>The requirements may be part of a contract for the system development (important that these are as complete as possible)</a:t>
            </a:r>
            <a:endParaRPr/>
          </a:p>
        </p:txBody>
      </p:sp>
      <p:sp>
        <p:nvSpPr>
          <p:cNvPr id="381" name="Google Shape;381;p6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Topics covered</a:t>
            </a:r>
            <a:endParaRPr/>
          </a:p>
        </p:txBody>
      </p:sp>
      <p:sp>
        <p:nvSpPr>
          <p:cNvPr id="199" name="Google Shape;199;p3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Functional and non-functional requirements</a:t>
            </a:r>
            <a:endParaRPr/>
          </a:p>
          <a:p>
            <a:pPr indent="-342900" lvl="0" marL="342900" rtl="0" algn="l">
              <a:spcBef>
                <a:spcPts val="1200"/>
              </a:spcBef>
              <a:spcAft>
                <a:spcPts val="0"/>
              </a:spcAft>
              <a:buClr>
                <a:srgbClr val="46424D"/>
              </a:buClr>
              <a:buSzPts val="2400"/>
              <a:buFont typeface="Noto Sans Symbols"/>
              <a:buChar char="✧"/>
            </a:pPr>
            <a:r>
              <a:rPr lang="en-GB"/>
              <a:t>The software requirements document </a:t>
            </a:r>
            <a:endParaRPr/>
          </a:p>
          <a:p>
            <a:pPr indent="-342900" lvl="0" marL="342900" rtl="0" algn="l">
              <a:spcBef>
                <a:spcPts val="1200"/>
              </a:spcBef>
              <a:spcAft>
                <a:spcPts val="0"/>
              </a:spcAft>
              <a:buClr>
                <a:srgbClr val="46424D"/>
              </a:buClr>
              <a:buSzPts val="2400"/>
              <a:buFont typeface="Noto Sans Symbols"/>
              <a:buChar char="✧"/>
            </a:pPr>
            <a:r>
              <a:rPr lang="en-GB"/>
              <a:t>Requirements specification</a:t>
            </a:r>
            <a:endParaRPr/>
          </a:p>
          <a:p>
            <a:pPr indent="-342900" lvl="0" marL="342900" rtl="0" algn="l">
              <a:spcBef>
                <a:spcPts val="1200"/>
              </a:spcBef>
              <a:spcAft>
                <a:spcPts val="0"/>
              </a:spcAft>
              <a:buClr>
                <a:srgbClr val="46424D"/>
              </a:buClr>
              <a:buSzPts val="2400"/>
              <a:buFont typeface="Noto Sans Symbols"/>
              <a:buChar char="✧"/>
            </a:pPr>
            <a:r>
              <a:rPr lang="en-GB"/>
              <a:t>Requirements engineering processes</a:t>
            </a:r>
            <a:endParaRPr/>
          </a:p>
          <a:p>
            <a:pPr indent="-342900" lvl="0" marL="342900" rtl="0" algn="l">
              <a:spcBef>
                <a:spcPts val="1200"/>
              </a:spcBef>
              <a:spcAft>
                <a:spcPts val="0"/>
              </a:spcAft>
              <a:buClr>
                <a:srgbClr val="46424D"/>
              </a:buClr>
              <a:buSzPts val="2400"/>
              <a:buFont typeface="Noto Sans Symbols"/>
              <a:buChar char="✧"/>
            </a:pPr>
            <a:r>
              <a:rPr lang="en-GB"/>
              <a:t>Requirements elicitation and analysis</a:t>
            </a:r>
            <a:endParaRPr/>
          </a:p>
          <a:p>
            <a:pPr indent="-342900" lvl="0" marL="342900" rtl="0" algn="l">
              <a:spcBef>
                <a:spcPts val="1200"/>
              </a:spcBef>
              <a:spcAft>
                <a:spcPts val="0"/>
              </a:spcAft>
              <a:buClr>
                <a:srgbClr val="46424D"/>
              </a:buClr>
              <a:buSzPts val="2400"/>
              <a:buFont typeface="Noto Sans Symbols"/>
              <a:buChar char="✧"/>
            </a:pPr>
            <a:r>
              <a:rPr lang="en-GB"/>
              <a:t>Requirements validation</a:t>
            </a:r>
            <a:endParaRPr/>
          </a:p>
          <a:p>
            <a:pPr indent="-342900" lvl="0" marL="342900" rtl="0" algn="l">
              <a:spcBef>
                <a:spcPts val="1200"/>
              </a:spcBef>
              <a:spcAft>
                <a:spcPts val="0"/>
              </a:spcAft>
              <a:buClr>
                <a:srgbClr val="46424D"/>
              </a:buClr>
              <a:buSzPts val="2400"/>
              <a:buFont typeface="Noto Sans Symbols"/>
              <a:buChar char="✧"/>
            </a:pPr>
            <a:r>
              <a:rPr lang="en-GB"/>
              <a:t>Requirements management</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00" name="Google Shape;200;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Ways of writing a system requirements specification </a:t>
            </a:r>
            <a:endParaRPr/>
          </a:p>
        </p:txBody>
      </p:sp>
      <p:graphicFrame>
        <p:nvGraphicFramePr>
          <p:cNvPr id="387" name="Google Shape;387;p63"/>
          <p:cNvGraphicFramePr/>
          <p:nvPr/>
        </p:nvGraphicFramePr>
        <p:xfrm>
          <a:off x="685800" y="1196609"/>
          <a:ext cx="3000000" cy="3000000"/>
        </p:xfrm>
        <a:graphic>
          <a:graphicData uri="http://schemas.openxmlformats.org/drawingml/2006/table">
            <a:tbl>
              <a:tblPr>
                <a:noFill/>
                <a:tableStyleId>{8CD16E06-EEF6-4614-B326-BCE2971C16EC}</a:tableStyleId>
              </a:tblPr>
              <a:tblGrid>
                <a:gridCol w="1733550"/>
                <a:gridCol w="6191250"/>
              </a:tblGrid>
              <a:tr h="277700">
                <a:tc>
                  <a:txBody>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Notation</a:t>
                      </a:r>
                      <a:endParaRPr b="1" i="0" sz="1100" u="none" cap="none" strike="noStrike">
                        <a:solidFill>
                          <a:srgbClr val="FFFFFF"/>
                        </a:solidFill>
                        <a:latin typeface="Arial"/>
                        <a:ea typeface="Arial"/>
                        <a:cs typeface="Arial"/>
                        <a:sym typeface="Arial"/>
                      </a:endParaRPr>
                    </a:p>
                  </a:txBody>
                  <a:tcPr marT="6860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Description</a:t>
                      </a:r>
                      <a:endParaRPr sz="1100"/>
                    </a:p>
                  </a:txBody>
                  <a:tcPr marT="6860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0875">
                <a:tc>
                  <a:txBody>
                    <a:bodyPr/>
                    <a:lstStyle/>
                    <a:p>
                      <a:pPr indent="0" lvl="0" marL="0" marR="0" rtl="0" algn="just">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Natural language</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The requirements are written using numbered sentences in natural language. Each sentence should express one requirement.</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087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Structured natural language </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The requirements are written in natural language on a standard form or template. Each field provides information about an aspect of the requirement.</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736500">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Design description languages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087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Graphical notations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Graphical models, supplemented by text annotations, are used to define the functional requirements for the system; UML use case and sequence diagrams are commonly used.</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002125">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Mathematical specifications</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88" name="Google Shape;388;p6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and design</a:t>
            </a:r>
            <a:endParaRPr/>
          </a:p>
        </p:txBody>
      </p:sp>
      <p:sp>
        <p:nvSpPr>
          <p:cNvPr id="394" name="Google Shape;394;p6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In principle, requirements should state what the system should do and the design should describe how it does this.</a:t>
            </a:r>
            <a:endParaRPr/>
          </a:p>
          <a:p>
            <a:pPr indent="-342900" lvl="0" marL="342900" rtl="0" algn="l">
              <a:lnSpc>
                <a:spcPct val="90000"/>
              </a:lnSpc>
              <a:spcBef>
                <a:spcPts val="1200"/>
              </a:spcBef>
              <a:spcAft>
                <a:spcPts val="0"/>
              </a:spcAft>
              <a:buClr>
                <a:srgbClr val="46424D"/>
              </a:buClr>
              <a:buSzPts val="2400"/>
              <a:buChar char="✧"/>
            </a:pPr>
            <a:r>
              <a:rPr lang="en-GB"/>
              <a:t>In practice, requirements and design are inseparable</a:t>
            </a:r>
            <a:endParaRPr/>
          </a:p>
          <a:p>
            <a:pPr indent="-285750" lvl="1" marL="742950" rtl="0" algn="l">
              <a:lnSpc>
                <a:spcPct val="90000"/>
              </a:lnSpc>
              <a:spcBef>
                <a:spcPts val="900"/>
              </a:spcBef>
              <a:spcAft>
                <a:spcPts val="0"/>
              </a:spcAft>
              <a:buClr>
                <a:srgbClr val="46424D"/>
              </a:buClr>
              <a:buSzPts val="2000"/>
              <a:buChar char="▪"/>
            </a:pPr>
            <a:r>
              <a:rPr lang="en-GB"/>
              <a:t>A system architecture may be designed to structure the requirements;</a:t>
            </a:r>
            <a:endParaRPr/>
          </a:p>
          <a:p>
            <a:pPr indent="-285750" lvl="1" marL="742950" rtl="0" algn="l">
              <a:lnSpc>
                <a:spcPct val="90000"/>
              </a:lnSpc>
              <a:spcBef>
                <a:spcPts val="600"/>
              </a:spcBef>
              <a:spcAft>
                <a:spcPts val="0"/>
              </a:spcAft>
              <a:buClr>
                <a:srgbClr val="46424D"/>
              </a:buClr>
              <a:buSzPts val="2000"/>
              <a:buChar char="▪"/>
            </a:pPr>
            <a:r>
              <a:rPr lang="en-GB"/>
              <a:t>The system may inter-operate with other systems, as such generate design requirements;</a:t>
            </a:r>
            <a:endParaRPr/>
          </a:p>
          <a:p>
            <a:pPr indent="-285750" lvl="1" marL="742950" rtl="0" algn="l">
              <a:lnSpc>
                <a:spcPct val="90000"/>
              </a:lnSpc>
              <a:spcBef>
                <a:spcPts val="600"/>
              </a:spcBef>
              <a:spcAft>
                <a:spcPts val="0"/>
              </a:spcAft>
              <a:buClr>
                <a:srgbClr val="46424D"/>
              </a:buClr>
              <a:buSzPts val="2000"/>
              <a:buChar char="▪"/>
            </a:pPr>
            <a:r>
              <a:rPr lang="en-GB"/>
              <a:t>The use of a specific architecture to satisfy non-functional requirements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381000" y="200025"/>
            <a:ext cx="8229600" cy="8286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Guidelines for writing requirements</a:t>
            </a:r>
            <a:endParaRPr/>
          </a:p>
        </p:txBody>
      </p:sp>
      <p:sp>
        <p:nvSpPr>
          <p:cNvPr id="400" name="Google Shape;400;p6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Invent a standard format and use it for all requirements.</a:t>
            </a:r>
            <a:endParaRPr/>
          </a:p>
          <a:p>
            <a:pPr indent="-342900" lvl="0" marL="342900" rtl="0" algn="l">
              <a:spcBef>
                <a:spcPts val="1200"/>
              </a:spcBef>
              <a:spcAft>
                <a:spcPts val="0"/>
              </a:spcAft>
              <a:buClr>
                <a:srgbClr val="46424D"/>
              </a:buClr>
              <a:buSzPts val="2400"/>
              <a:buFont typeface="Noto Sans Symbols"/>
              <a:buChar char="✧"/>
            </a:pPr>
            <a:r>
              <a:rPr lang="en-GB"/>
              <a:t>Use language in a consistent way. Use shall for mandatory requirements, should for desirable requirements.</a:t>
            </a:r>
            <a:endParaRPr/>
          </a:p>
          <a:p>
            <a:pPr indent="-342900" lvl="0" marL="342900" rtl="0" algn="l">
              <a:spcBef>
                <a:spcPts val="1200"/>
              </a:spcBef>
              <a:spcAft>
                <a:spcPts val="0"/>
              </a:spcAft>
              <a:buClr>
                <a:srgbClr val="46424D"/>
              </a:buClr>
              <a:buSzPts val="2400"/>
              <a:buFont typeface="Noto Sans Symbols"/>
              <a:buChar char="✧"/>
            </a:pPr>
            <a:r>
              <a:rPr lang="en-GB"/>
              <a:t>Use text highlighting to identify key parts of the requirement.</a:t>
            </a:r>
            <a:endParaRPr/>
          </a:p>
          <a:p>
            <a:pPr indent="-342900" lvl="0" marL="342900" rtl="0" algn="l">
              <a:spcBef>
                <a:spcPts val="1200"/>
              </a:spcBef>
              <a:spcAft>
                <a:spcPts val="0"/>
              </a:spcAft>
              <a:buClr>
                <a:srgbClr val="46424D"/>
              </a:buClr>
              <a:buSzPts val="2400"/>
              <a:buFont typeface="Noto Sans Symbols"/>
              <a:buChar char="✧"/>
            </a:pPr>
            <a:r>
              <a:rPr lang="en-GB"/>
              <a:t>Avoid the use of computer jargon.</a:t>
            </a:r>
            <a:endParaRPr/>
          </a:p>
          <a:p>
            <a:pPr indent="-342900" lvl="0" marL="342900" rtl="0" algn="l">
              <a:spcBef>
                <a:spcPts val="1200"/>
              </a:spcBef>
              <a:spcAft>
                <a:spcPts val="0"/>
              </a:spcAft>
              <a:buClr>
                <a:srgbClr val="46424D"/>
              </a:buClr>
              <a:buSzPts val="2400"/>
              <a:buFont typeface="Noto Sans Symbols"/>
              <a:buChar char="✧"/>
            </a:pPr>
            <a:r>
              <a:rPr lang="en-GB"/>
              <a:t>Include an explanation (rationale) of why a requirement is necessary.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Problems with natural language</a:t>
            </a:r>
            <a:endParaRPr/>
          </a:p>
        </p:txBody>
      </p:sp>
      <p:sp>
        <p:nvSpPr>
          <p:cNvPr id="406" name="Google Shape;406;p6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Lack of clarity </a:t>
            </a:r>
            <a:endParaRPr/>
          </a:p>
          <a:p>
            <a:pPr indent="-285750" lvl="1" marL="742950" rtl="0" algn="l">
              <a:spcBef>
                <a:spcPts val="900"/>
              </a:spcBef>
              <a:spcAft>
                <a:spcPts val="0"/>
              </a:spcAft>
              <a:buClr>
                <a:srgbClr val="46424D"/>
              </a:buClr>
              <a:buSzPts val="2000"/>
              <a:buChar char="▪"/>
            </a:pPr>
            <a:r>
              <a:rPr lang="en-GB"/>
              <a:t>Precision is difficult without making the document difficult to read.</a:t>
            </a:r>
            <a:endParaRPr/>
          </a:p>
          <a:p>
            <a:pPr indent="-342900" lvl="0" marL="342900" rtl="0" algn="l">
              <a:spcBef>
                <a:spcPts val="900"/>
              </a:spcBef>
              <a:spcAft>
                <a:spcPts val="0"/>
              </a:spcAft>
              <a:buClr>
                <a:srgbClr val="46424D"/>
              </a:buClr>
              <a:buSzPts val="2400"/>
              <a:buFont typeface="Noto Sans Symbols"/>
              <a:buChar char="✧"/>
            </a:pPr>
            <a:r>
              <a:rPr lang="en-GB"/>
              <a:t>Requirements confusion</a:t>
            </a:r>
            <a:endParaRPr/>
          </a:p>
          <a:p>
            <a:pPr indent="-285750" lvl="1" marL="742950" rtl="0" algn="l">
              <a:spcBef>
                <a:spcPts val="900"/>
              </a:spcBef>
              <a:spcAft>
                <a:spcPts val="0"/>
              </a:spcAft>
              <a:buClr>
                <a:srgbClr val="46424D"/>
              </a:buClr>
              <a:buSzPts val="2000"/>
              <a:buChar char="▪"/>
            </a:pPr>
            <a:r>
              <a:rPr lang="en-GB"/>
              <a:t>Functional and non-functional requirements tend to be mixed-up.</a:t>
            </a:r>
            <a:endParaRPr/>
          </a:p>
          <a:p>
            <a:pPr indent="-342900" lvl="0" marL="342900" rtl="0" algn="l">
              <a:spcBef>
                <a:spcPts val="900"/>
              </a:spcBef>
              <a:spcAft>
                <a:spcPts val="0"/>
              </a:spcAft>
              <a:buClr>
                <a:srgbClr val="46424D"/>
              </a:buClr>
              <a:buSzPts val="2400"/>
              <a:buFont typeface="Noto Sans Symbols"/>
              <a:buChar char="✧"/>
            </a:pPr>
            <a:r>
              <a:rPr lang="en-GB"/>
              <a:t>Requirements amalgamation (combining or uniting)</a:t>
            </a:r>
            <a:endParaRPr/>
          </a:p>
          <a:p>
            <a:pPr indent="-285750" lvl="1" marL="742950" rtl="0" algn="l">
              <a:spcBef>
                <a:spcPts val="900"/>
              </a:spcBef>
              <a:spcAft>
                <a:spcPts val="0"/>
              </a:spcAft>
              <a:buClr>
                <a:srgbClr val="46424D"/>
              </a:buClr>
              <a:buSzPts val="2000"/>
              <a:buChar char="▪"/>
            </a:pPr>
            <a:r>
              <a:rPr lang="en-GB"/>
              <a:t>Several different requirements may be expressed together.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idx="1" type="body"/>
          </p:nvPr>
        </p:nvSpPr>
        <p:spPr>
          <a:xfrm>
            <a:off x="457200" y="2571750"/>
            <a:ext cx="8229600" cy="2022900"/>
          </a:xfrm>
          <a:prstGeom prst="rect">
            <a:avLst/>
          </a:prstGeom>
        </p:spPr>
        <p:txBody>
          <a:bodyPr anchorCtr="0" anchor="t" bIns="45700" lIns="91425" spcFirstLastPara="1" rIns="91425" wrap="square" tIns="45700">
            <a:noAutofit/>
          </a:bodyPr>
          <a:lstStyle/>
          <a:p>
            <a:pPr indent="0" lvl="0" marL="0" rtl="0" algn="l">
              <a:spcBef>
                <a:spcPts val="600"/>
              </a:spcBef>
              <a:spcAft>
                <a:spcPts val="600"/>
              </a:spcAft>
              <a:buNone/>
            </a:pPr>
            <a:r>
              <a:rPr lang="en-GB" sz="4500"/>
              <a:t>Further notes</a:t>
            </a:r>
            <a:endParaRPr sz="4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Example requirements for the insulin pump software system </a:t>
            </a:r>
            <a:endParaRPr/>
          </a:p>
        </p:txBody>
      </p:sp>
      <p:graphicFrame>
        <p:nvGraphicFramePr>
          <p:cNvPr id="417" name="Google Shape;417;p68"/>
          <p:cNvGraphicFramePr/>
          <p:nvPr/>
        </p:nvGraphicFramePr>
        <p:xfrm>
          <a:off x="1524000" y="1657350"/>
          <a:ext cx="3000000" cy="3000000"/>
        </p:xfrm>
        <a:graphic>
          <a:graphicData uri="http://schemas.openxmlformats.org/drawingml/2006/table">
            <a:tbl>
              <a:tblPr bandRow="1" firstRow="1">
                <a:noFill/>
                <a:tableStyleId>{4917CEFB-5CCD-4420-9CAA-A5235D4B8936}</a:tableStyleId>
              </a:tblPr>
              <a:tblGrid>
                <a:gridCol w="6096000"/>
              </a:tblGrid>
              <a:tr h="278125">
                <a:tc>
                  <a:txBody>
                    <a:bodyPr/>
                    <a:lstStyle/>
                    <a:p>
                      <a:pPr indent="0" lvl="0" marL="0" marR="0" rtl="0" algn="l">
                        <a:spcBef>
                          <a:spcPts val="0"/>
                        </a:spcBef>
                        <a:spcAft>
                          <a:spcPts val="0"/>
                        </a:spcAft>
                        <a:buNone/>
                      </a:pPr>
                      <a:r>
                        <a:rPr b="0" lang="en-GB" sz="1400"/>
                        <a:t>3.2 The system shall measure the blood sugar and deliver insulin, if required, every 10 minutes.</a:t>
                      </a:r>
                      <a:r>
                        <a:rPr b="0" i="1" lang="en-GB" sz="1400"/>
                        <a:t> (Changes in blood sugar are relatively slow so more frequent measurement is unnecessary; less frequent measurement could lead to unnecessarily high sugar levels.)</a:t>
                      </a:r>
                      <a:endParaRPr sz="1100"/>
                    </a:p>
                    <a:p>
                      <a:pPr indent="0" lvl="0" marL="0" marR="0" rtl="0" algn="l">
                        <a:spcBef>
                          <a:spcPts val="0"/>
                        </a:spcBef>
                        <a:spcAft>
                          <a:spcPts val="0"/>
                        </a:spcAft>
                        <a:buNone/>
                      </a:pPr>
                      <a:r>
                        <a:t/>
                      </a:r>
                      <a:endParaRPr b="0" sz="1400"/>
                    </a:p>
                    <a:p>
                      <a:pPr indent="0" lvl="0" marL="0" marR="0" rtl="0" algn="l">
                        <a:spcBef>
                          <a:spcPts val="0"/>
                        </a:spcBef>
                        <a:spcAft>
                          <a:spcPts val="0"/>
                        </a:spcAft>
                        <a:buNone/>
                      </a:pPr>
                      <a:r>
                        <a:rPr b="0" lang="en-GB" sz="1400"/>
                        <a:t>3.6 The system shall run a self-test routine every minute with the conditions to be tested and the associated actions defined in Table 1.</a:t>
                      </a:r>
                      <a:r>
                        <a:rPr b="0" i="1" lang="en-GB" sz="1400"/>
                        <a:t> (A self-test routine can discover hardware and software problems and alert the user to the fact the normal operation may be impossible.)</a:t>
                      </a:r>
                      <a:endParaRPr sz="1100"/>
                    </a:p>
                    <a:p>
                      <a:pPr indent="0" lvl="0" marL="0" marR="0" rtl="0" algn="l">
                        <a:spcBef>
                          <a:spcPts val="0"/>
                        </a:spcBef>
                        <a:spcAft>
                          <a:spcPts val="0"/>
                        </a:spcAft>
                        <a:buNone/>
                      </a:pPr>
                      <a:r>
                        <a:t/>
                      </a:r>
                      <a:endParaRPr sz="1400"/>
                    </a:p>
                  </a:txBody>
                  <a:tcPr marT="34300" marB="34300" marR="91450" marL="91450"/>
                </a:tc>
              </a:tr>
            </a:tbl>
          </a:graphicData>
        </a:graphic>
      </p:graphicFrame>
      <p:sp>
        <p:nvSpPr>
          <p:cNvPr id="418" name="Google Shape;418;p6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Structured specifications</a:t>
            </a:r>
            <a:endParaRPr/>
          </a:p>
        </p:txBody>
      </p:sp>
      <p:sp>
        <p:nvSpPr>
          <p:cNvPr id="424" name="Google Shape;424;p6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An approach to writing requirements where the freedom of the requirements writer is limited and requirements are written in a standard way.</a:t>
            </a:r>
            <a:endParaRPr/>
          </a:p>
          <a:p>
            <a:pPr indent="-342900" lvl="0" marL="342900" rtl="0" algn="l">
              <a:spcBef>
                <a:spcPts val="1200"/>
              </a:spcBef>
              <a:spcAft>
                <a:spcPts val="0"/>
              </a:spcAft>
              <a:buClr>
                <a:srgbClr val="46424D"/>
              </a:buClr>
              <a:buSzPts val="2400"/>
              <a:buFont typeface="Noto Sans Symbols"/>
              <a:buChar char="✧"/>
            </a:pPr>
            <a:r>
              <a:rPr lang="en-GB"/>
              <a:t>This works well for some types of requirements e.g. requirements for embedded control system but is sometimes too rigid for writing business system requirements.</a:t>
            </a:r>
            <a:endParaRPr/>
          </a:p>
        </p:txBody>
      </p:sp>
      <p:sp>
        <p:nvSpPr>
          <p:cNvPr id="425" name="Google Shape;425;p6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0"/>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Form-based specifications</a:t>
            </a:r>
            <a:endParaRPr/>
          </a:p>
        </p:txBody>
      </p:sp>
      <p:sp>
        <p:nvSpPr>
          <p:cNvPr id="431" name="Google Shape;431;p70"/>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Definition of the function or entity.</a:t>
            </a:r>
            <a:endParaRPr/>
          </a:p>
          <a:p>
            <a:pPr indent="-342900" lvl="0" marL="342900" rtl="0" algn="l">
              <a:spcBef>
                <a:spcPts val="1200"/>
              </a:spcBef>
              <a:spcAft>
                <a:spcPts val="0"/>
              </a:spcAft>
              <a:buClr>
                <a:srgbClr val="46424D"/>
              </a:buClr>
              <a:buSzPts val="2400"/>
              <a:buFont typeface="Noto Sans Symbols"/>
              <a:buChar char="✧"/>
            </a:pPr>
            <a:r>
              <a:rPr lang="en-GB"/>
              <a:t>Description of inputs and where they come from.</a:t>
            </a:r>
            <a:endParaRPr/>
          </a:p>
          <a:p>
            <a:pPr indent="-342900" lvl="0" marL="342900" rtl="0" algn="l">
              <a:spcBef>
                <a:spcPts val="1200"/>
              </a:spcBef>
              <a:spcAft>
                <a:spcPts val="0"/>
              </a:spcAft>
              <a:buClr>
                <a:srgbClr val="46424D"/>
              </a:buClr>
              <a:buSzPts val="2400"/>
              <a:buFont typeface="Noto Sans Symbols"/>
              <a:buChar char="✧"/>
            </a:pPr>
            <a:r>
              <a:rPr lang="en-GB"/>
              <a:t>Description of outputs and where they go to.</a:t>
            </a:r>
            <a:endParaRPr/>
          </a:p>
          <a:p>
            <a:pPr indent="-342900" lvl="0" marL="342900" rtl="0" algn="l">
              <a:spcBef>
                <a:spcPts val="1200"/>
              </a:spcBef>
              <a:spcAft>
                <a:spcPts val="0"/>
              </a:spcAft>
              <a:buClr>
                <a:srgbClr val="46424D"/>
              </a:buClr>
              <a:buSzPts val="2400"/>
              <a:buFont typeface="Noto Sans Symbols"/>
              <a:buChar char="✧"/>
            </a:pPr>
            <a:r>
              <a:rPr lang="en-GB"/>
              <a:t>Information about the information needed for the computation and other entities used.</a:t>
            </a:r>
            <a:endParaRPr/>
          </a:p>
          <a:p>
            <a:pPr indent="-342900" lvl="0" marL="342900" rtl="0" algn="l">
              <a:spcBef>
                <a:spcPts val="1200"/>
              </a:spcBef>
              <a:spcAft>
                <a:spcPts val="0"/>
              </a:spcAft>
              <a:buClr>
                <a:srgbClr val="46424D"/>
              </a:buClr>
              <a:buSzPts val="2400"/>
              <a:buFont typeface="Noto Sans Symbols"/>
              <a:buChar char="✧"/>
            </a:pPr>
            <a:r>
              <a:rPr lang="en-GB"/>
              <a:t>Description of the action to be taken.</a:t>
            </a:r>
            <a:endParaRPr/>
          </a:p>
          <a:p>
            <a:pPr indent="-342900" lvl="0" marL="342900" rtl="0" algn="l">
              <a:spcBef>
                <a:spcPts val="1200"/>
              </a:spcBef>
              <a:spcAft>
                <a:spcPts val="0"/>
              </a:spcAft>
              <a:buClr>
                <a:srgbClr val="46424D"/>
              </a:buClr>
              <a:buSzPts val="2400"/>
              <a:buFont typeface="Noto Sans Symbols"/>
              <a:buChar char="✧"/>
            </a:pPr>
            <a:r>
              <a:rPr lang="en-GB"/>
              <a:t>Pre and post conditions (if appropriate).</a:t>
            </a:r>
            <a:endParaRPr/>
          </a:p>
          <a:p>
            <a:pPr indent="-342900" lvl="0" marL="342900" rtl="0" algn="l">
              <a:spcBef>
                <a:spcPts val="1200"/>
              </a:spcBef>
              <a:spcAft>
                <a:spcPts val="0"/>
              </a:spcAft>
              <a:buClr>
                <a:srgbClr val="46424D"/>
              </a:buClr>
              <a:buSzPts val="2400"/>
              <a:buFont typeface="Noto Sans Symbols"/>
              <a:buChar char="✧"/>
            </a:pPr>
            <a:r>
              <a:rPr lang="en-GB"/>
              <a:t>The side effects (if any) of the function.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 structured specification of a requirement for an insulin pump </a:t>
            </a:r>
            <a:endParaRPr/>
          </a:p>
        </p:txBody>
      </p:sp>
      <p:pic>
        <p:nvPicPr>
          <p:cNvPr id="437" name="Google Shape;437;p71"/>
          <p:cNvPicPr preferRelativeResize="0"/>
          <p:nvPr/>
        </p:nvPicPr>
        <p:blipFill rotWithShape="1">
          <a:blip r:embed="rId3">
            <a:alphaModFix/>
          </a:blip>
          <a:srcRect b="0" l="0" r="0" t="0"/>
          <a:stretch/>
        </p:blipFill>
        <p:spPr>
          <a:xfrm>
            <a:off x="1143000" y="1543050"/>
            <a:ext cx="4457700" cy="2486025"/>
          </a:xfrm>
          <a:prstGeom prst="rect">
            <a:avLst/>
          </a:prstGeom>
          <a:noFill/>
          <a:ln>
            <a:noFill/>
          </a:ln>
        </p:spPr>
      </p:pic>
      <p:sp>
        <p:nvSpPr>
          <p:cNvPr id="438" name="Google Shape;438;p7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 structured specification of a requirement for an insulin pump </a:t>
            </a:r>
            <a:endParaRPr/>
          </a:p>
        </p:txBody>
      </p:sp>
      <p:pic>
        <p:nvPicPr>
          <p:cNvPr id="444" name="Google Shape;444;p72"/>
          <p:cNvPicPr preferRelativeResize="0"/>
          <p:nvPr/>
        </p:nvPicPr>
        <p:blipFill rotWithShape="1">
          <a:blip r:embed="rId3">
            <a:alphaModFix/>
          </a:blip>
          <a:srcRect b="0" l="0" r="0" t="0"/>
          <a:stretch/>
        </p:blipFill>
        <p:spPr>
          <a:xfrm>
            <a:off x="1295400" y="1268016"/>
            <a:ext cx="4457700" cy="3333750"/>
          </a:xfrm>
          <a:prstGeom prst="rect">
            <a:avLst/>
          </a:prstGeom>
          <a:noFill/>
          <a:ln>
            <a:noFill/>
          </a:ln>
        </p:spPr>
      </p:pic>
      <p:sp>
        <p:nvSpPr>
          <p:cNvPr id="445" name="Google Shape;445;p7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engineering</a:t>
            </a:r>
            <a:endParaRPr/>
          </a:p>
        </p:txBody>
      </p:sp>
      <p:sp>
        <p:nvSpPr>
          <p:cNvPr id="206" name="Google Shape;206;p37"/>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The process of establishing the services that the customer requires from a system and the constraints under which it operates and is developed.</a:t>
            </a:r>
            <a:endParaRPr/>
          </a:p>
          <a:p>
            <a:pPr indent="-342900" lvl="0" marL="342900" rtl="0" algn="l">
              <a:spcBef>
                <a:spcPts val="1200"/>
              </a:spcBef>
              <a:spcAft>
                <a:spcPts val="0"/>
              </a:spcAft>
              <a:buClr>
                <a:srgbClr val="46424D"/>
              </a:buClr>
              <a:buSzPts val="2400"/>
              <a:buFont typeface="Noto Sans Symbols"/>
              <a:buChar char="✧"/>
            </a:pPr>
            <a:r>
              <a:rPr lang="en-GB"/>
              <a:t>The requirements themselves are the descriptions of the system services and constraints that are generated during the requirements engineering process.</a:t>
            </a:r>
            <a:endParaRPr/>
          </a:p>
        </p:txBody>
      </p:sp>
      <p:sp>
        <p:nvSpPr>
          <p:cNvPr id="207" name="Google Shape;207;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Tabular specification</a:t>
            </a:r>
            <a:endParaRPr/>
          </a:p>
        </p:txBody>
      </p:sp>
      <p:sp>
        <p:nvSpPr>
          <p:cNvPr id="451" name="Google Shape;451;p7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Used to supplement natural language.</a:t>
            </a:r>
            <a:endParaRPr/>
          </a:p>
          <a:p>
            <a:pPr indent="-342900" lvl="0" marL="342900" rtl="0" algn="l">
              <a:spcBef>
                <a:spcPts val="1200"/>
              </a:spcBef>
              <a:spcAft>
                <a:spcPts val="0"/>
              </a:spcAft>
              <a:buClr>
                <a:srgbClr val="46424D"/>
              </a:buClr>
              <a:buSzPts val="2400"/>
              <a:buFont typeface="Noto Sans Symbols"/>
              <a:buChar char="✧"/>
            </a:pPr>
            <a:r>
              <a:rPr lang="en-GB"/>
              <a:t>Particularly useful when you have to define a number of possible alternative courses of action.</a:t>
            </a:r>
            <a:endParaRPr/>
          </a:p>
          <a:p>
            <a:pPr indent="-342900" lvl="0" marL="342900" rtl="0" algn="l">
              <a:spcBef>
                <a:spcPts val="1200"/>
              </a:spcBef>
              <a:spcAft>
                <a:spcPts val="0"/>
              </a:spcAft>
              <a:buClr>
                <a:srgbClr val="46424D"/>
              </a:buClr>
              <a:buSzPts val="2400"/>
              <a:buFont typeface="Noto Sans Symbols"/>
              <a:buChar char="✧"/>
            </a:pPr>
            <a:r>
              <a:rPr lang="en-GB"/>
              <a:t>For example, the insulin pump systems bases its computations on the rate of change of blood sugar level and the tabular specification explains how to calculate the insulin requirement for different scenarios.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Tabular specification of computation for an insulin pump </a:t>
            </a:r>
            <a:endParaRPr/>
          </a:p>
        </p:txBody>
      </p:sp>
      <p:graphicFrame>
        <p:nvGraphicFramePr>
          <p:cNvPr id="457" name="Google Shape;457;p74"/>
          <p:cNvGraphicFramePr/>
          <p:nvPr/>
        </p:nvGraphicFramePr>
        <p:xfrm>
          <a:off x="685800" y="1485900"/>
          <a:ext cx="3000000" cy="3000000"/>
        </p:xfrm>
        <a:graphic>
          <a:graphicData uri="http://schemas.openxmlformats.org/drawingml/2006/table">
            <a:tbl>
              <a:tblPr>
                <a:noFill/>
                <a:tableStyleId>{8CD16E06-EEF6-4614-B326-BCE2971C16EC}</a:tableStyleId>
              </a:tblPr>
              <a:tblGrid>
                <a:gridCol w="3810000"/>
                <a:gridCol w="2651125"/>
              </a:tblGrid>
              <a:tr h="336950">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Condition</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Action</a:t>
                      </a:r>
                      <a:endParaRPr b="1" i="0" sz="1200" u="none" cap="none" strike="noStrike">
                        <a:solidFill>
                          <a:srgbClr val="000000"/>
                        </a:solidFill>
                        <a:latin typeface="Arial"/>
                        <a:ea typeface="Arial"/>
                        <a:cs typeface="Arial"/>
                        <a:sym typeface="Arial"/>
                      </a:endParaRPr>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3695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Sugar level falling (r2 &lt; r1)</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CompDose = 0</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3695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Sugar level stable (r2 = r1)</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CompDose = 0</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3695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Sugar level increasing and rate of increase decreasing </a:t>
                      </a: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((r2 – r1) &lt; (r1 – r0))</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CompDose = 0</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572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Sugar level increasing and rate of increase stable or increasing </a:t>
                      </a: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((r2 – r1) ≥ (r1 – r0))</a:t>
                      </a:r>
                      <a:endParaRPr sz="1100"/>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CompDose = </a:t>
                      </a: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      round ((r2 – r1)/4)</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If rounded result = 0 then </a:t>
                      </a:r>
                      <a:endParaRPr sz="1100"/>
                    </a:p>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CompDose = MinimumDose</a:t>
                      </a:r>
                      <a:endParaRPr b="0" i="0" sz="1200" u="none" cap="none" strike="noStrike">
                        <a:solidFill>
                          <a:srgbClr val="000000"/>
                        </a:solidFill>
                        <a:latin typeface="Arial"/>
                        <a:ea typeface="Arial"/>
                        <a:cs typeface="Arial"/>
                        <a:sym typeface="Arial"/>
                      </a:endParaRPr>
                    </a:p>
                  </a:txBody>
                  <a:tcPr marT="0" marB="68600" marR="73025" marL="73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458" name="Google Shape;458;p7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459" name="Google Shape;459;p7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engineering processes</a:t>
            </a:r>
            <a:endParaRPr/>
          </a:p>
        </p:txBody>
      </p:sp>
      <p:sp>
        <p:nvSpPr>
          <p:cNvPr id="465" name="Google Shape;465;p7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The processes used for RE vary widely depending on the application domain, the people involved and the organisation developing the requirements.</a:t>
            </a:r>
            <a:endParaRPr/>
          </a:p>
          <a:p>
            <a:pPr indent="-342900" lvl="0" marL="342900" rtl="0" algn="l">
              <a:lnSpc>
                <a:spcPct val="90000"/>
              </a:lnSpc>
              <a:spcBef>
                <a:spcPts val="1200"/>
              </a:spcBef>
              <a:spcAft>
                <a:spcPts val="0"/>
              </a:spcAft>
              <a:buClr>
                <a:srgbClr val="46424D"/>
              </a:buClr>
              <a:buSzPts val="2400"/>
              <a:buChar char="✧"/>
            </a:pPr>
            <a:r>
              <a:rPr lang="en-GB"/>
              <a:t>However, there are a number of generic activities common to all processes</a:t>
            </a:r>
            <a:endParaRPr/>
          </a:p>
          <a:p>
            <a:pPr indent="-285750" lvl="1" marL="742950" rtl="0" algn="l">
              <a:lnSpc>
                <a:spcPct val="90000"/>
              </a:lnSpc>
              <a:spcBef>
                <a:spcPts val="900"/>
              </a:spcBef>
              <a:spcAft>
                <a:spcPts val="0"/>
              </a:spcAft>
              <a:buClr>
                <a:srgbClr val="46424D"/>
              </a:buClr>
              <a:buSzPts val="2000"/>
              <a:buChar char="▪"/>
            </a:pPr>
            <a:r>
              <a:rPr lang="en-GB"/>
              <a:t>Requirements elicitation;</a:t>
            </a:r>
            <a:endParaRPr/>
          </a:p>
          <a:p>
            <a:pPr indent="-285750" lvl="1" marL="742950" rtl="0" algn="l">
              <a:lnSpc>
                <a:spcPct val="90000"/>
              </a:lnSpc>
              <a:spcBef>
                <a:spcPts val="600"/>
              </a:spcBef>
              <a:spcAft>
                <a:spcPts val="0"/>
              </a:spcAft>
              <a:buClr>
                <a:srgbClr val="46424D"/>
              </a:buClr>
              <a:buSzPts val="2000"/>
              <a:buChar char="▪"/>
            </a:pPr>
            <a:r>
              <a:rPr lang="en-GB"/>
              <a:t>Requirements analysis;</a:t>
            </a:r>
            <a:endParaRPr/>
          </a:p>
          <a:p>
            <a:pPr indent="-285750" lvl="1" marL="742950" rtl="0" algn="l">
              <a:lnSpc>
                <a:spcPct val="90000"/>
              </a:lnSpc>
              <a:spcBef>
                <a:spcPts val="600"/>
              </a:spcBef>
              <a:spcAft>
                <a:spcPts val="0"/>
              </a:spcAft>
              <a:buClr>
                <a:srgbClr val="46424D"/>
              </a:buClr>
              <a:buSzPts val="2000"/>
              <a:buChar char="▪"/>
            </a:pPr>
            <a:r>
              <a:rPr lang="en-GB"/>
              <a:t>Requirements validation;</a:t>
            </a:r>
            <a:endParaRPr/>
          </a:p>
          <a:p>
            <a:pPr indent="-285750" lvl="1" marL="742950" rtl="0" algn="l">
              <a:lnSpc>
                <a:spcPct val="90000"/>
              </a:lnSpc>
              <a:spcBef>
                <a:spcPts val="600"/>
              </a:spcBef>
              <a:spcAft>
                <a:spcPts val="0"/>
              </a:spcAft>
              <a:buClr>
                <a:srgbClr val="46424D"/>
              </a:buClr>
              <a:buSzPts val="2000"/>
              <a:buChar char="▪"/>
            </a:pPr>
            <a:r>
              <a:rPr lang="en-GB"/>
              <a:t>Requirements management.</a:t>
            </a:r>
            <a:endParaRPr/>
          </a:p>
          <a:p>
            <a:pPr indent="-342900" lvl="0" marL="342900" rtl="0" algn="l">
              <a:lnSpc>
                <a:spcPct val="90000"/>
              </a:lnSpc>
              <a:spcBef>
                <a:spcPts val="900"/>
              </a:spcBef>
              <a:spcAft>
                <a:spcPts val="0"/>
              </a:spcAft>
              <a:buClr>
                <a:srgbClr val="46424D"/>
              </a:buClr>
              <a:buSzPts val="2400"/>
              <a:buChar char="✧"/>
            </a:pPr>
            <a:r>
              <a:rPr lang="en-GB"/>
              <a:t>In practice, RE is an iterative activity in which these processes are interleaved.</a:t>
            </a:r>
            <a:endParaRPr/>
          </a:p>
        </p:txBody>
      </p:sp>
      <p:sp>
        <p:nvSpPr>
          <p:cNvPr id="466" name="Google Shape;466;p7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 spiral view of the requirements engineering process </a:t>
            </a:r>
            <a:endParaRPr/>
          </a:p>
        </p:txBody>
      </p:sp>
      <p:pic>
        <p:nvPicPr>
          <p:cNvPr descr="4.12 ReqEngSpiral.eps" id="472" name="Google Shape;472;p76"/>
          <p:cNvPicPr preferRelativeResize="0"/>
          <p:nvPr/>
        </p:nvPicPr>
        <p:blipFill rotWithShape="1">
          <a:blip r:embed="rId3">
            <a:alphaModFix/>
          </a:blip>
          <a:srcRect b="0" l="0" r="0" t="0"/>
          <a:stretch/>
        </p:blipFill>
        <p:spPr>
          <a:xfrm>
            <a:off x="1974849" y="1063228"/>
            <a:ext cx="4133000" cy="3567112"/>
          </a:xfrm>
          <a:prstGeom prst="rect">
            <a:avLst/>
          </a:prstGeom>
          <a:noFill/>
          <a:ln>
            <a:noFill/>
          </a:ln>
        </p:spPr>
      </p:pic>
      <p:sp>
        <p:nvSpPr>
          <p:cNvPr id="473" name="Google Shape;473;p7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ph idx="1" type="subTitle"/>
          </p:nvPr>
        </p:nvSpPr>
        <p:spPr>
          <a:xfrm>
            <a:off x="1371600" y="2387550"/>
            <a:ext cx="64008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rPr lang="en-GB"/>
              <a:t>Requirements </a:t>
            </a:r>
            <a:r>
              <a:rPr lang="en-GB"/>
              <a:t>elicitation</a:t>
            </a:r>
            <a:r>
              <a:rPr lang="en-GB"/>
              <a:t> and analysis</a:t>
            </a:r>
            <a:endParaRPr/>
          </a:p>
        </p:txBody>
      </p:sp>
      <p:sp>
        <p:nvSpPr>
          <p:cNvPr id="479" name="Google Shape;479;p7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8"/>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elicitation and analysis</a:t>
            </a:r>
            <a:endParaRPr/>
          </a:p>
        </p:txBody>
      </p:sp>
      <p:sp>
        <p:nvSpPr>
          <p:cNvPr id="485" name="Google Shape;485;p78"/>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Sometimes called requirements elicitation or requirements discovery.</a:t>
            </a:r>
            <a:endParaRPr/>
          </a:p>
          <a:p>
            <a:pPr indent="-342900" lvl="0" marL="342900" rtl="0" algn="l">
              <a:spcBef>
                <a:spcPts val="1200"/>
              </a:spcBef>
              <a:spcAft>
                <a:spcPts val="0"/>
              </a:spcAft>
              <a:buClr>
                <a:srgbClr val="46424D"/>
              </a:buClr>
              <a:buSzPts val="2400"/>
              <a:buFont typeface="Noto Sans Symbols"/>
              <a:buChar char="✧"/>
            </a:pPr>
            <a:r>
              <a:rPr lang="en-GB" sz="2400"/>
              <a:t>Involves technical staff working with customers to find out about the application domain, the services that the system should provide and the system’s operational constraints.</a:t>
            </a:r>
            <a:endParaRPr/>
          </a:p>
          <a:p>
            <a:pPr indent="-342900" lvl="0" marL="342900" rtl="0" algn="l">
              <a:spcBef>
                <a:spcPts val="1200"/>
              </a:spcBef>
              <a:spcAft>
                <a:spcPts val="0"/>
              </a:spcAft>
              <a:buClr>
                <a:srgbClr val="46424D"/>
              </a:buClr>
              <a:buSzPts val="2400"/>
              <a:buFont typeface="Noto Sans Symbols"/>
              <a:buChar char="✧"/>
            </a:pPr>
            <a:r>
              <a:rPr lang="en-GB" sz="2400"/>
              <a:t>May involve end-users, managers, engineers involved in maintenance, domain experts, trade unions, etc. These are called </a:t>
            </a:r>
            <a:r>
              <a:rPr i="1" lang="en-GB" sz="2400"/>
              <a:t>stakeholders.</a:t>
            </a:r>
            <a:endParaRPr/>
          </a:p>
        </p:txBody>
      </p:sp>
      <p:sp>
        <p:nvSpPr>
          <p:cNvPr id="486" name="Google Shape;486;p7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9"/>
          <p:cNvSpPr txBox="1"/>
          <p:nvPr>
            <p:ph type="title"/>
          </p:nvPr>
        </p:nvSpPr>
        <p:spPr>
          <a:xfrm>
            <a:off x="381000" y="200025"/>
            <a:ext cx="8458200" cy="828675"/>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Problems of requirements analysis</a:t>
            </a:r>
            <a:endParaRPr/>
          </a:p>
        </p:txBody>
      </p:sp>
      <p:sp>
        <p:nvSpPr>
          <p:cNvPr id="492" name="Google Shape;492;p79"/>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Stakeholders don’t know what they really want.</a:t>
            </a:r>
            <a:endParaRPr/>
          </a:p>
          <a:p>
            <a:pPr indent="-342900" lvl="0" marL="342900" rtl="0" algn="l">
              <a:spcBef>
                <a:spcPts val="1200"/>
              </a:spcBef>
              <a:spcAft>
                <a:spcPts val="0"/>
              </a:spcAft>
              <a:buClr>
                <a:srgbClr val="46424D"/>
              </a:buClr>
              <a:buSzPts val="2400"/>
              <a:buFont typeface="Noto Sans Symbols"/>
              <a:buChar char="✧"/>
            </a:pPr>
            <a:r>
              <a:rPr lang="en-GB" sz="2400"/>
              <a:t>Stakeholders express requirements in their own terms.</a:t>
            </a:r>
            <a:endParaRPr/>
          </a:p>
          <a:p>
            <a:pPr indent="-342900" lvl="0" marL="342900" rtl="0" algn="l">
              <a:spcBef>
                <a:spcPts val="1200"/>
              </a:spcBef>
              <a:spcAft>
                <a:spcPts val="0"/>
              </a:spcAft>
              <a:buClr>
                <a:srgbClr val="46424D"/>
              </a:buClr>
              <a:buSzPts val="2400"/>
              <a:buFont typeface="Noto Sans Symbols"/>
              <a:buChar char="✧"/>
            </a:pPr>
            <a:r>
              <a:rPr lang="en-GB" sz="2400"/>
              <a:t>Different stakeholders may have conflicting requirements.</a:t>
            </a:r>
            <a:endParaRPr/>
          </a:p>
          <a:p>
            <a:pPr indent="-342900" lvl="0" marL="342900" rtl="0" algn="l">
              <a:spcBef>
                <a:spcPts val="1200"/>
              </a:spcBef>
              <a:spcAft>
                <a:spcPts val="0"/>
              </a:spcAft>
              <a:buClr>
                <a:srgbClr val="46424D"/>
              </a:buClr>
              <a:buSzPts val="2400"/>
              <a:buFont typeface="Noto Sans Symbols"/>
              <a:buChar char="✧"/>
            </a:pPr>
            <a:r>
              <a:rPr lang="en-GB" sz="2400"/>
              <a:t>Organisational and political factors may influence the system requirements.</a:t>
            </a:r>
            <a:endParaRPr/>
          </a:p>
          <a:p>
            <a:pPr indent="-342900" lvl="0" marL="342900" rtl="0" algn="l">
              <a:spcBef>
                <a:spcPts val="1200"/>
              </a:spcBef>
              <a:spcAft>
                <a:spcPts val="0"/>
              </a:spcAft>
              <a:buClr>
                <a:srgbClr val="46424D"/>
              </a:buClr>
              <a:buSzPts val="2400"/>
              <a:buFont typeface="Noto Sans Symbols"/>
              <a:buChar char="✧"/>
            </a:pPr>
            <a:r>
              <a:rPr lang="en-GB" sz="2400"/>
              <a:t>The requirements change during the analysis process. </a:t>
            </a:r>
            <a:endParaRPr/>
          </a:p>
        </p:txBody>
      </p:sp>
      <p:sp>
        <p:nvSpPr>
          <p:cNvPr id="493" name="Google Shape;493;p7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0"/>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elicitation and analysis</a:t>
            </a:r>
            <a:endParaRPr/>
          </a:p>
        </p:txBody>
      </p:sp>
      <p:sp>
        <p:nvSpPr>
          <p:cNvPr id="499" name="Google Shape;499;p8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Software engineers work with a range of system stakeholders to find out about the application domain, the services that the system should provide, the required system performance, hardware constraints, other systems, etc.</a:t>
            </a:r>
            <a:endParaRPr/>
          </a:p>
          <a:p>
            <a:pPr indent="-342900" lvl="0" marL="342900" rtl="0" algn="l">
              <a:spcBef>
                <a:spcPts val="1200"/>
              </a:spcBef>
              <a:spcAft>
                <a:spcPts val="0"/>
              </a:spcAft>
              <a:buClr>
                <a:srgbClr val="46424D"/>
              </a:buClr>
              <a:buSzPts val="2400"/>
              <a:buFont typeface="Noto Sans Symbols"/>
              <a:buChar char="✧"/>
            </a:pPr>
            <a:r>
              <a:rPr lang="en-GB"/>
              <a:t>Stages include:</a:t>
            </a:r>
            <a:endParaRPr/>
          </a:p>
          <a:p>
            <a:pPr indent="-285750" lvl="1" marL="742950" rtl="0" algn="l">
              <a:spcBef>
                <a:spcPts val="900"/>
              </a:spcBef>
              <a:spcAft>
                <a:spcPts val="0"/>
              </a:spcAft>
              <a:buClr>
                <a:srgbClr val="46424D"/>
              </a:buClr>
              <a:buSzPts val="2000"/>
              <a:buChar char="▪"/>
            </a:pPr>
            <a:r>
              <a:rPr lang="en-GB"/>
              <a:t>Requirements discovery,</a:t>
            </a:r>
            <a:endParaRPr/>
          </a:p>
          <a:p>
            <a:pPr indent="-285750" lvl="1" marL="742950" rtl="0" algn="l">
              <a:spcBef>
                <a:spcPts val="600"/>
              </a:spcBef>
              <a:spcAft>
                <a:spcPts val="0"/>
              </a:spcAft>
              <a:buClr>
                <a:srgbClr val="46424D"/>
              </a:buClr>
              <a:buSzPts val="2000"/>
              <a:buChar char="▪"/>
            </a:pPr>
            <a:r>
              <a:rPr lang="en-GB"/>
              <a:t>Requirements classification and organization,</a:t>
            </a:r>
            <a:endParaRPr/>
          </a:p>
          <a:p>
            <a:pPr indent="-285750" lvl="1" marL="742950" rtl="0" algn="l">
              <a:spcBef>
                <a:spcPts val="600"/>
              </a:spcBef>
              <a:spcAft>
                <a:spcPts val="0"/>
              </a:spcAft>
              <a:buClr>
                <a:srgbClr val="46424D"/>
              </a:buClr>
              <a:buSzPts val="2000"/>
              <a:buChar char="▪"/>
            </a:pPr>
            <a:r>
              <a:rPr lang="en-GB"/>
              <a:t>Requirements prioritization and negotiation,</a:t>
            </a:r>
            <a:endParaRPr/>
          </a:p>
          <a:p>
            <a:pPr indent="-285750" lvl="1" marL="742950" rtl="0" algn="l">
              <a:spcBef>
                <a:spcPts val="600"/>
              </a:spcBef>
              <a:spcAft>
                <a:spcPts val="0"/>
              </a:spcAft>
              <a:buClr>
                <a:srgbClr val="46424D"/>
              </a:buClr>
              <a:buSzPts val="2000"/>
              <a:buChar char="▪"/>
            </a:pPr>
            <a:r>
              <a:rPr lang="en-GB"/>
              <a:t>Requirements specification.</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500" name="Google Shape;500;p8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a:t>
            </a:r>
            <a:r>
              <a:rPr b="1" lang="en-GB"/>
              <a:t> </a:t>
            </a:r>
            <a:r>
              <a:rPr lang="en-GB"/>
              <a:t>requirements elicitation and analysis process </a:t>
            </a:r>
            <a:endParaRPr/>
          </a:p>
        </p:txBody>
      </p:sp>
      <p:pic>
        <p:nvPicPr>
          <p:cNvPr descr="4.13 RequirementsElicitation.eps" id="506" name="Google Shape;506;p81"/>
          <p:cNvPicPr preferRelativeResize="0"/>
          <p:nvPr/>
        </p:nvPicPr>
        <p:blipFill rotWithShape="1">
          <a:blip r:embed="rId3">
            <a:alphaModFix/>
          </a:blip>
          <a:srcRect b="0" l="0" r="0" t="0"/>
          <a:stretch/>
        </p:blipFill>
        <p:spPr>
          <a:xfrm>
            <a:off x="1752600" y="1314450"/>
            <a:ext cx="5111250" cy="3357600"/>
          </a:xfrm>
          <a:prstGeom prst="rect">
            <a:avLst/>
          </a:prstGeom>
          <a:noFill/>
          <a:ln>
            <a:noFill/>
          </a:ln>
        </p:spPr>
      </p:pic>
      <p:sp>
        <p:nvSpPr>
          <p:cNvPr id="507" name="Google Shape;507;p8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2"/>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Process activities</a:t>
            </a:r>
            <a:endParaRPr/>
          </a:p>
        </p:txBody>
      </p:sp>
      <p:sp>
        <p:nvSpPr>
          <p:cNvPr id="513" name="Google Shape;513;p82"/>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sz="2400"/>
              <a:t>Requirements discovery</a:t>
            </a:r>
            <a:endParaRPr/>
          </a:p>
          <a:p>
            <a:pPr indent="-285750" lvl="1" marL="742950" rtl="0" algn="l">
              <a:lnSpc>
                <a:spcPct val="90000"/>
              </a:lnSpc>
              <a:spcBef>
                <a:spcPts val="900"/>
              </a:spcBef>
              <a:spcAft>
                <a:spcPts val="0"/>
              </a:spcAft>
              <a:buClr>
                <a:srgbClr val="46424D"/>
              </a:buClr>
              <a:buSzPts val="2000"/>
              <a:buChar char="▪"/>
            </a:pPr>
            <a:r>
              <a:rPr lang="en-GB" sz="2000"/>
              <a:t>Interacting with stakeholders to discover their requirements. Domain requirements are also discovered at this stage.</a:t>
            </a:r>
            <a:endParaRPr/>
          </a:p>
          <a:p>
            <a:pPr indent="-342900" lvl="0" marL="342900" rtl="0" algn="l">
              <a:lnSpc>
                <a:spcPct val="90000"/>
              </a:lnSpc>
              <a:spcBef>
                <a:spcPts val="900"/>
              </a:spcBef>
              <a:spcAft>
                <a:spcPts val="0"/>
              </a:spcAft>
              <a:buClr>
                <a:srgbClr val="46424D"/>
              </a:buClr>
              <a:buSzPts val="2400"/>
              <a:buChar char="✧"/>
            </a:pPr>
            <a:r>
              <a:rPr lang="en-GB" sz="2400"/>
              <a:t>Requirements classification and organisation</a:t>
            </a:r>
            <a:endParaRPr/>
          </a:p>
          <a:p>
            <a:pPr indent="-285750" lvl="1" marL="742950" rtl="0" algn="l">
              <a:lnSpc>
                <a:spcPct val="90000"/>
              </a:lnSpc>
              <a:spcBef>
                <a:spcPts val="900"/>
              </a:spcBef>
              <a:spcAft>
                <a:spcPts val="0"/>
              </a:spcAft>
              <a:buClr>
                <a:srgbClr val="46424D"/>
              </a:buClr>
              <a:buSzPts val="2000"/>
              <a:buChar char="▪"/>
            </a:pPr>
            <a:r>
              <a:rPr lang="en-GB" sz="2000"/>
              <a:t>Groups related requirements and organises them into coherent clusters.</a:t>
            </a:r>
            <a:endParaRPr/>
          </a:p>
          <a:p>
            <a:pPr indent="-342900" lvl="0" marL="342900" rtl="0" algn="l">
              <a:lnSpc>
                <a:spcPct val="90000"/>
              </a:lnSpc>
              <a:spcBef>
                <a:spcPts val="900"/>
              </a:spcBef>
              <a:spcAft>
                <a:spcPts val="0"/>
              </a:spcAft>
              <a:buClr>
                <a:srgbClr val="46424D"/>
              </a:buClr>
              <a:buSzPts val="2400"/>
              <a:buChar char="✧"/>
            </a:pPr>
            <a:r>
              <a:rPr lang="en-GB" sz="2400"/>
              <a:t>Prioritisation and negotiation</a:t>
            </a:r>
            <a:endParaRPr/>
          </a:p>
          <a:p>
            <a:pPr indent="-285750" lvl="1" marL="742950" rtl="0" algn="l">
              <a:lnSpc>
                <a:spcPct val="90000"/>
              </a:lnSpc>
              <a:spcBef>
                <a:spcPts val="900"/>
              </a:spcBef>
              <a:spcAft>
                <a:spcPts val="0"/>
              </a:spcAft>
              <a:buClr>
                <a:srgbClr val="46424D"/>
              </a:buClr>
              <a:buSzPts val="2000"/>
              <a:buChar char="▪"/>
            </a:pPr>
            <a:r>
              <a:rPr lang="en-GB" sz="2000"/>
              <a:t>Prioritising requirements and resolving requirements conflicts.</a:t>
            </a:r>
            <a:endParaRPr/>
          </a:p>
          <a:p>
            <a:pPr indent="-342900" lvl="0" marL="342900" rtl="0" algn="l">
              <a:lnSpc>
                <a:spcPct val="90000"/>
              </a:lnSpc>
              <a:spcBef>
                <a:spcPts val="900"/>
              </a:spcBef>
              <a:spcAft>
                <a:spcPts val="0"/>
              </a:spcAft>
              <a:buClr>
                <a:srgbClr val="46424D"/>
              </a:buClr>
              <a:buSzPts val="2400"/>
              <a:buChar char="✧"/>
            </a:pPr>
            <a:r>
              <a:rPr lang="en-GB" sz="2400"/>
              <a:t>Requirements specification</a:t>
            </a:r>
            <a:endParaRPr/>
          </a:p>
          <a:p>
            <a:pPr indent="-285750" lvl="1" marL="742950" rtl="0" algn="l">
              <a:lnSpc>
                <a:spcPct val="90000"/>
              </a:lnSpc>
              <a:spcBef>
                <a:spcPts val="900"/>
              </a:spcBef>
              <a:spcAft>
                <a:spcPts val="0"/>
              </a:spcAft>
              <a:buClr>
                <a:srgbClr val="46424D"/>
              </a:buClr>
              <a:buSzPts val="2000"/>
              <a:buChar char="▪"/>
            </a:pPr>
            <a:r>
              <a:rPr lang="en-GB" sz="2000"/>
              <a:t>Requirements are documented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What is a requirement?</a:t>
            </a:r>
            <a:endParaRPr/>
          </a:p>
        </p:txBody>
      </p:sp>
      <p:sp>
        <p:nvSpPr>
          <p:cNvPr id="213" name="Google Shape;213;p38"/>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It may range from a high-level abstract statement of a service or of a system constraint to a detailed mathematical functional specification.</a:t>
            </a:r>
            <a:endParaRPr/>
          </a:p>
          <a:p>
            <a:pPr indent="-342900" lvl="0" marL="342900" rtl="0" algn="l">
              <a:lnSpc>
                <a:spcPct val="90000"/>
              </a:lnSpc>
              <a:spcBef>
                <a:spcPts val="1200"/>
              </a:spcBef>
              <a:spcAft>
                <a:spcPts val="0"/>
              </a:spcAft>
              <a:buClr>
                <a:srgbClr val="46424D"/>
              </a:buClr>
              <a:buSzPts val="2400"/>
              <a:buChar char="✧"/>
            </a:pPr>
            <a:r>
              <a:rPr lang="en-GB"/>
              <a:t>This is inevitable as requirements may serve a dual function</a:t>
            </a:r>
            <a:endParaRPr/>
          </a:p>
          <a:p>
            <a:pPr indent="-285750" lvl="1" marL="742950" rtl="0" algn="l">
              <a:lnSpc>
                <a:spcPct val="90000"/>
              </a:lnSpc>
              <a:spcBef>
                <a:spcPts val="900"/>
              </a:spcBef>
              <a:spcAft>
                <a:spcPts val="0"/>
              </a:spcAft>
              <a:buClr>
                <a:srgbClr val="46424D"/>
              </a:buClr>
              <a:buSzPts val="2000"/>
              <a:buChar char="▪"/>
            </a:pPr>
            <a:r>
              <a:rPr lang="en-GB"/>
              <a:t>May be the basis for a bid for a contract - therefore must be open to interpretation;</a:t>
            </a:r>
            <a:endParaRPr/>
          </a:p>
          <a:p>
            <a:pPr indent="-285750" lvl="1" marL="742950" rtl="0" algn="l">
              <a:lnSpc>
                <a:spcPct val="90000"/>
              </a:lnSpc>
              <a:spcBef>
                <a:spcPts val="600"/>
              </a:spcBef>
              <a:spcAft>
                <a:spcPts val="0"/>
              </a:spcAft>
              <a:buClr>
                <a:srgbClr val="46424D"/>
              </a:buClr>
              <a:buSzPts val="2000"/>
              <a:buChar char="▪"/>
            </a:pPr>
            <a:r>
              <a:rPr lang="en-GB"/>
              <a:t>May be the basis for the contract itself - therefore must be defined in detail;</a:t>
            </a:r>
            <a:endParaRPr/>
          </a:p>
          <a:p>
            <a:pPr indent="-285750" lvl="1" marL="742950" rtl="0" algn="l">
              <a:lnSpc>
                <a:spcPct val="90000"/>
              </a:lnSpc>
              <a:spcBef>
                <a:spcPts val="600"/>
              </a:spcBef>
              <a:spcAft>
                <a:spcPts val="0"/>
              </a:spcAft>
              <a:buClr>
                <a:srgbClr val="46424D"/>
              </a:buClr>
              <a:buSzPts val="2000"/>
              <a:buChar char="▪"/>
            </a:pPr>
            <a:r>
              <a:rPr lang="en-GB"/>
              <a:t>Both these statements may be called requirements.</a:t>
            </a:r>
            <a:endParaRPr/>
          </a:p>
        </p:txBody>
      </p:sp>
      <p:sp>
        <p:nvSpPr>
          <p:cNvPr id="214" name="Google Shape;214;p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519" name="Google Shape;519;p8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rPr lang="en-GB" sz="4400"/>
              <a:t>Class discussion</a:t>
            </a:r>
            <a:endParaRPr sz="4400"/>
          </a:p>
        </p:txBody>
      </p:sp>
      <p:sp>
        <p:nvSpPr>
          <p:cNvPr id="520" name="Google Shape;520;p8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rPr lang="en-GB"/>
              <a:t>Requirements discovery</a:t>
            </a:r>
            <a:endParaRPr/>
          </a:p>
        </p:txBody>
      </p:sp>
      <p:sp>
        <p:nvSpPr>
          <p:cNvPr id="526" name="Google Shape;526;p8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5"/>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discovery</a:t>
            </a:r>
            <a:endParaRPr/>
          </a:p>
        </p:txBody>
      </p:sp>
      <p:sp>
        <p:nvSpPr>
          <p:cNvPr id="532" name="Google Shape;532;p8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process of gathering information about the required and existing systems and distilling the user and system requirements from this information.</a:t>
            </a:r>
            <a:endParaRPr/>
          </a:p>
          <a:p>
            <a:pPr indent="-342900" lvl="0" marL="342900" rtl="0" algn="l">
              <a:spcBef>
                <a:spcPts val="1200"/>
              </a:spcBef>
              <a:spcAft>
                <a:spcPts val="0"/>
              </a:spcAft>
              <a:buClr>
                <a:srgbClr val="46424D"/>
              </a:buClr>
              <a:buSzPts val="2400"/>
              <a:buFont typeface="Noto Sans Symbols"/>
              <a:buChar char="✧"/>
            </a:pPr>
            <a:r>
              <a:rPr lang="en-GB"/>
              <a:t>Interaction is with system stakeholders from managers to external regulators.</a:t>
            </a:r>
            <a:endParaRPr/>
          </a:p>
          <a:p>
            <a:pPr indent="-342900" lvl="0" marL="342900" rtl="0" algn="l">
              <a:spcBef>
                <a:spcPts val="1200"/>
              </a:spcBef>
              <a:spcAft>
                <a:spcPts val="0"/>
              </a:spcAft>
              <a:buClr>
                <a:srgbClr val="46424D"/>
              </a:buClr>
              <a:buSzPts val="2400"/>
              <a:buFont typeface="Noto Sans Symbols"/>
              <a:buChar char="✧"/>
            </a:pPr>
            <a:r>
              <a:rPr lang="en-GB"/>
              <a:t>Systems normally have a range of stakeholders.</a:t>
            </a:r>
            <a:endParaRPr/>
          </a:p>
        </p:txBody>
      </p:sp>
      <p:sp>
        <p:nvSpPr>
          <p:cNvPr id="533" name="Google Shape;533;p8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Interviewing</a:t>
            </a:r>
            <a:endParaRPr/>
          </a:p>
        </p:txBody>
      </p:sp>
      <p:sp>
        <p:nvSpPr>
          <p:cNvPr id="539" name="Google Shape;539;p8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Formal or informal interviews with stakeholders are part of most RE processes.</a:t>
            </a:r>
            <a:endParaRPr/>
          </a:p>
          <a:p>
            <a:pPr indent="-342900" lvl="0" marL="342900" rtl="0" algn="l">
              <a:spcBef>
                <a:spcPts val="1200"/>
              </a:spcBef>
              <a:spcAft>
                <a:spcPts val="0"/>
              </a:spcAft>
              <a:buClr>
                <a:srgbClr val="46424D"/>
              </a:buClr>
              <a:buSzPts val="2400"/>
              <a:buFont typeface="Noto Sans Symbols"/>
              <a:buChar char="✧"/>
            </a:pPr>
            <a:r>
              <a:rPr lang="en-GB"/>
              <a:t>Types of interview</a:t>
            </a:r>
            <a:endParaRPr/>
          </a:p>
          <a:p>
            <a:pPr indent="-285750" lvl="1" marL="742950" rtl="0" algn="l">
              <a:spcBef>
                <a:spcPts val="900"/>
              </a:spcBef>
              <a:spcAft>
                <a:spcPts val="0"/>
              </a:spcAft>
              <a:buClr>
                <a:srgbClr val="46424D"/>
              </a:buClr>
              <a:buSzPts val="2000"/>
              <a:buChar char="▪"/>
            </a:pPr>
            <a:r>
              <a:rPr lang="en-GB"/>
              <a:t>Closed interviews based on pre-determined list of questions</a:t>
            </a:r>
            <a:endParaRPr/>
          </a:p>
          <a:p>
            <a:pPr indent="-285750" lvl="1" marL="742950" rtl="0" algn="l">
              <a:spcBef>
                <a:spcPts val="600"/>
              </a:spcBef>
              <a:spcAft>
                <a:spcPts val="0"/>
              </a:spcAft>
              <a:buClr>
                <a:srgbClr val="46424D"/>
              </a:buClr>
              <a:buSzPts val="2000"/>
              <a:buChar char="▪"/>
            </a:pPr>
            <a:r>
              <a:rPr lang="en-GB"/>
              <a:t>Open interviews where various issues are explored with stakeholders.</a:t>
            </a:r>
            <a:endParaRPr/>
          </a:p>
          <a:p>
            <a:pPr indent="-342900" lvl="0" marL="342900" rtl="0" algn="l">
              <a:spcBef>
                <a:spcPts val="900"/>
              </a:spcBef>
              <a:spcAft>
                <a:spcPts val="0"/>
              </a:spcAft>
              <a:buClr>
                <a:srgbClr val="46424D"/>
              </a:buClr>
              <a:buSzPts val="2400"/>
              <a:buFont typeface="Noto Sans Symbols"/>
              <a:buChar char="✧"/>
            </a:pPr>
            <a:r>
              <a:rPr lang="en-GB"/>
              <a:t>Effective interviewing</a:t>
            </a:r>
            <a:endParaRPr/>
          </a:p>
          <a:p>
            <a:pPr indent="-285750" lvl="1" marL="742950" rtl="0" algn="l">
              <a:spcBef>
                <a:spcPts val="900"/>
              </a:spcBef>
              <a:spcAft>
                <a:spcPts val="0"/>
              </a:spcAft>
              <a:buClr>
                <a:srgbClr val="46424D"/>
              </a:buClr>
              <a:buSzPts val="2000"/>
              <a:buChar char="▪"/>
            </a:pPr>
            <a:r>
              <a:rPr lang="en-GB"/>
              <a:t>Be open-minded, avoid pre-conceived ideas about the requirements and are willing to listen to stakeholders. </a:t>
            </a:r>
            <a:endParaRPr/>
          </a:p>
          <a:p>
            <a:pPr indent="-285750" lvl="1" marL="742950" rtl="0" algn="l">
              <a:spcBef>
                <a:spcPts val="600"/>
              </a:spcBef>
              <a:spcAft>
                <a:spcPts val="0"/>
              </a:spcAft>
              <a:buClr>
                <a:srgbClr val="46424D"/>
              </a:buClr>
              <a:buSzPts val="2000"/>
              <a:buChar char="▪"/>
            </a:pPr>
            <a:r>
              <a:rPr lang="en-GB"/>
              <a:t>Prompt the interviewee to get discussions going using a springboard question, a requirements proposal, or by working together on a prototype system. </a:t>
            </a:r>
            <a:endParaRPr/>
          </a:p>
        </p:txBody>
      </p:sp>
      <p:sp>
        <p:nvSpPr>
          <p:cNvPr id="540" name="Google Shape;540;p8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7"/>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Interviews in practice</a:t>
            </a:r>
            <a:endParaRPr/>
          </a:p>
        </p:txBody>
      </p:sp>
      <p:sp>
        <p:nvSpPr>
          <p:cNvPr id="546" name="Google Shape;546;p8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sz="2400"/>
              <a:t>Normally a mix of closed and open-ended interviewing.</a:t>
            </a:r>
            <a:endParaRPr/>
          </a:p>
          <a:p>
            <a:pPr indent="-342900" lvl="0" marL="342900" rtl="0" algn="l">
              <a:lnSpc>
                <a:spcPct val="90000"/>
              </a:lnSpc>
              <a:spcBef>
                <a:spcPts val="1200"/>
              </a:spcBef>
              <a:spcAft>
                <a:spcPts val="0"/>
              </a:spcAft>
              <a:buClr>
                <a:srgbClr val="46424D"/>
              </a:buClr>
              <a:buSzPts val="2400"/>
              <a:buChar char="✧"/>
            </a:pPr>
            <a:r>
              <a:rPr lang="en-GB" sz="2400"/>
              <a:t>Interviews are good for getting an overall understanding of what stakeholders do and how they might interact with the system.</a:t>
            </a:r>
            <a:endParaRPr/>
          </a:p>
          <a:p>
            <a:pPr indent="-342900" lvl="0" marL="342900" rtl="0" algn="l">
              <a:lnSpc>
                <a:spcPct val="90000"/>
              </a:lnSpc>
              <a:spcBef>
                <a:spcPts val="1200"/>
              </a:spcBef>
              <a:spcAft>
                <a:spcPts val="0"/>
              </a:spcAft>
              <a:buClr>
                <a:srgbClr val="46424D"/>
              </a:buClr>
              <a:buSzPts val="2400"/>
              <a:buChar char="✧"/>
            </a:pPr>
            <a:r>
              <a:rPr lang="en-GB" sz="2400"/>
              <a:t>Interviews are not good for understanding domain requirements</a:t>
            </a:r>
            <a:endParaRPr/>
          </a:p>
          <a:p>
            <a:pPr indent="-285750" lvl="1" marL="742950" rtl="0" algn="l">
              <a:lnSpc>
                <a:spcPct val="90000"/>
              </a:lnSpc>
              <a:spcBef>
                <a:spcPts val="900"/>
              </a:spcBef>
              <a:spcAft>
                <a:spcPts val="0"/>
              </a:spcAft>
              <a:buClr>
                <a:srgbClr val="46424D"/>
              </a:buClr>
              <a:buSzPts val="2000"/>
              <a:buChar char="▪"/>
            </a:pPr>
            <a:r>
              <a:rPr lang="en-GB" sz="2000"/>
              <a:t>Requirements engineers cannot understand specific domain terminology;</a:t>
            </a:r>
            <a:endParaRPr/>
          </a:p>
          <a:p>
            <a:pPr indent="-285750" lvl="1" marL="742950" rtl="0" algn="l">
              <a:lnSpc>
                <a:spcPct val="90000"/>
              </a:lnSpc>
              <a:spcBef>
                <a:spcPts val="600"/>
              </a:spcBef>
              <a:spcAft>
                <a:spcPts val="0"/>
              </a:spcAft>
              <a:buClr>
                <a:srgbClr val="46424D"/>
              </a:buClr>
              <a:buSzPts val="2000"/>
              <a:buChar char="▪"/>
            </a:pPr>
            <a:r>
              <a:rPr lang="en-GB" sz="2000"/>
              <a:t>Some domain knowledge is so familiar that people find it hard to articulate or think that it isn’t worth articulating.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8"/>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Scenarios</a:t>
            </a:r>
            <a:endParaRPr/>
          </a:p>
        </p:txBody>
      </p:sp>
      <p:sp>
        <p:nvSpPr>
          <p:cNvPr id="552" name="Google Shape;552;p8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Scenarios are real-life examples of how a system can be used.</a:t>
            </a:r>
            <a:endParaRPr/>
          </a:p>
          <a:p>
            <a:pPr indent="-342900" lvl="0" marL="342900" rtl="0" algn="l">
              <a:spcBef>
                <a:spcPts val="1200"/>
              </a:spcBef>
              <a:spcAft>
                <a:spcPts val="0"/>
              </a:spcAft>
              <a:buClr>
                <a:srgbClr val="46424D"/>
              </a:buClr>
              <a:buSzPts val="2400"/>
              <a:buFont typeface="Noto Sans Symbols"/>
              <a:buChar char="✧"/>
            </a:pPr>
            <a:r>
              <a:rPr lang="en-GB"/>
              <a:t>They should include</a:t>
            </a:r>
            <a:endParaRPr/>
          </a:p>
          <a:p>
            <a:pPr indent="-285750" lvl="1" marL="742950" rtl="0" algn="l">
              <a:spcBef>
                <a:spcPts val="900"/>
              </a:spcBef>
              <a:spcAft>
                <a:spcPts val="0"/>
              </a:spcAft>
              <a:buClr>
                <a:srgbClr val="46424D"/>
              </a:buClr>
              <a:buSzPts val="2000"/>
              <a:buChar char="▪"/>
            </a:pPr>
            <a:r>
              <a:rPr lang="en-GB"/>
              <a:t>A description of the starting situation;</a:t>
            </a:r>
            <a:endParaRPr/>
          </a:p>
          <a:p>
            <a:pPr indent="-285750" lvl="1" marL="742950" rtl="0" algn="l">
              <a:spcBef>
                <a:spcPts val="600"/>
              </a:spcBef>
              <a:spcAft>
                <a:spcPts val="0"/>
              </a:spcAft>
              <a:buClr>
                <a:srgbClr val="46424D"/>
              </a:buClr>
              <a:buSzPts val="2000"/>
              <a:buChar char="▪"/>
            </a:pPr>
            <a:r>
              <a:rPr lang="en-GB"/>
              <a:t>A description of the normal flow of events;</a:t>
            </a:r>
            <a:endParaRPr/>
          </a:p>
          <a:p>
            <a:pPr indent="-285750" lvl="1" marL="742950" rtl="0" algn="l">
              <a:spcBef>
                <a:spcPts val="600"/>
              </a:spcBef>
              <a:spcAft>
                <a:spcPts val="0"/>
              </a:spcAft>
              <a:buClr>
                <a:srgbClr val="46424D"/>
              </a:buClr>
              <a:buSzPts val="2000"/>
              <a:buChar char="▪"/>
            </a:pPr>
            <a:r>
              <a:rPr lang="en-GB"/>
              <a:t>A description of what can go wrong;</a:t>
            </a:r>
            <a:endParaRPr/>
          </a:p>
          <a:p>
            <a:pPr indent="-285750" lvl="1" marL="742950" rtl="0" algn="l">
              <a:spcBef>
                <a:spcPts val="600"/>
              </a:spcBef>
              <a:spcAft>
                <a:spcPts val="0"/>
              </a:spcAft>
              <a:buClr>
                <a:srgbClr val="46424D"/>
              </a:buClr>
              <a:buSzPts val="2000"/>
              <a:buChar char="▪"/>
            </a:pPr>
            <a:r>
              <a:rPr lang="en-GB"/>
              <a:t>Information about other concurrent activities;</a:t>
            </a:r>
            <a:endParaRPr/>
          </a:p>
          <a:p>
            <a:pPr indent="-285750" lvl="1" marL="742950" rtl="0" algn="l">
              <a:spcBef>
                <a:spcPts val="600"/>
              </a:spcBef>
              <a:spcAft>
                <a:spcPts val="0"/>
              </a:spcAft>
              <a:buClr>
                <a:srgbClr val="46424D"/>
              </a:buClr>
              <a:buSzPts val="2000"/>
              <a:buChar char="▪"/>
            </a:pPr>
            <a:r>
              <a:rPr lang="en-GB"/>
              <a:t>A description of the state when the scenario finishes.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9"/>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Scenario for collecting medical history in MHC-PMS </a:t>
            </a:r>
            <a:endParaRPr/>
          </a:p>
        </p:txBody>
      </p:sp>
      <p:pic>
        <p:nvPicPr>
          <p:cNvPr id="558" name="Google Shape;558;p89"/>
          <p:cNvPicPr preferRelativeResize="0"/>
          <p:nvPr/>
        </p:nvPicPr>
        <p:blipFill rotWithShape="1">
          <a:blip r:embed="rId3">
            <a:alphaModFix/>
          </a:blip>
          <a:srcRect b="0" l="0" r="0" t="0"/>
          <a:stretch/>
        </p:blipFill>
        <p:spPr>
          <a:xfrm>
            <a:off x="457200" y="1428750"/>
            <a:ext cx="6172200" cy="3295650"/>
          </a:xfrm>
          <a:prstGeom prst="rect">
            <a:avLst/>
          </a:prstGeom>
          <a:noFill/>
          <a:ln>
            <a:noFill/>
          </a:ln>
        </p:spPr>
      </p:pic>
      <p:sp>
        <p:nvSpPr>
          <p:cNvPr id="559" name="Google Shape;559;p8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0"/>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Scenario for collecting medical history in MHC-PMS </a:t>
            </a:r>
            <a:endParaRPr/>
          </a:p>
        </p:txBody>
      </p:sp>
      <p:pic>
        <p:nvPicPr>
          <p:cNvPr id="565" name="Google Shape;565;p90"/>
          <p:cNvPicPr preferRelativeResize="0"/>
          <p:nvPr/>
        </p:nvPicPr>
        <p:blipFill rotWithShape="1">
          <a:blip r:embed="rId3">
            <a:alphaModFix/>
          </a:blip>
          <a:srcRect b="0" l="0" r="0" t="0"/>
          <a:stretch/>
        </p:blipFill>
        <p:spPr>
          <a:xfrm>
            <a:off x="304800" y="1332309"/>
            <a:ext cx="6400800" cy="3239691"/>
          </a:xfrm>
          <a:prstGeom prst="rect">
            <a:avLst/>
          </a:prstGeom>
          <a:noFill/>
          <a:ln>
            <a:noFill/>
          </a:ln>
        </p:spPr>
      </p:pic>
      <p:sp>
        <p:nvSpPr>
          <p:cNvPr id="566" name="Google Shape;566;p9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 cases</a:t>
            </a:r>
            <a:endParaRPr/>
          </a:p>
        </p:txBody>
      </p:sp>
      <p:sp>
        <p:nvSpPr>
          <p:cNvPr id="572" name="Google Shape;572;p9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Use-cases are a scenario based technique in the UML which identify the actors in an interaction and which describe the interaction itself.</a:t>
            </a:r>
            <a:endParaRPr/>
          </a:p>
          <a:p>
            <a:pPr indent="-342900" lvl="0" marL="342900" rtl="0" algn="l">
              <a:spcBef>
                <a:spcPts val="1200"/>
              </a:spcBef>
              <a:spcAft>
                <a:spcPts val="0"/>
              </a:spcAft>
              <a:buClr>
                <a:srgbClr val="46424D"/>
              </a:buClr>
              <a:buSzPts val="2400"/>
              <a:buFont typeface="Noto Sans Symbols"/>
              <a:buChar char="✧"/>
            </a:pPr>
            <a:r>
              <a:rPr lang="en-GB"/>
              <a:t>A set of use cases should describe all possible interactions with the system.</a:t>
            </a:r>
            <a:endParaRPr/>
          </a:p>
          <a:p>
            <a:pPr indent="-342900" lvl="0" marL="342900" rtl="0" algn="l">
              <a:spcBef>
                <a:spcPts val="1200"/>
              </a:spcBef>
              <a:spcAft>
                <a:spcPts val="0"/>
              </a:spcAft>
              <a:buClr>
                <a:srgbClr val="46424D"/>
              </a:buClr>
              <a:buSzPts val="2400"/>
              <a:buFont typeface="Noto Sans Symbols"/>
              <a:buChar char="✧"/>
            </a:pPr>
            <a:r>
              <a:rPr lang="en-GB"/>
              <a:t>High-level graphical model supplemented by more detailed tabular description (see Chapter 5).</a:t>
            </a:r>
            <a:endParaRPr/>
          </a:p>
          <a:p>
            <a:pPr indent="-342900" lvl="0" marL="342900" rtl="0" algn="l">
              <a:spcBef>
                <a:spcPts val="1200"/>
              </a:spcBef>
              <a:spcAft>
                <a:spcPts val="0"/>
              </a:spcAft>
              <a:buClr>
                <a:srgbClr val="46424D"/>
              </a:buClr>
              <a:buSzPts val="2400"/>
              <a:buFont typeface="Noto Sans Symbols"/>
              <a:buChar char="✧"/>
            </a:pPr>
            <a:r>
              <a:rPr lang="en-GB"/>
              <a:t>Sequence diagrams may be used to add detail to use-cases by showing the sequence of event processing in the system.</a:t>
            </a:r>
            <a:endParaRPr/>
          </a:p>
        </p:txBody>
      </p:sp>
      <p:sp>
        <p:nvSpPr>
          <p:cNvPr id="573" name="Google Shape;573;p9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 cases for the MHC-PMS </a:t>
            </a:r>
            <a:endParaRPr/>
          </a:p>
        </p:txBody>
      </p:sp>
      <p:pic>
        <p:nvPicPr>
          <p:cNvPr descr="4.15 UseCases.eps" id="579" name="Google Shape;579;p92"/>
          <p:cNvPicPr preferRelativeResize="0"/>
          <p:nvPr/>
        </p:nvPicPr>
        <p:blipFill rotWithShape="1">
          <a:blip r:embed="rId3">
            <a:alphaModFix/>
          </a:blip>
          <a:srcRect b="0" l="0" r="0" t="0"/>
          <a:stretch/>
        </p:blipFill>
        <p:spPr>
          <a:xfrm>
            <a:off x="1447799" y="1371600"/>
            <a:ext cx="4916632" cy="2914650"/>
          </a:xfrm>
          <a:prstGeom prst="rect">
            <a:avLst/>
          </a:prstGeom>
          <a:noFill/>
          <a:ln>
            <a:noFill/>
          </a:ln>
        </p:spPr>
      </p:pic>
      <p:sp>
        <p:nvSpPr>
          <p:cNvPr id="580" name="Google Shape;580;p9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533400" y="228600"/>
            <a:ext cx="8915400" cy="828675"/>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Types of requirement</a:t>
            </a:r>
            <a:endParaRPr/>
          </a:p>
        </p:txBody>
      </p:sp>
      <p:sp>
        <p:nvSpPr>
          <p:cNvPr id="220" name="Google Shape;220;p39"/>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User requirements</a:t>
            </a:r>
            <a:endParaRPr/>
          </a:p>
          <a:p>
            <a:pPr indent="-285750" lvl="1" marL="742950" rtl="0" algn="l">
              <a:spcBef>
                <a:spcPts val="900"/>
              </a:spcBef>
              <a:spcAft>
                <a:spcPts val="0"/>
              </a:spcAft>
              <a:buClr>
                <a:srgbClr val="46424D"/>
              </a:buClr>
              <a:buSzPts val="2000"/>
              <a:buChar char="▪"/>
            </a:pPr>
            <a:r>
              <a:rPr lang="en-GB"/>
              <a:t>Statements in natural language plus diagrams of the services the system provides and its operational constraints. Written for customers.</a:t>
            </a:r>
            <a:endParaRPr/>
          </a:p>
          <a:p>
            <a:pPr indent="-342900" lvl="0" marL="342900" rtl="0" algn="l">
              <a:spcBef>
                <a:spcPts val="900"/>
              </a:spcBef>
              <a:spcAft>
                <a:spcPts val="0"/>
              </a:spcAft>
              <a:buClr>
                <a:srgbClr val="46424D"/>
              </a:buClr>
              <a:buSzPts val="2400"/>
              <a:buFont typeface="Noto Sans Symbols"/>
              <a:buChar char="✧"/>
            </a:pPr>
            <a:r>
              <a:rPr lang="en-GB"/>
              <a:t>System requirements</a:t>
            </a:r>
            <a:endParaRPr/>
          </a:p>
          <a:p>
            <a:pPr indent="-285750" lvl="1" marL="742950" rtl="0" algn="l">
              <a:spcBef>
                <a:spcPts val="900"/>
              </a:spcBef>
              <a:spcAft>
                <a:spcPts val="0"/>
              </a:spcAft>
              <a:buClr>
                <a:srgbClr val="46424D"/>
              </a:buClr>
              <a:buSzPts val="2000"/>
              <a:buChar char="▪"/>
            </a:pPr>
            <a:r>
              <a:rPr lang="en-GB"/>
              <a:t>A structured document setting out detailed descriptions of the system’s functions, services and operational constraints. Defines what should be implemented so may be part of a contract between client and contractor.</a:t>
            </a:r>
            <a:endParaRPr/>
          </a:p>
        </p:txBody>
      </p:sp>
      <p:sp>
        <p:nvSpPr>
          <p:cNvPr id="221" name="Google Shape;221;p3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3"/>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Ethnography</a:t>
            </a:r>
            <a:endParaRPr/>
          </a:p>
        </p:txBody>
      </p:sp>
      <p:sp>
        <p:nvSpPr>
          <p:cNvPr id="586" name="Google Shape;586;p93"/>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A social scientist spends a considerable time observing and analysing how people actually work.</a:t>
            </a:r>
            <a:endParaRPr/>
          </a:p>
          <a:p>
            <a:pPr indent="-342900" lvl="0" marL="342900" rtl="0" algn="l">
              <a:spcBef>
                <a:spcPts val="1200"/>
              </a:spcBef>
              <a:spcAft>
                <a:spcPts val="0"/>
              </a:spcAft>
              <a:buClr>
                <a:srgbClr val="46424D"/>
              </a:buClr>
              <a:buSzPts val="2400"/>
              <a:buFont typeface="Noto Sans Symbols"/>
              <a:buChar char="✧"/>
            </a:pPr>
            <a:r>
              <a:rPr lang="en-GB" sz="2400"/>
              <a:t>People do not have to explain or articulate their work.</a:t>
            </a:r>
            <a:endParaRPr/>
          </a:p>
          <a:p>
            <a:pPr indent="-342900" lvl="0" marL="342900" rtl="0" algn="l">
              <a:spcBef>
                <a:spcPts val="1200"/>
              </a:spcBef>
              <a:spcAft>
                <a:spcPts val="0"/>
              </a:spcAft>
              <a:buClr>
                <a:srgbClr val="46424D"/>
              </a:buClr>
              <a:buSzPts val="2400"/>
              <a:buFont typeface="Noto Sans Symbols"/>
              <a:buChar char="✧"/>
            </a:pPr>
            <a:r>
              <a:rPr lang="en-GB" sz="2400"/>
              <a:t>Social and organisational factors of importance may be observed.</a:t>
            </a:r>
            <a:endParaRPr/>
          </a:p>
          <a:p>
            <a:pPr indent="-342900" lvl="0" marL="342900" rtl="0" algn="l">
              <a:spcBef>
                <a:spcPts val="1200"/>
              </a:spcBef>
              <a:spcAft>
                <a:spcPts val="0"/>
              </a:spcAft>
              <a:buClr>
                <a:srgbClr val="46424D"/>
              </a:buClr>
              <a:buSzPts val="2400"/>
              <a:buFont typeface="Noto Sans Symbols"/>
              <a:buChar char="✧"/>
            </a:pPr>
            <a:r>
              <a:rPr lang="en-GB" sz="2400"/>
              <a:t>Ethnographic studies have shown that work is usually richer and more complex than suggested by simple system models.</a:t>
            </a:r>
            <a:endParaRPr/>
          </a:p>
        </p:txBody>
      </p:sp>
      <p:sp>
        <p:nvSpPr>
          <p:cNvPr id="587" name="Google Shape;587;p9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Scope of ethnography</a:t>
            </a:r>
            <a:endParaRPr/>
          </a:p>
        </p:txBody>
      </p:sp>
      <p:sp>
        <p:nvSpPr>
          <p:cNvPr id="593" name="Google Shape;593;p9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Requirements that are derived from the way that people actually work rather than the way I which process definitions suggest that they ought to work.</a:t>
            </a:r>
            <a:endParaRPr/>
          </a:p>
          <a:p>
            <a:pPr indent="-342900" lvl="0" marL="342900" rtl="0" algn="l">
              <a:spcBef>
                <a:spcPts val="1200"/>
              </a:spcBef>
              <a:spcAft>
                <a:spcPts val="0"/>
              </a:spcAft>
              <a:buClr>
                <a:srgbClr val="46424D"/>
              </a:buClr>
              <a:buSzPts val="2400"/>
              <a:buFont typeface="Noto Sans Symbols"/>
              <a:buChar char="✧"/>
            </a:pPr>
            <a:r>
              <a:rPr lang="en-GB"/>
              <a:t>Requirements that are derived from cooperation and awareness of other people’s activities.</a:t>
            </a:r>
            <a:endParaRPr/>
          </a:p>
          <a:p>
            <a:pPr indent="-285750" lvl="1" marL="742950" rtl="0" algn="l">
              <a:spcBef>
                <a:spcPts val="900"/>
              </a:spcBef>
              <a:spcAft>
                <a:spcPts val="0"/>
              </a:spcAft>
              <a:buClr>
                <a:srgbClr val="46424D"/>
              </a:buClr>
              <a:buSzPts val="2000"/>
              <a:buChar char="▪"/>
            </a:pPr>
            <a:r>
              <a:rPr lang="en-GB"/>
              <a:t>Awareness of what other people are doing leads to changes in the ways in which we do things.</a:t>
            </a:r>
            <a:endParaRPr/>
          </a:p>
          <a:p>
            <a:pPr indent="-342900" lvl="0" marL="342900" rtl="0" algn="l">
              <a:spcBef>
                <a:spcPts val="900"/>
              </a:spcBef>
              <a:spcAft>
                <a:spcPts val="0"/>
              </a:spcAft>
              <a:buClr>
                <a:srgbClr val="46424D"/>
              </a:buClr>
              <a:buSzPts val="2400"/>
              <a:buFont typeface="Noto Sans Symbols"/>
              <a:buChar char="✧"/>
            </a:pPr>
            <a:r>
              <a:rPr lang="en-GB"/>
              <a:t>Ethnography is effective for understanding existing processes but cannot identify new features that should be added to a system.</a:t>
            </a:r>
            <a:endParaRPr/>
          </a:p>
        </p:txBody>
      </p:sp>
      <p:sp>
        <p:nvSpPr>
          <p:cNvPr id="594" name="Google Shape;594;p9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5"/>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Focused ethnography</a:t>
            </a:r>
            <a:endParaRPr/>
          </a:p>
        </p:txBody>
      </p:sp>
      <p:sp>
        <p:nvSpPr>
          <p:cNvPr id="600" name="Google Shape;600;p95"/>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Developed in a project studying the air traffic control process</a:t>
            </a:r>
            <a:endParaRPr/>
          </a:p>
          <a:p>
            <a:pPr indent="-342900" lvl="0" marL="342900" rtl="0" algn="l">
              <a:lnSpc>
                <a:spcPct val="90000"/>
              </a:lnSpc>
              <a:spcBef>
                <a:spcPts val="1200"/>
              </a:spcBef>
              <a:spcAft>
                <a:spcPts val="0"/>
              </a:spcAft>
              <a:buClr>
                <a:srgbClr val="46424D"/>
              </a:buClr>
              <a:buSzPts val="2400"/>
              <a:buChar char="✧"/>
            </a:pPr>
            <a:r>
              <a:rPr lang="en-GB"/>
              <a:t>Combines ethnography with prototyping</a:t>
            </a:r>
            <a:endParaRPr/>
          </a:p>
          <a:p>
            <a:pPr indent="-342900" lvl="0" marL="342900" rtl="0" algn="l">
              <a:lnSpc>
                <a:spcPct val="90000"/>
              </a:lnSpc>
              <a:spcBef>
                <a:spcPts val="1200"/>
              </a:spcBef>
              <a:spcAft>
                <a:spcPts val="0"/>
              </a:spcAft>
              <a:buClr>
                <a:srgbClr val="46424D"/>
              </a:buClr>
              <a:buSzPts val="2400"/>
              <a:buChar char="✧"/>
            </a:pPr>
            <a:r>
              <a:rPr lang="en-GB"/>
              <a:t>Prototype development results in unanswered questions which focus the ethnographic analysis.</a:t>
            </a:r>
            <a:endParaRPr/>
          </a:p>
          <a:p>
            <a:pPr indent="-342900" lvl="0" marL="342900" rtl="0" algn="l">
              <a:lnSpc>
                <a:spcPct val="90000"/>
              </a:lnSpc>
              <a:spcBef>
                <a:spcPts val="1200"/>
              </a:spcBef>
              <a:spcAft>
                <a:spcPts val="0"/>
              </a:spcAft>
              <a:buClr>
                <a:srgbClr val="46424D"/>
              </a:buClr>
              <a:buSzPts val="2400"/>
              <a:buChar char="✧"/>
            </a:pPr>
            <a:r>
              <a:rPr lang="en-GB"/>
              <a:t>The problem with ethnography is that it studies existing practices which may have some historical basis which is no longer relevant.</a:t>
            </a:r>
            <a:endParaRPr sz="2400"/>
          </a:p>
        </p:txBody>
      </p:sp>
      <p:sp>
        <p:nvSpPr>
          <p:cNvPr id="601" name="Google Shape;601;p9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Ethnography and prototyping for requirements analysis </a:t>
            </a:r>
            <a:endParaRPr/>
          </a:p>
        </p:txBody>
      </p:sp>
      <p:pic>
        <p:nvPicPr>
          <p:cNvPr descr="4.16 Ethno-prototyping.eps" id="607" name="Google Shape;607;p96"/>
          <p:cNvPicPr preferRelativeResize="0"/>
          <p:nvPr/>
        </p:nvPicPr>
        <p:blipFill rotWithShape="1">
          <a:blip r:embed="rId3">
            <a:alphaModFix/>
          </a:blip>
          <a:srcRect b="0" l="0" r="0" t="0"/>
          <a:stretch/>
        </p:blipFill>
        <p:spPr>
          <a:xfrm>
            <a:off x="1143000" y="2114550"/>
            <a:ext cx="5546148" cy="1452562"/>
          </a:xfrm>
          <a:prstGeom prst="rect">
            <a:avLst/>
          </a:prstGeom>
          <a:noFill/>
          <a:ln>
            <a:noFill/>
          </a:ln>
        </p:spPr>
      </p:pic>
      <p:sp>
        <p:nvSpPr>
          <p:cNvPr id="608" name="Google Shape;608;p9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7"/>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validation</a:t>
            </a:r>
            <a:endParaRPr/>
          </a:p>
        </p:txBody>
      </p:sp>
      <p:sp>
        <p:nvSpPr>
          <p:cNvPr id="614" name="Google Shape;614;p97"/>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Concerned with demonstrating that the requirements define the system that the customer really wants.</a:t>
            </a:r>
            <a:endParaRPr/>
          </a:p>
          <a:p>
            <a:pPr indent="-342900" lvl="0" marL="342900" rtl="0" algn="l">
              <a:spcBef>
                <a:spcPts val="1200"/>
              </a:spcBef>
              <a:spcAft>
                <a:spcPts val="0"/>
              </a:spcAft>
              <a:buClr>
                <a:srgbClr val="46424D"/>
              </a:buClr>
              <a:buSzPts val="2400"/>
              <a:buFont typeface="Noto Sans Symbols"/>
              <a:buChar char="✧"/>
            </a:pPr>
            <a:r>
              <a:rPr lang="en-GB"/>
              <a:t>Requirements error costs are high so validation is very important</a:t>
            </a:r>
            <a:endParaRPr/>
          </a:p>
          <a:p>
            <a:pPr indent="-285750" lvl="1" marL="742950" rtl="0" algn="l">
              <a:spcBef>
                <a:spcPts val="900"/>
              </a:spcBef>
              <a:spcAft>
                <a:spcPts val="0"/>
              </a:spcAft>
              <a:buClr>
                <a:srgbClr val="46424D"/>
              </a:buClr>
              <a:buSzPts val="2000"/>
              <a:buChar char="▪"/>
            </a:pPr>
            <a:r>
              <a:rPr lang="en-GB"/>
              <a:t>Fixing a requirements error after delivery may cost up to 100 times the cost of fixing an implementation error.</a:t>
            </a:r>
            <a:endParaRPr/>
          </a:p>
        </p:txBody>
      </p:sp>
      <p:sp>
        <p:nvSpPr>
          <p:cNvPr id="615" name="Google Shape;615;p9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8"/>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checking</a:t>
            </a:r>
            <a:endParaRPr/>
          </a:p>
        </p:txBody>
      </p:sp>
      <p:sp>
        <p:nvSpPr>
          <p:cNvPr id="621" name="Google Shape;621;p98"/>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FF0000"/>
              </a:buClr>
              <a:buSzPts val="2400"/>
              <a:buFont typeface="Noto Sans Symbols"/>
              <a:buChar char="✧"/>
            </a:pPr>
            <a:r>
              <a:rPr lang="en-GB" sz="2400">
                <a:solidFill>
                  <a:srgbClr val="FF0000"/>
                </a:solidFill>
              </a:rPr>
              <a:t>Validity</a:t>
            </a:r>
            <a:r>
              <a:rPr lang="en-GB" sz="2400"/>
              <a:t>. Does the system provide the functions which best support the customer’s needs?</a:t>
            </a:r>
            <a:endParaRPr/>
          </a:p>
          <a:p>
            <a:pPr indent="-342900" lvl="0" marL="342900" rtl="0" algn="l">
              <a:spcBef>
                <a:spcPts val="1200"/>
              </a:spcBef>
              <a:spcAft>
                <a:spcPts val="0"/>
              </a:spcAft>
              <a:buClr>
                <a:srgbClr val="FF0000"/>
              </a:buClr>
              <a:buSzPts val="2400"/>
              <a:buFont typeface="Noto Sans Symbols"/>
              <a:buChar char="✧"/>
            </a:pPr>
            <a:r>
              <a:rPr lang="en-GB" sz="2400">
                <a:solidFill>
                  <a:srgbClr val="FF0000"/>
                </a:solidFill>
              </a:rPr>
              <a:t>Consistency</a:t>
            </a:r>
            <a:r>
              <a:rPr lang="en-GB" sz="2400"/>
              <a:t>. Are there any requirements conflicts?</a:t>
            </a:r>
            <a:endParaRPr/>
          </a:p>
          <a:p>
            <a:pPr indent="-342900" lvl="0" marL="342900" rtl="0" algn="l">
              <a:spcBef>
                <a:spcPts val="1200"/>
              </a:spcBef>
              <a:spcAft>
                <a:spcPts val="0"/>
              </a:spcAft>
              <a:buClr>
                <a:srgbClr val="FF0000"/>
              </a:buClr>
              <a:buSzPts val="2400"/>
              <a:buFont typeface="Noto Sans Symbols"/>
              <a:buChar char="✧"/>
            </a:pPr>
            <a:r>
              <a:rPr lang="en-GB" sz="2400">
                <a:solidFill>
                  <a:srgbClr val="FF0000"/>
                </a:solidFill>
              </a:rPr>
              <a:t>Completeness</a:t>
            </a:r>
            <a:r>
              <a:rPr lang="en-GB" sz="2400"/>
              <a:t>. Are all functions required by the customer included?</a:t>
            </a:r>
            <a:endParaRPr/>
          </a:p>
          <a:p>
            <a:pPr indent="-342900" lvl="0" marL="342900" rtl="0" algn="l">
              <a:spcBef>
                <a:spcPts val="1200"/>
              </a:spcBef>
              <a:spcAft>
                <a:spcPts val="0"/>
              </a:spcAft>
              <a:buClr>
                <a:srgbClr val="FF0000"/>
              </a:buClr>
              <a:buSzPts val="2400"/>
              <a:buFont typeface="Noto Sans Symbols"/>
              <a:buChar char="✧"/>
            </a:pPr>
            <a:r>
              <a:rPr lang="en-GB" sz="2400">
                <a:solidFill>
                  <a:srgbClr val="FF0000"/>
                </a:solidFill>
              </a:rPr>
              <a:t>Realism</a:t>
            </a:r>
            <a:r>
              <a:rPr lang="en-GB" sz="2400"/>
              <a:t>. Can the requirements be implemented given available budget and technology</a:t>
            </a:r>
            <a:endParaRPr/>
          </a:p>
          <a:p>
            <a:pPr indent="-342900" lvl="0" marL="342900" rtl="0" algn="l">
              <a:spcBef>
                <a:spcPts val="1200"/>
              </a:spcBef>
              <a:spcAft>
                <a:spcPts val="0"/>
              </a:spcAft>
              <a:buClr>
                <a:srgbClr val="FF0000"/>
              </a:buClr>
              <a:buSzPts val="2400"/>
              <a:buFont typeface="Noto Sans Symbols"/>
              <a:buChar char="✧"/>
            </a:pPr>
            <a:r>
              <a:rPr lang="en-GB" sz="2400">
                <a:solidFill>
                  <a:srgbClr val="FF0000"/>
                </a:solidFill>
              </a:rPr>
              <a:t>Verifiability</a:t>
            </a:r>
            <a:r>
              <a:rPr lang="en-GB" sz="2400"/>
              <a:t>. Can the requirements be checked?</a:t>
            </a:r>
            <a:endParaRPr/>
          </a:p>
        </p:txBody>
      </p:sp>
      <p:sp>
        <p:nvSpPr>
          <p:cNvPr id="622" name="Google Shape;622;p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9"/>
          <p:cNvSpPr txBox="1"/>
          <p:nvPr>
            <p:ph type="title"/>
          </p:nvPr>
        </p:nvSpPr>
        <p:spPr>
          <a:xfrm>
            <a:off x="381000" y="200025"/>
            <a:ext cx="8305800" cy="8286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validation techniques</a:t>
            </a:r>
            <a:endParaRPr/>
          </a:p>
        </p:txBody>
      </p:sp>
      <p:sp>
        <p:nvSpPr>
          <p:cNvPr id="628" name="Google Shape;628;p9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Requirements reviews</a:t>
            </a:r>
            <a:endParaRPr/>
          </a:p>
          <a:p>
            <a:pPr indent="-285750" lvl="1" marL="742950" rtl="0" algn="l">
              <a:lnSpc>
                <a:spcPct val="90000"/>
              </a:lnSpc>
              <a:spcBef>
                <a:spcPts val="900"/>
              </a:spcBef>
              <a:spcAft>
                <a:spcPts val="0"/>
              </a:spcAft>
              <a:buClr>
                <a:srgbClr val="46424D"/>
              </a:buClr>
              <a:buSzPts val="2000"/>
              <a:buChar char="▪"/>
            </a:pPr>
            <a:r>
              <a:rPr lang="en-GB"/>
              <a:t>Systematic manual analysis of the requirements.</a:t>
            </a:r>
            <a:endParaRPr/>
          </a:p>
          <a:p>
            <a:pPr indent="-342900" lvl="0" marL="342900" rtl="0" algn="l">
              <a:lnSpc>
                <a:spcPct val="90000"/>
              </a:lnSpc>
              <a:spcBef>
                <a:spcPts val="900"/>
              </a:spcBef>
              <a:spcAft>
                <a:spcPts val="0"/>
              </a:spcAft>
              <a:buClr>
                <a:srgbClr val="46424D"/>
              </a:buClr>
              <a:buSzPts val="2400"/>
              <a:buChar char="✧"/>
            </a:pPr>
            <a:r>
              <a:rPr lang="en-GB"/>
              <a:t>Prototyping</a:t>
            </a:r>
            <a:endParaRPr/>
          </a:p>
          <a:p>
            <a:pPr indent="-285750" lvl="1" marL="742950" rtl="0" algn="l">
              <a:lnSpc>
                <a:spcPct val="90000"/>
              </a:lnSpc>
              <a:spcBef>
                <a:spcPts val="900"/>
              </a:spcBef>
              <a:spcAft>
                <a:spcPts val="0"/>
              </a:spcAft>
              <a:buClr>
                <a:srgbClr val="46424D"/>
              </a:buClr>
              <a:buSzPts val="2000"/>
              <a:buChar char="▪"/>
            </a:pPr>
            <a:r>
              <a:rPr lang="en-GB"/>
              <a:t>Using an executable model of the system to check requirements. Covered in Chapter 2.</a:t>
            </a:r>
            <a:endParaRPr/>
          </a:p>
          <a:p>
            <a:pPr indent="-342900" lvl="0" marL="342900" rtl="0" algn="l">
              <a:lnSpc>
                <a:spcPct val="90000"/>
              </a:lnSpc>
              <a:spcBef>
                <a:spcPts val="900"/>
              </a:spcBef>
              <a:spcAft>
                <a:spcPts val="0"/>
              </a:spcAft>
              <a:buClr>
                <a:srgbClr val="46424D"/>
              </a:buClr>
              <a:buSzPts val="2400"/>
              <a:buChar char="✧"/>
            </a:pPr>
            <a:r>
              <a:rPr lang="en-GB"/>
              <a:t>Test-case generation</a:t>
            </a:r>
            <a:endParaRPr/>
          </a:p>
          <a:p>
            <a:pPr indent="-285750" lvl="1" marL="742950" rtl="0" algn="l">
              <a:lnSpc>
                <a:spcPct val="90000"/>
              </a:lnSpc>
              <a:spcBef>
                <a:spcPts val="900"/>
              </a:spcBef>
              <a:spcAft>
                <a:spcPts val="0"/>
              </a:spcAft>
              <a:buClr>
                <a:srgbClr val="46424D"/>
              </a:buClr>
              <a:buSzPts val="2000"/>
              <a:buChar char="▪"/>
            </a:pPr>
            <a:r>
              <a:rPr lang="en-GB"/>
              <a:t>Developing tests for requirements to check testability.</a:t>
            </a:r>
            <a:endParaRPr/>
          </a:p>
          <a:p>
            <a:pPr indent="-342900" lvl="0" marL="342900" rtl="0" algn="l">
              <a:lnSpc>
                <a:spcPct val="90000"/>
              </a:lnSpc>
              <a:spcBef>
                <a:spcPts val="900"/>
              </a:spcBef>
              <a:spcAft>
                <a:spcPts val="0"/>
              </a:spcAft>
              <a:buClr>
                <a:srgbClr val="46424D"/>
              </a:buClr>
              <a:buSzPts val="2400"/>
              <a:buFont typeface="Arial"/>
              <a:buNone/>
            </a:pPr>
            <a:r>
              <a:t/>
            </a:r>
            <a:endParaRPr/>
          </a:p>
        </p:txBody>
      </p:sp>
      <p:sp>
        <p:nvSpPr>
          <p:cNvPr id="629" name="Google Shape;629;p9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0"/>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reviews</a:t>
            </a:r>
            <a:endParaRPr/>
          </a:p>
        </p:txBody>
      </p:sp>
      <p:sp>
        <p:nvSpPr>
          <p:cNvPr id="635" name="Google Shape;635;p100"/>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Regular reviews should be held while the requirements definition is being formulated.</a:t>
            </a:r>
            <a:endParaRPr/>
          </a:p>
          <a:p>
            <a:pPr indent="-342900" lvl="0" marL="342900" rtl="0" algn="l">
              <a:spcBef>
                <a:spcPts val="1200"/>
              </a:spcBef>
              <a:spcAft>
                <a:spcPts val="0"/>
              </a:spcAft>
              <a:buClr>
                <a:srgbClr val="46424D"/>
              </a:buClr>
              <a:buSzPts val="2400"/>
              <a:buFont typeface="Noto Sans Symbols"/>
              <a:buChar char="✧"/>
            </a:pPr>
            <a:r>
              <a:rPr lang="en-GB"/>
              <a:t>Both client and contractor staff should be involved in reviews.</a:t>
            </a:r>
            <a:endParaRPr/>
          </a:p>
          <a:p>
            <a:pPr indent="-342900" lvl="0" marL="342900" rtl="0" algn="l">
              <a:spcBef>
                <a:spcPts val="1200"/>
              </a:spcBef>
              <a:spcAft>
                <a:spcPts val="0"/>
              </a:spcAft>
              <a:buClr>
                <a:srgbClr val="46424D"/>
              </a:buClr>
              <a:buSzPts val="2400"/>
              <a:buFont typeface="Noto Sans Symbols"/>
              <a:buChar char="✧"/>
            </a:pPr>
            <a:r>
              <a:rPr lang="en-GB"/>
              <a:t>Reviews may be formal (with completed documents) or informal. Good communications between developers, customers and users can resolve problems at an early stage.</a:t>
            </a:r>
            <a:endParaRPr/>
          </a:p>
        </p:txBody>
      </p:sp>
      <p:sp>
        <p:nvSpPr>
          <p:cNvPr id="636" name="Google Shape;636;p10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1"/>
          <p:cNvSpPr txBox="1"/>
          <p:nvPr>
            <p:ph type="title"/>
          </p:nvPr>
        </p:nvSpPr>
        <p:spPr>
          <a:xfrm>
            <a:off x="457200" y="205978"/>
            <a:ext cx="7293300" cy="8574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Review checks</a:t>
            </a:r>
            <a:endParaRPr/>
          </a:p>
        </p:txBody>
      </p:sp>
      <p:sp>
        <p:nvSpPr>
          <p:cNvPr id="642" name="Google Shape;642;p101"/>
          <p:cNvSpPr txBox="1"/>
          <p:nvPr>
            <p:ph idx="1" type="body"/>
          </p:nvPr>
        </p:nvSpPr>
        <p:spPr>
          <a:xfrm>
            <a:off x="457200" y="1200150"/>
            <a:ext cx="8229600" cy="3394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FF0000"/>
              </a:buClr>
              <a:buSzPts val="2400"/>
              <a:buChar char="✧"/>
            </a:pPr>
            <a:r>
              <a:rPr lang="en-GB">
                <a:solidFill>
                  <a:srgbClr val="FF0000"/>
                </a:solidFill>
              </a:rPr>
              <a:t>Verifiability</a:t>
            </a:r>
            <a:endParaRPr/>
          </a:p>
          <a:p>
            <a:pPr indent="-285750" lvl="1" marL="742950" rtl="0" algn="l">
              <a:lnSpc>
                <a:spcPct val="90000"/>
              </a:lnSpc>
              <a:spcBef>
                <a:spcPts val="900"/>
              </a:spcBef>
              <a:spcAft>
                <a:spcPts val="0"/>
              </a:spcAft>
              <a:buClr>
                <a:srgbClr val="46424D"/>
              </a:buClr>
              <a:buSzPts val="2000"/>
              <a:buChar char="▪"/>
            </a:pPr>
            <a:r>
              <a:rPr lang="en-GB"/>
              <a:t>Is the requirement realistically testable?</a:t>
            </a:r>
            <a:endParaRPr/>
          </a:p>
          <a:p>
            <a:pPr indent="-342900" lvl="0" marL="342900" rtl="0" algn="l">
              <a:lnSpc>
                <a:spcPct val="90000"/>
              </a:lnSpc>
              <a:spcBef>
                <a:spcPts val="900"/>
              </a:spcBef>
              <a:spcAft>
                <a:spcPts val="0"/>
              </a:spcAft>
              <a:buClr>
                <a:srgbClr val="FF0000"/>
              </a:buClr>
              <a:buSzPts val="2400"/>
              <a:buChar char="✧"/>
            </a:pPr>
            <a:r>
              <a:rPr lang="en-GB">
                <a:solidFill>
                  <a:srgbClr val="FF0000"/>
                </a:solidFill>
              </a:rPr>
              <a:t>Comprehensibility</a:t>
            </a:r>
            <a:endParaRPr/>
          </a:p>
          <a:p>
            <a:pPr indent="-285750" lvl="1" marL="742950" rtl="0" algn="l">
              <a:lnSpc>
                <a:spcPct val="90000"/>
              </a:lnSpc>
              <a:spcBef>
                <a:spcPts val="900"/>
              </a:spcBef>
              <a:spcAft>
                <a:spcPts val="0"/>
              </a:spcAft>
              <a:buClr>
                <a:srgbClr val="46424D"/>
              </a:buClr>
              <a:buSzPts val="2000"/>
              <a:buChar char="▪"/>
            </a:pPr>
            <a:r>
              <a:rPr lang="en-GB"/>
              <a:t>Is the requirement properly understood?</a:t>
            </a:r>
            <a:endParaRPr/>
          </a:p>
          <a:p>
            <a:pPr indent="-342900" lvl="0" marL="342900" rtl="0" algn="l">
              <a:lnSpc>
                <a:spcPct val="90000"/>
              </a:lnSpc>
              <a:spcBef>
                <a:spcPts val="900"/>
              </a:spcBef>
              <a:spcAft>
                <a:spcPts val="0"/>
              </a:spcAft>
              <a:buClr>
                <a:srgbClr val="FF0000"/>
              </a:buClr>
              <a:buSzPts val="2400"/>
              <a:buChar char="✧"/>
            </a:pPr>
            <a:r>
              <a:rPr lang="en-GB">
                <a:solidFill>
                  <a:srgbClr val="FF0000"/>
                </a:solidFill>
              </a:rPr>
              <a:t>Traceability</a:t>
            </a:r>
            <a:endParaRPr/>
          </a:p>
          <a:p>
            <a:pPr indent="-285750" lvl="1" marL="742950" rtl="0" algn="l">
              <a:lnSpc>
                <a:spcPct val="90000"/>
              </a:lnSpc>
              <a:spcBef>
                <a:spcPts val="900"/>
              </a:spcBef>
              <a:spcAft>
                <a:spcPts val="0"/>
              </a:spcAft>
              <a:buClr>
                <a:srgbClr val="46424D"/>
              </a:buClr>
              <a:buSzPts val="2000"/>
              <a:buChar char="▪"/>
            </a:pPr>
            <a:r>
              <a:rPr lang="en-GB"/>
              <a:t>Is the origin of the requirement clearly stated?</a:t>
            </a:r>
            <a:endParaRPr/>
          </a:p>
          <a:p>
            <a:pPr indent="-342900" lvl="0" marL="342900" rtl="0" algn="l">
              <a:lnSpc>
                <a:spcPct val="90000"/>
              </a:lnSpc>
              <a:spcBef>
                <a:spcPts val="900"/>
              </a:spcBef>
              <a:spcAft>
                <a:spcPts val="0"/>
              </a:spcAft>
              <a:buClr>
                <a:srgbClr val="FF0000"/>
              </a:buClr>
              <a:buSzPts val="2400"/>
              <a:buChar char="✧"/>
            </a:pPr>
            <a:r>
              <a:rPr lang="en-GB">
                <a:solidFill>
                  <a:srgbClr val="FF0000"/>
                </a:solidFill>
              </a:rPr>
              <a:t>Adaptability</a:t>
            </a:r>
            <a:endParaRPr/>
          </a:p>
          <a:p>
            <a:pPr indent="-285750" lvl="1" marL="742950" rtl="0" algn="l">
              <a:lnSpc>
                <a:spcPct val="90000"/>
              </a:lnSpc>
              <a:spcBef>
                <a:spcPts val="900"/>
              </a:spcBef>
              <a:spcAft>
                <a:spcPts val="0"/>
              </a:spcAft>
              <a:buClr>
                <a:srgbClr val="46424D"/>
              </a:buClr>
              <a:buSzPts val="2000"/>
              <a:buChar char="▪"/>
            </a:pPr>
            <a:r>
              <a:rPr lang="en-GB"/>
              <a:t>Can the requirement be changed without a large impact on other requirements?</a:t>
            </a:r>
            <a:endParaRPr/>
          </a:p>
        </p:txBody>
      </p:sp>
      <p:sp>
        <p:nvSpPr>
          <p:cNvPr id="643" name="Google Shape;643;p10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2"/>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management</a:t>
            </a:r>
            <a:endParaRPr/>
          </a:p>
        </p:txBody>
      </p:sp>
      <p:sp>
        <p:nvSpPr>
          <p:cNvPr id="649" name="Google Shape;649;p10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Requirements management is the process of managing changing requirements during the requirements engineering process and system development.</a:t>
            </a:r>
            <a:endParaRPr/>
          </a:p>
          <a:p>
            <a:pPr indent="-342900" lvl="0" marL="342900" rtl="0" algn="l">
              <a:spcBef>
                <a:spcPts val="1200"/>
              </a:spcBef>
              <a:spcAft>
                <a:spcPts val="0"/>
              </a:spcAft>
              <a:buClr>
                <a:srgbClr val="46424D"/>
              </a:buClr>
              <a:buSzPts val="2400"/>
              <a:buFont typeface="Noto Sans Symbols"/>
              <a:buChar char="✧"/>
            </a:pPr>
            <a:r>
              <a:rPr lang="en-GB"/>
              <a:t>New requirements emerge as a system is being developed and after it has gone into use.</a:t>
            </a:r>
            <a:endParaRPr/>
          </a:p>
          <a:p>
            <a:pPr indent="-342900" lvl="0" marL="342900" rtl="0" algn="l">
              <a:spcBef>
                <a:spcPts val="1200"/>
              </a:spcBef>
              <a:spcAft>
                <a:spcPts val="0"/>
              </a:spcAft>
              <a:buClr>
                <a:srgbClr val="46424D"/>
              </a:buClr>
              <a:buSzPts val="2400"/>
              <a:buFont typeface="Noto Sans Symbols"/>
              <a:buChar char="✧"/>
            </a:pPr>
            <a:r>
              <a:rPr lang="en-GB"/>
              <a:t>You need to keep track of individual requirements and maintain links between dependent requirements so that you can assess the impact of requirements changes. You need to establish a formal process for making change proposals and linking these to system requirements. </a:t>
            </a:r>
            <a:endParaRPr sz="2400"/>
          </a:p>
        </p:txBody>
      </p:sp>
      <p:sp>
        <p:nvSpPr>
          <p:cNvPr id="650" name="Google Shape;650;p10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User and system requirements </a:t>
            </a:r>
            <a:endParaRPr/>
          </a:p>
        </p:txBody>
      </p:sp>
      <p:sp>
        <p:nvSpPr>
          <p:cNvPr id="227" name="Google Shape;227;p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28" name="Google Shape;228;p40"/>
          <p:cNvSpPr txBox="1"/>
          <p:nvPr/>
        </p:nvSpPr>
        <p:spPr>
          <a:xfrm>
            <a:off x="114600" y="1063375"/>
            <a:ext cx="8914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User requirements definition:</a:t>
            </a:r>
            <a:endParaRPr b="1" sz="1800"/>
          </a:p>
          <a:p>
            <a:pPr indent="-342900" lvl="0" marL="457200" rtl="0" algn="l">
              <a:spcBef>
                <a:spcPts val="0"/>
              </a:spcBef>
              <a:spcAft>
                <a:spcPts val="0"/>
              </a:spcAft>
              <a:buSzPts val="1800"/>
              <a:buAutoNum type="arabicPeriod"/>
            </a:pPr>
            <a:r>
              <a:rPr lang="en-GB" sz="1800"/>
              <a:t>The system shall generate monthly management reports showing the cost of drugs prescribed by each clinic during that month</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b="1" lang="en-GB" sz="1800"/>
              <a:t>System requirements specification:</a:t>
            </a:r>
            <a:endParaRPr b="1" sz="1800"/>
          </a:p>
          <a:p>
            <a:pPr indent="0" lvl="0" marL="0" rtl="0" algn="l">
              <a:spcBef>
                <a:spcPts val="0"/>
              </a:spcBef>
              <a:spcAft>
                <a:spcPts val="0"/>
              </a:spcAft>
              <a:buNone/>
            </a:pPr>
            <a:r>
              <a:rPr lang="en-GB" sz="1800"/>
              <a:t>1.1 On the last working day of each month, a summary of the drugs prescribed, their cost and the prescribing clinic shall be generated</a:t>
            </a:r>
            <a:endParaRPr sz="1800"/>
          </a:p>
          <a:p>
            <a:pPr indent="0" lvl="0" marL="0" rtl="0" algn="l">
              <a:spcBef>
                <a:spcPts val="0"/>
              </a:spcBef>
              <a:spcAft>
                <a:spcPts val="0"/>
              </a:spcAft>
              <a:buNone/>
            </a:pPr>
            <a:r>
              <a:rPr lang="en-GB" sz="1800"/>
              <a:t>1.2 The system shall automatically generate the report for printing after 17.30 on the last working day of the month</a:t>
            </a:r>
            <a:endParaRPr sz="1800"/>
          </a:p>
          <a:p>
            <a:pPr indent="0" lvl="0" marL="0" rtl="0" algn="l">
              <a:spcBef>
                <a:spcPts val="0"/>
              </a:spcBef>
              <a:spcAft>
                <a:spcPts val="0"/>
              </a:spcAft>
              <a:buNone/>
            </a:pPr>
            <a:r>
              <a:rPr lang="en-GB" sz="1800"/>
              <a:t>1.3 A report shall be created for each </a:t>
            </a:r>
            <a:r>
              <a:rPr lang="en-GB" sz="1800"/>
              <a:t>clinic</a:t>
            </a:r>
            <a:r>
              <a:rPr lang="en-GB" sz="1800"/>
              <a:t> and shall list the individual drug names, the total number of prescriptions, the number of doses prescribed and the total cost of the prescribed drugs.</a:t>
            </a:r>
            <a:endParaRPr sz="1800"/>
          </a:p>
          <a:p>
            <a:pPr indent="0" lvl="0" marL="0" rtl="0" algn="l">
              <a:spcBef>
                <a:spcPts val="0"/>
              </a:spcBef>
              <a:spcAft>
                <a:spcPts val="0"/>
              </a:spcAft>
              <a:buNone/>
            </a:pPr>
            <a:r>
              <a:rPr lang="en-GB" sz="1800"/>
              <a:t>1.4 If drugs are available in different dose units (e.g. 10mg, 20mg, etc.) separete reports shall be created for each dose unit</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3"/>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Changing requirements</a:t>
            </a:r>
            <a:endParaRPr/>
          </a:p>
        </p:txBody>
      </p:sp>
      <p:sp>
        <p:nvSpPr>
          <p:cNvPr id="656" name="Google Shape;656;p10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business and technical environment of the system always changes after installation. </a:t>
            </a:r>
            <a:endParaRPr/>
          </a:p>
          <a:p>
            <a:pPr indent="-285750" lvl="1" marL="742950" rtl="0" algn="l">
              <a:spcBef>
                <a:spcPts val="900"/>
              </a:spcBef>
              <a:spcAft>
                <a:spcPts val="0"/>
              </a:spcAft>
              <a:buClr>
                <a:srgbClr val="46424D"/>
              </a:buClr>
              <a:buSzPts val="2000"/>
              <a:buChar char="▪"/>
            </a:pPr>
            <a:r>
              <a:rPr lang="en-GB"/>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a:p>
          <a:p>
            <a:pPr indent="-342900" lvl="0" marL="342900" rtl="0" algn="l">
              <a:spcBef>
                <a:spcPts val="900"/>
              </a:spcBef>
              <a:spcAft>
                <a:spcPts val="0"/>
              </a:spcAft>
              <a:buClr>
                <a:srgbClr val="46424D"/>
              </a:buClr>
              <a:buSzPts val="2400"/>
              <a:buFont typeface="Noto Sans Symbols"/>
              <a:buChar char="✧"/>
            </a:pPr>
            <a:r>
              <a:rPr lang="en-GB"/>
              <a:t>The people who pay for a system and the users of that system are rarely the same people. </a:t>
            </a:r>
            <a:endParaRPr/>
          </a:p>
          <a:p>
            <a:pPr indent="-285750" lvl="1" marL="742950" rtl="0" algn="l">
              <a:spcBef>
                <a:spcPts val="900"/>
              </a:spcBef>
              <a:spcAft>
                <a:spcPts val="0"/>
              </a:spcAft>
              <a:buClr>
                <a:srgbClr val="46424D"/>
              </a:buClr>
              <a:buSzPts val="2000"/>
              <a:buChar char="▪"/>
            </a:pPr>
            <a:r>
              <a:rPr lang="en-GB"/>
              <a:t>System customers impose requirements because of organizational and budgetary constraints. These may conflict with end-user requirements and, after delivery, new features may have to be added for user support if the system is to meet its goals.</a:t>
            </a:r>
            <a:endParaRPr/>
          </a:p>
          <a:p>
            <a:pPr indent="-190500" lvl="0" marL="342900" rtl="0" algn="l">
              <a:spcBef>
                <a:spcPts val="9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657" name="Google Shape;657;p10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4"/>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Changing requirements</a:t>
            </a:r>
            <a:endParaRPr/>
          </a:p>
        </p:txBody>
      </p:sp>
      <p:sp>
        <p:nvSpPr>
          <p:cNvPr id="663" name="Google Shape;663;p10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Large systems usually have a diverse user community, with many users having different requirements and priorities that may be conflicting or contradictory. </a:t>
            </a:r>
            <a:endParaRPr/>
          </a:p>
          <a:p>
            <a:pPr indent="-285750" lvl="1" marL="742950" rtl="0" algn="l">
              <a:spcBef>
                <a:spcPts val="900"/>
              </a:spcBef>
              <a:spcAft>
                <a:spcPts val="0"/>
              </a:spcAft>
              <a:buClr>
                <a:srgbClr val="46424D"/>
              </a:buClr>
              <a:buSzPts val="2000"/>
              <a:buChar char="▪"/>
            </a:pPr>
            <a:r>
              <a:rPr lang="en-GB"/>
              <a:t>The final system requirements are inevitably a compromise between them and, with experience, it is often discovered that the balance of support given to different users has to be changed.</a:t>
            </a:r>
            <a:endParaRPr/>
          </a:p>
        </p:txBody>
      </p:sp>
      <p:sp>
        <p:nvSpPr>
          <p:cNvPr id="664" name="Google Shape;664;p10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05"/>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evolution </a:t>
            </a:r>
            <a:endParaRPr/>
          </a:p>
        </p:txBody>
      </p:sp>
      <p:pic>
        <p:nvPicPr>
          <p:cNvPr descr="4.17 ReqEvolution.eps" id="670" name="Google Shape;670;p105"/>
          <p:cNvPicPr preferRelativeResize="0"/>
          <p:nvPr/>
        </p:nvPicPr>
        <p:blipFill rotWithShape="1">
          <a:blip r:embed="rId3">
            <a:alphaModFix/>
          </a:blip>
          <a:srcRect b="0" l="0" r="0" t="0"/>
          <a:stretch/>
        </p:blipFill>
        <p:spPr>
          <a:xfrm>
            <a:off x="2133600" y="1885950"/>
            <a:ext cx="3754438" cy="1885950"/>
          </a:xfrm>
          <a:prstGeom prst="rect">
            <a:avLst/>
          </a:prstGeom>
          <a:noFill/>
          <a:ln>
            <a:noFill/>
          </a:ln>
        </p:spPr>
      </p:pic>
      <p:sp>
        <p:nvSpPr>
          <p:cNvPr id="671" name="Google Shape;671;p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6"/>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management planning</a:t>
            </a:r>
            <a:endParaRPr/>
          </a:p>
        </p:txBody>
      </p:sp>
      <p:sp>
        <p:nvSpPr>
          <p:cNvPr id="677" name="Google Shape;677;p106"/>
          <p:cNvSpPr txBox="1"/>
          <p:nvPr>
            <p:ph idx="1" type="body"/>
          </p:nvPr>
        </p:nvSpPr>
        <p:spPr>
          <a:xfrm>
            <a:off x="304800" y="1143000"/>
            <a:ext cx="86868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Establishes the level of requirements management detail that is required.</a:t>
            </a:r>
            <a:endParaRPr/>
          </a:p>
          <a:p>
            <a:pPr indent="-342900" lvl="0" marL="342900" rtl="0" algn="l">
              <a:spcBef>
                <a:spcPts val="1200"/>
              </a:spcBef>
              <a:spcAft>
                <a:spcPts val="0"/>
              </a:spcAft>
              <a:buClr>
                <a:srgbClr val="46424D"/>
              </a:buClr>
              <a:buSzPts val="2400"/>
              <a:buFont typeface="Noto Sans Symbols"/>
              <a:buChar char="✧"/>
            </a:pPr>
            <a:r>
              <a:rPr lang="en-GB"/>
              <a:t>Requirements management decisions:</a:t>
            </a:r>
            <a:endParaRPr/>
          </a:p>
          <a:p>
            <a:pPr indent="-285750" lvl="1" marL="742950" rtl="0" algn="l">
              <a:spcBef>
                <a:spcPts val="900"/>
              </a:spcBef>
              <a:spcAft>
                <a:spcPts val="0"/>
              </a:spcAft>
              <a:buClr>
                <a:srgbClr val="FF0000"/>
              </a:buClr>
              <a:buSzPts val="2000"/>
              <a:buChar char="▪"/>
            </a:pPr>
            <a:r>
              <a:rPr i="1" lang="en-GB">
                <a:solidFill>
                  <a:srgbClr val="FF0000"/>
                </a:solidFill>
              </a:rPr>
              <a:t>Requirements identification</a:t>
            </a:r>
            <a:r>
              <a:rPr lang="en-GB">
                <a:solidFill>
                  <a:srgbClr val="FF0000"/>
                </a:solidFill>
              </a:rPr>
              <a:t> </a:t>
            </a:r>
            <a:r>
              <a:rPr lang="en-GB"/>
              <a:t>Each requirement must be uniquely identified so that it can be cross-referenced with other requirements. </a:t>
            </a:r>
            <a:endParaRPr/>
          </a:p>
          <a:p>
            <a:pPr indent="-285750" lvl="1" marL="742950" rtl="0" algn="l">
              <a:spcBef>
                <a:spcPts val="600"/>
              </a:spcBef>
              <a:spcAft>
                <a:spcPts val="0"/>
              </a:spcAft>
              <a:buClr>
                <a:srgbClr val="FF0000"/>
              </a:buClr>
              <a:buSzPts val="2000"/>
              <a:buChar char="▪"/>
            </a:pPr>
            <a:r>
              <a:rPr i="1" lang="en-GB">
                <a:solidFill>
                  <a:srgbClr val="FF0000"/>
                </a:solidFill>
              </a:rPr>
              <a:t>A change management process</a:t>
            </a:r>
            <a:r>
              <a:rPr lang="en-GB">
                <a:solidFill>
                  <a:srgbClr val="FF0000"/>
                </a:solidFill>
              </a:rPr>
              <a:t> </a:t>
            </a:r>
            <a:r>
              <a:rPr lang="en-GB"/>
              <a:t>This is the set of activities that assess the impact and cost of changes. I discuss this process in more detail in the following section.</a:t>
            </a:r>
            <a:endParaRPr/>
          </a:p>
          <a:p>
            <a:pPr indent="-285750" lvl="1" marL="742950" rtl="0" algn="l">
              <a:spcBef>
                <a:spcPts val="600"/>
              </a:spcBef>
              <a:spcAft>
                <a:spcPts val="0"/>
              </a:spcAft>
              <a:buClr>
                <a:srgbClr val="FF0000"/>
              </a:buClr>
              <a:buSzPts val="2000"/>
              <a:buChar char="▪"/>
            </a:pPr>
            <a:r>
              <a:rPr i="1" lang="en-GB">
                <a:solidFill>
                  <a:srgbClr val="FF0000"/>
                </a:solidFill>
              </a:rPr>
              <a:t>Traceability policies</a:t>
            </a:r>
            <a:r>
              <a:rPr lang="en-GB">
                <a:solidFill>
                  <a:srgbClr val="FF0000"/>
                </a:solidFill>
              </a:rPr>
              <a:t> </a:t>
            </a:r>
            <a:r>
              <a:rPr lang="en-GB"/>
              <a:t>These policies define the relationships between each requirement and between the requirements and the system design that should be recorded. </a:t>
            </a:r>
            <a:endParaRPr/>
          </a:p>
          <a:p>
            <a:pPr indent="-285750" lvl="1" marL="742950" rtl="0" algn="l">
              <a:spcBef>
                <a:spcPts val="600"/>
              </a:spcBef>
              <a:spcAft>
                <a:spcPts val="0"/>
              </a:spcAft>
              <a:buClr>
                <a:srgbClr val="FF0000"/>
              </a:buClr>
              <a:buSzPts val="2000"/>
              <a:buChar char="▪"/>
            </a:pPr>
            <a:r>
              <a:rPr i="1" lang="en-GB">
                <a:solidFill>
                  <a:srgbClr val="FF0000"/>
                </a:solidFill>
              </a:rPr>
              <a:t>Tool support</a:t>
            </a:r>
            <a:r>
              <a:rPr lang="en-GB">
                <a:solidFill>
                  <a:srgbClr val="FF0000"/>
                </a:solidFill>
              </a:rPr>
              <a:t> </a:t>
            </a:r>
            <a:r>
              <a:rPr lang="en-GB"/>
              <a:t>Tools that may be used range from specialist requirements management systems to spreadsheets and simple database systems.</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678" name="Google Shape;678;p10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7"/>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change management</a:t>
            </a:r>
            <a:endParaRPr/>
          </a:p>
        </p:txBody>
      </p:sp>
      <p:sp>
        <p:nvSpPr>
          <p:cNvPr id="684" name="Google Shape;684;p10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Deciding if a requirements change should be accepted</a:t>
            </a:r>
            <a:endParaRPr/>
          </a:p>
          <a:p>
            <a:pPr indent="-285750" lvl="1" marL="742950" rtl="0" algn="l">
              <a:spcBef>
                <a:spcPts val="900"/>
              </a:spcBef>
              <a:spcAft>
                <a:spcPts val="0"/>
              </a:spcAft>
              <a:buClr>
                <a:srgbClr val="FF0000"/>
              </a:buClr>
              <a:buSzPts val="2000"/>
              <a:buChar char="▪"/>
            </a:pPr>
            <a:r>
              <a:rPr i="1" lang="en-GB">
                <a:solidFill>
                  <a:srgbClr val="FF0000"/>
                </a:solidFill>
              </a:rPr>
              <a:t>Problem analysis and change specification</a:t>
            </a:r>
            <a:r>
              <a:rPr lang="en-GB">
                <a:solidFill>
                  <a:srgbClr val="FF0000"/>
                </a:solidFill>
              </a:rPr>
              <a:t> </a:t>
            </a:r>
            <a:endParaRPr/>
          </a:p>
          <a:p>
            <a:pPr indent="-228600" lvl="2" marL="1143000" rtl="0" algn="l">
              <a:spcBef>
                <a:spcPts val="660"/>
              </a:spcBef>
              <a:spcAft>
                <a:spcPts val="0"/>
              </a:spcAft>
              <a:buClr>
                <a:srgbClr val="46424D"/>
              </a:buClr>
              <a:buSzPts val="1800"/>
              <a:buChar char="•"/>
            </a:pPr>
            <a:r>
              <a:rPr lang="en-GB"/>
              <a:t>During this stage, the problem or the change proposal is analyzed to check that it is valid. This analysis is fed back to the change requestor who may respond with a more specific requirements change proposal, or decide to withdraw the request.</a:t>
            </a:r>
            <a:endParaRPr/>
          </a:p>
          <a:p>
            <a:pPr indent="-285750" lvl="1" marL="742950" rtl="0" algn="l">
              <a:spcBef>
                <a:spcPts val="300"/>
              </a:spcBef>
              <a:spcAft>
                <a:spcPts val="0"/>
              </a:spcAft>
              <a:buClr>
                <a:srgbClr val="FF0000"/>
              </a:buClr>
              <a:buSzPts val="2000"/>
              <a:buChar char="▪"/>
            </a:pPr>
            <a:r>
              <a:rPr i="1" lang="en-GB">
                <a:solidFill>
                  <a:srgbClr val="FF0000"/>
                </a:solidFill>
              </a:rPr>
              <a:t>Change analysis and costing</a:t>
            </a:r>
            <a:r>
              <a:rPr lang="en-GB">
                <a:solidFill>
                  <a:srgbClr val="FF0000"/>
                </a:solidFill>
              </a:rPr>
              <a:t> </a:t>
            </a:r>
            <a:endParaRPr/>
          </a:p>
          <a:p>
            <a:pPr indent="-228600" lvl="2" marL="1143000" rtl="0" algn="l">
              <a:spcBef>
                <a:spcPts val="660"/>
              </a:spcBef>
              <a:spcAft>
                <a:spcPts val="0"/>
              </a:spcAft>
              <a:buClr>
                <a:srgbClr val="46424D"/>
              </a:buClr>
              <a:buSzPts val="1800"/>
              <a:buChar char="•"/>
            </a:pPr>
            <a:r>
              <a:rPr lang="en-GB"/>
              <a:t>The effect of the proposed change is assessed using traceability information and general knowledge of the system requirements. Once this analysis is completed, a decision is made whether or not to proceed with the requirements change.</a:t>
            </a:r>
            <a:endParaRPr/>
          </a:p>
          <a:p>
            <a:pPr indent="-285750" lvl="1" marL="742950" rtl="0" algn="l">
              <a:spcBef>
                <a:spcPts val="300"/>
              </a:spcBef>
              <a:spcAft>
                <a:spcPts val="0"/>
              </a:spcAft>
              <a:buClr>
                <a:srgbClr val="FF0000"/>
              </a:buClr>
              <a:buSzPts val="2000"/>
              <a:buChar char="▪"/>
            </a:pPr>
            <a:r>
              <a:rPr lang="en-GB">
                <a:solidFill>
                  <a:srgbClr val="FF0000"/>
                </a:solidFill>
              </a:rPr>
              <a:t>Change implementation</a:t>
            </a:r>
            <a:r>
              <a:rPr lang="en-GB"/>
              <a:t> </a:t>
            </a:r>
            <a:endParaRPr/>
          </a:p>
          <a:p>
            <a:pPr indent="-228600" lvl="2" marL="1143000" rtl="0" algn="l">
              <a:spcBef>
                <a:spcPts val="660"/>
              </a:spcBef>
              <a:spcAft>
                <a:spcPts val="0"/>
              </a:spcAft>
              <a:buClr>
                <a:srgbClr val="46424D"/>
              </a:buClr>
              <a:buSzPts val="1800"/>
              <a:buChar char="•"/>
            </a:pPr>
            <a:r>
              <a:rPr lang="en-GB"/>
              <a:t>The requirements document and, where necessary, the system design and implementation, are modified. Ideally, the document should be organized so that changes can be easily implemented.</a:t>
            </a:r>
            <a:endParaRPr/>
          </a:p>
        </p:txBody>
      </p:sp>
      <p:sp>
        <p:nvSpPr>
          <p:cNvPr id="685" name="Google Shape;685;p10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8"/>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change management </a:t>
            </a:r>
            <a:endParaRPr/>
          </a:p>
        </p:txBody>
      </p:sp>
      <p:pic>
        <p:nvPicPr>
          <p:cNvPr descr="4.18 ReqChangeMan.eps" id="691" name="Google Shape;691;p108"/>
          <p:cNvPicPr preferRelativeResize="0"/>
          <p:nvPr/>
        </p:nvPicPr>
        <p:blipFill rotWithShape="1">
          <a:blip r:embed="rId3">
            <a:alphaModFix/>
          </a:blip>
          <a:srcRect b="0" l="0" r="0" t="0"/>
          <a:stretch/>
        </p:blipFill>
        <p:spPr>
          <a:xfrm>
            <a:off x="228600" y="2352675"/>
            <a:ext cx="6496464" cy="790575"/>
          </a:xfrm>
          <a:prstGeom prst="rect">
            <a:avLst/>
          </a:prstGeom>
          <a:noFill/>
          <a:ln>
            <a:noFill/>
          </a:ln>
        </p:spPr>
      </p:pic>
      <p:sp>
        <p:nvSpPr>
          <p:cNvPr id="692" name="Google Shape;692;p10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9"/>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698" name="Google Shape;698;p10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You can use a range of techniques for requirements elicitation including interviews, scenarios, use-cases and ethnography.</a:t>
            </a:r>
            <a:endParaRPr/>
          </a:p>
          <a:p>
            <a:pPr indent="-342900" lvl="0" marL="342900" rtl="0" algn="l">
              <a:spcBef>
                <a:spcPts val="1200"/>
              </a:spcBef>
              <a:spcAft>
                <a:spcPts val="0"/>
              </a:spcAft>
              <a:buClr>
                <a:srgbClr val="46424D"/>
              </a:buClr>
              <a:buSzPts val="2400"/>
              <a:buFont typeface="Noto Sans Symbols"/>
              <a:buChar char="✧"/>
            </a:pPr>
            <a:r>
              <a:rPr lang="en-GB"/>
              <a:t>Requirements validation is the process of checking the requirements for validity, consistency, completeness, realism and verifiability. </a:t>
            </a:r>
            <a:endParaRPr/>
          </a:p>
          <a:p>
            <a:pPr indent="-342900" lvl="0" marL="342900" rtl="0" algn="l">
              <a:spcBef>
                <a:spcPts val="1200"/>
              </a:spcBef>
              <a:spcAft>
                <a:spcPts val="0"/>
              </a:spcAft>
              <a:buClr>
                <a:srgbClr val="46424D"/>
              </a:buClr>
              <a:buSzPts val="2400"/>
              <a:buFont typeface="Noto Sans Symbols"/>
              <a:buChar char="✧"/>
            </a:pPr>
            <a:r>
              <a:rPr lang="en-GB"/>
              <a:t>Business, organizational and technical changes inevitably lead to changes to the requirements for a software system. Requirements management is the process of managing and controlling these changes.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699" name="Google Shape;699;p10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457200" y="205978"/>
            <a:ext cx="7293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Readers of different types of requirements specification </a:t>
            </a:r>
            <a:endParaRPr/>
          </a:p>
        </p:txBody>
      </p:sp>
      <p:pic>
        <p:nvPicPr>
          <p:cNvPr descr="4.2 ReqReaders.eps" id="234" name="Google Shape;234;p41"/>
          <p:cNvPicPr preferRelativeResize="0"/>
          <p:nvPr/>
        </p:nvPicPr>
        <p:blipFill rotWithShape="1">
          <a:blip r:embed="rId3">
            <a:alphaModFix/>
          </a:blip>
          <a:srcRect b="0" l="0" r="0" t="0"/>
          <a:stretch/>
        </p:blipFill>
        <p:spPr>
          <a:xfrm>
            <a:off x="1219200" y="1543050"/>
            <a:ext cx="4898424" cy="2738665"/>
          </a:xfrm>
          <a:prstGeom prst="rect">
            <a:avLst/>
          </a:prstGeom>
          <a:noFill/>
          <a:ln>
            <a:noFill/>
          </a:ln>
        </p:spPr>
      </p:pic>
      <p:sp>
        <p:nvSpPr>
          <p:cNvPr id="235" name="Google Shape;235;p4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81000" y="200025"/>
            <a:ext cx="8382000" cy="8286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Functional and non-functional requirements</a:t>
            </a:r>
            <a:endParaRPr/>
          </a:p>
        </p:txBody>
      </p:sp>
      <p:sp>
        <p:nvSpPr>
          <p:cNvPr id="241" name="Google Shape;241;p42"/>
          <p:cNvSpPr txBox="1"/>
          <p:nvPr>
            <p:ph idx="1" type="body"/>
          </p:nvPr>
        </p:nvSpPr>
        <p:spPr>
          <a:xfrm>
            <a:off x="68875" y="1096250"/>
            <a:ext cx="9017700" cy="3647100"/>
          </a:xfrm>
          <a:prstGeom prst="rect">
            <a:avLst/>
          </a:prstGeom>
          <a:noFill/>
          <a:ln>
            <a:noFill/>
          </a:ln>
        </p:spPr>
        <p:txBody>
          <a:bodyPr anchorCtr="0" anchor="t" bIns="45700" lIns="91425" spcFirstLastPara="1" rIns="91425" wrap="square" tIns="45700">
            <a:noAutofit/>
          </a:bodyPr>
          <a:lstStyle/>
          <a:p>
            <a:pPr indent="-336550" lvl="0" marL="342900" rtl="0" algn="l">
              <a:lnSpc>
                <a:spcPct val="90000"/>
              </a:lnSpc>
              <a:spcBef>
                <a:spcPts val="0"/>
              </a:spcBef>
              <a:spcAft>
                <a:spcPts val="0"/>
              </a:spcAft>
              <a:buClr>
                <a:srgbClr val="46424D"/>
              </a:buClr>
              <a:buSzPts val="2300"/>
              <a:buChar char="✧"/>
            </a:pPr>
            <a:r>
              <a:rPr lang="en-GB" sz="2300"/>
              <a:t>Functional requirements</a:t>
            </a:r>
            <a:endParaRPr sz="2300"/>
          </a:p>
          <a:p>
            <a:pPr indent="-279400" lvl="1" marL="742950" rtl="0" algn="l">
              <a:lnSpc>
                <a:spcPct val="90000"/>
              </a:lnSpc>
              <a:spcBef>
                <a:spcPts val="900"/>
              </a:spcBef>
              <a:spcAft>
                <a:spcPts val="0"/>
              </a:spcAft>
              <a:buClr>
                <a:srgbClr val="46424D"/>
              </a:buClr>
              <a:buSzPts val="1900"/>
              <a:buChar char="▪"/>
            </a:pPr>
            <a:r>
              <a:rPr lang="en-GB" sz="1900"/>
              <a:t>Statements of services the system should provide, how the system should react to particular inputs and how the system should behave in particular situations.</a:t>
            </a:r>
            <a:endParaRPr sz="1900"/>
          </a:p>
          <a:p>
            <a:pPr indent="-279400" lvl="1" marL="742950" rtl="0" algn="l">
              <a:lnSpc>
                <a:spcPct val="90000"/>
              </a:lnSpc>
              <a:spcBef>
                <a:spcPts val="600"/>
              </a:spcBef>
              <a:spcAft>
                <a:spcPts val="0"/>
              </a:spcAft>
              <a:buClr>
                <a:srgbClr val="46424D"/>
              </a:buClr>
              <a:buSzPts val="1900"/>
              <a:buChar char="▪"/>
            </a:pPr>
            <a:r>
              <a:rPr lang="en-GB" sz="1900"/>
              <a:t>May state what the system should not do.</a:t>
            </a:r>
            <a:endParaRPr sz="1900"/>
          </a:p>
          <a:p>
            <a:pPr indent="-336550" lvl="0" marL="342900" rtl="0" algn="l">
              <a:lnSpc>
                <a:spcPct val="90000"/>
              </a:lnSpc>
              <a:spcBef>
                <a:spcPts val="900"/>
              </a:spcBef>
              <a:spcAft>
                <a:spcPts val="0"/>
              </a:spcAft>
              <a:buClr>
                <a:srgbClr val="46424D"/>
              </a:buClr>
              <a:buSzPts val="2300"/>
              <a:buChar char="✧"/>
            </a:pPr>
            <a:r>
              <a:rPr lang="en-GB" sz="2300"/>
              <a:t>Non-functional requirements</a:t>
            </a:r>
            <a:endParaRPr sz="2300"/>
          </a:p>
          <a:p>
            <a:pPr indent="-279400" lvl="1" marL="742950" rtl="0" algn="l">
              <a:lnSpc>
                <a:spcPct val="90000"/>
              </a:lnSpc>
              <a:spcBef>
                <a:spcPts val="900"/>
              </a:spcBef>
              <a:spcAft>
                <a:spcPts val="0"/>
              </a:spcAft>
              <a:buClr>
                <a:srgbClr val="46424D"/>
              </a:buClr>
              <a:buSzPts val="1900"/>
              <a:buChar char="▪"/>
            </a:pPr>
            <a:r>
              <a:rPr lang="en-GB" sz="1900"/>
              <a:t>Constraints on the services or functions offered by the system such as timing constraints, constraints on the development process, standards, etc.</a:t>
            </a:r>
            <a:endParaRPr sz="1900"/>
          </a:p>
          <a:p>
            <a:pPr indent="-279400" lvl="1" marL="742950" rtl="0" algn="l">
              <a:lnSpc>
                <a:spcPct val="90000"/>
              </a:lnSpc>
              <a:spcBef>
                <a:spcPts val="600"/>
              </a:spcBef>
              <a:spcAft>
                <a:spcPts val="0"/>
              </a:spcAft>
              <a:buClr>
                <a:srgbClr val="46424D"/>
              </a:buClr>
              <a:buSzPts val="1900"/>
              <a:buChar char="▪"/>
            </a:pPr>
            <a:r>
              <a:rPr lang="en-GB" sz="1900"/>
              <a:t>Often apply to the system as a whole rather than individual features or services.</a:t>
            </a:r>
            <a:endParaRPr sz="1900"/>
          </a:p>
          <a:p>
            <a:pPr indent="-336550" lvl="0" marL="342900" rtl="0" algn="l">
              <a:lnSpc>
                <a:spcPct val="90000"/>
              </a:lnSpc>
              <a:spcBef>
                <a:spcPts val="900"/>
              </a:spcBef>
              <a:spcAft>
                <a:spcPts val="0"/>
              </a:spcAft>
              <a:buClr>
                <a:srgbClr val="46424D"/>
              </a:buClr>
              <a:buSzPts val="2300"/>
              <a:buChar char="✧"/>
            </a:pPr>
            <a:r>
              <a:rPr lang="en-GB" sz="2300"/>
              <a:t>Domain requirements</a:t>
            </a:r>
            <a:endParaRPr sz="2300"/>
          </a:p>
          <a:p>
            <a:pPr indent="-279400" lvl="1" marL="742950" rtl="0" algn="l">
              <a:lnSpc>
                <a:spcPct val="90000"/>
              </a:lnSpc>
              <a:spcBef>
                <a:spcPts val="900"/>
              </a:spcBef>
              <a:spcAft>
                <a:spcPts val="0"/>
              </a:spcAft>
              <a:buClr>
                <a:srgbClr val="46424D"/>
              </a:buClr>
              <a:buSzPts val="1900"/>
              <a:buChar char="▪"/>
            </a:pPr>
            <a:r>
              <a:rPr lang="en-GB" sz="1900"/>
              <a:t>Constraints on the system from the domain of operation</a:t>
            </a:r>
            <a:endParaRPr sz="1900"/>
          </a:p>
        </p:txBody>
      </p:sp>
      <p:sp>
        <p:nvSpPr>
          <p:cNvPr id="242" name="Google Shape;242;p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