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8" r:id="rId5"/>
    <p:sldMasterId id="2147483679" r:id="rId6"/>
    <p:sldMasterId id="214748368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826C65-0DAD-4C63-AE62-B7535F1459CB}">
  <a:tblStyle styleId="{73826C65-0DAD-4C63-AE62-B7535F1459C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821a3e872_7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b821a3e872_7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5d4e7b407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e5d4e7b407_1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5d4e7b407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e5d4e7b407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5d4e7b407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e5d4e7b407_1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5d4e7b407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e5d4e7b407_1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5d4e7b407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e5d4e7b407_1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5d4e7b407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e5d4e7b407_1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5d4e7b407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e5d4e7b407_1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5d4e7b407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e5d4e7b407_1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5d4e7b407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e5d4e7b407_1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5d4e7b407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e5d4e7b407_1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821a3e872_7_5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87" name="Google Shape;187;gb821a3e872_7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gb821a3e872_7_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5d4e7b407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e5d4e7b407_1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5d4e7b407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e5d4e7b407_1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5d4e7b407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e5d4e7b407_1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5d4e7b407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e5d4e7b407_1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5d4e7b407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e5d4e7b407_1_2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5d4e7b407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e5d4e7b407_1_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5d4e7b407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e5d4e7b407_1_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5d4e7b407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e5d4e7b407_1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5d4e7b407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e5d4e7b407_1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5d4e7b407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e5d4e7b407_1_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5d4e7b407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e5d4e7b407_1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e5d4e7b407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e5d4e7b407_1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5d4e7b407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e5d4e7b407_1_2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e5d4e7b407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e5d4e7b407_1_2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e5d4e7b407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e5d4e7b407_1_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5d4e7b407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e5d4e7b407_1_2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5d4e7b407_1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e5d4e7b407_1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e5d4e7b407_1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e5d4e7b407_1_3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e5d4e7b407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e5d4e7b407_1_3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e5d4e7b407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e5d4e7b407_1_3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e5d4e7b407_1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e5d4e7b407_1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5d4e7b407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e5d4e7b407_1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e5d4e7b407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e5d4e7b407_1_3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e5d4e7b407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e5d4e7b407_1_3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e5d4e7b407_1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e5d4e7b407_1_3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e5d4e7b407_1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ge5d4e7b407_1_3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e5d4e7b407_1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e5d4e7b407_1_3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e5d4e7b407_1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ge5d4e7b407_1_3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e5d27ea6d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e5d27ea6d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e5d4e7b407_1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e5d4e7b407_1_3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e5d4e7b407_1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e5d4e7b407_1_3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e5d4e7b407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ge5d4e7b407_1_3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5d4e7b407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e5d4e7b407_1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e5d4e7b407_1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ge5d4e7b407_1_4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e5d4e7b407_1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ge5d4e7b407_1_4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e5d4e7b407_1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ge5d4e7b407_1_4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e5d4e7b407_1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ge5d4e7b407_1_4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e5d4e7b407_1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ge5d4e7b407_1_4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e5d4e7b407_1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ge5d4e7b407_1_4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e5d4e7b407_1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ge5d4e7b407_1_4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5d4e7b407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e5d4e7b407_1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5d4e7b407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e5d4e7b407_1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5d27ea6d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5d27ea6d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5d4e7b407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e5d4e7b407_1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1219200" y="742950"/>
            <a:ext cx="6705600" cy="475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2" name="Google Shape;52;p13"/>
          <p:cNvSpPr txBox="1"/>
          <p:nvPr>
            <p:ph idx="1" type="body"/>
          </p:nvPr>
        </p:nvSpPr>
        <p:spPr>
          <a:xfrm>
            <a:off x="1828800" y="1428750"/>
            <a:ext cx="6934200" cy="3143100"/>
          </a:xfrm>
          <a:prstGeom prst="rect">
            <a:avLst/>
          </a:prstGeom>
          <a:noFill/>
          <a:ln>
            <a:noFill/>
          </a:ln>
        </p:spPr>
        <p:txBody>
          <a:bodyPr anchorCtr="0" anchor="t" bIns="45700" lIns="91425" spcFirstLastPara="1" rIns="91425" wrap="square" tIns="45700">
            <a:noAutofit/>
          </a:bodyPr>
          <a:lstStyle>
            <a:lvl1pPr indent="-314325" lvl="0" marL="457200" rtl="0" algn="l">
              <a:spcBef>
                <a:spcPts val="360"/>
              </a:spcBef>
              <a:spcAft>
                <a:spcPts val="0"/>
              </a:spcAft>
              <a:buSzPts val="1350"/>
              <a:buChar char="●"/>
              <a:defRPr/>
            </a:lvl1pPr>
            <a:lvl2pPr indent="-308610" lvl="1" marL="914400" rtl="0" algn="l">
              <a:spcBef>
                <a:spcPts val="360"/>
              </a:spcBef>
              <a:spcAft>
                <a:spcPts val="0"/>
              </a:spcAft>
              <a:buSzPts val="126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25754" lvl="4" marL="2286000" rtl="0" algn="l">
              <a:spcBef>
                <a:spcPts val="360"/>
              </a:spcBef>
              <a:spcAft>
                <a:spcPts val="0"/>
              </a:spcAft>
              <a:buSzPts val="1530"/>
              <a:buChar char="○"/>
              <a:defRPr/>
            </a:lvl5pPr>
            <a:lvl6pPr indent="-325754" lvl="5" marL="2743200" rtl="0" algn="l">
              <a:spcBef>
                <a:spcPts val="360"/>
              </a:spcBef>
              <a:spcAft>
                <a:spcPts val="0"/>
              </a:spcAft>
              <a:buSzPts val="1530"/>
              <a:buChar char="■"/>
              <a:defRPr/>
            </a:lvl6pPr>
            <a:lvl7pPr indent="-325754" lvl="6" marL="3200400" rtl="0" algn="l">
              <a:spcBef>
                <a:spcPts val="360"/>
              </a:spcBef>
              <a:spcAft>
                <a:spcPts val="0"/>
              </a:spcAft>
              <a:buSzPts val="1530"/>
              <a:buChar char="●"/>
              <a:defRPr/>
            </a:lvl7pPr>
            <a:lvl8pPr indent="-325754" lvl="7" marL="3657600" rtl="0" algn="l">
              <a:spcBef>
                <a:spcPts val="360"/>
              </a:spcBef>
              <a:spcAft>
                <a:spcPts val="0"/>
              </a:spcAft>
              <a:buSzPts val="1530"/>
              <a:buChar char="○"/>
              <a:defRPr/>
            </a:lvl8pPr>
            <a:lvl9pPr indent="-325754" lvl="8" marL="4114800" rtl="0" algn="l">
              <a:spcBef>
                <a:spcPts val="360"/>
              </a:spcBef>
              <a:spcAft>
                <a:spcPts val="0"/>
              </a:spcAft>
              <a:buSzPts val="1530"/>
              <a:buChar char="■"/>
              <a:defRPr/>
            </a:lvl9pPr>
          </a:lstStyle>
          <a:p/>
        </p:txBody>
      </p:sp>
      <p:sp>
        <p:nvSpPr>
          <p:cNvPr id="53" name="Google Shape;53;p13"/>
          <p:cNvSpPr txBox="1"/>
          <p:nvPr>
            <p:ph idx="11" type="ftr"/>
          </p:nvPr>
        </p:nvSpPr>
        <p:spPr>
          <a:xfrm>
            <a:off x="1219200" y="4686300"/>
            <a:ext cx="5486400" cy="3429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Helvetica Neue"/>
                <a:ea typeface="Helvetica Neue"/>
                <a:cs typeface="Helvetica Neue"/>
                <a:sym typeface="Helvetica Neu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p13"/>
          <p:cNvSpPr txBox="1"/>
          <p:nvPr>
            <p:ph idx="12" type="sldNum"/>
          </p:nvPr>
        </p:nvSpPr>
        <p:spPr>
          <a:xfrm>
            <a:off x="7543800" y="4686300"/>
            <a:ext cx="1295400" cy="342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GB"/>
              <a:t>‹#›</a:t>
            </a:fld>
            <a:endParaRPr>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 type="body"/>
          </p:nvPr>
        </p:nvSpPr>
        <p:spPr>
          <a:xfrm>
            <a:off x="762000" y="514350"/>
            <a:ext cx="7543800" cy="2914500"/>
          </a:xfrm>
          <a:prstGeom prst="rect">
            <a:avLst/>
          </a:prstGeom>
          <a:noFill/>
          <a:ln>
            <a:noFill/>
          </a:ln>
        </p:spPr>
        <p:txBody>
          <a:bodyPr anchorCtr="0" anchor="ctr"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66" name="Google Shape;66;p15"/>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15"/>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15"/>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6"/>
          <p:cNvSpPr txBox="1"/>
          <p:nvPr>
            <p:ph type="title"/>
          </p:nvPr>
        </p:nvSpPr>
        <p:spPr>
          <a:xfrm rot="5400000">
            <a:off x="-352351" y="1628700"/>
            <a:ext cx="4057500" cy="1828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6"/>
          <p:cNvSpPr txBox="1"/>
          <p:nvPr>
            <p:ph idx="1" type="body"/>
          </p:nvPr>
        </p:nvSpPr>
        <p:spPr>
          <a:xfrm rot="5400000">
            <a:off x="3619500" y="-514349"/>
            <a:ext cx="3657600" cy="57150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72" name="Google Shape;72;p16"/>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6"/>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7"/>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 type="body"/>
          </p:nvPr>
        </p:nvSpPr>
        <p:spPr>
          <a:xfrm rot="5400000">
            <a:off x="3076650" y="-1647900"/>
            <a:ext cx="2914500" cy="72390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78" name="Google Shape;78;p17"/>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7"/>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7"/>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18"/>
          <p:cNvSpPr txBox="1"/>
          <p:nvPr>
            <p:ph type="title"/>
          </p:nvPr>
        </p:nvSpPr>
        <p:spPr>
          <a:xfrm>
            <a:off x="758952" y="3429000"/>
            <a:ext cx="6784800" cy="1200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SzPts val="1400"/>
              <a:buNone/>
              <a:defRPr b="0" sz="5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8"/>
          <p:cNvSpPr/>
          <p:nvPr>
            <p:ph idx="2" type="pic"/>
          </p:nvPr>
        </p:nvSpPr>
        <p:spPr>
          <a:xfrm>
            <a:off x="777240" y="342900"/>
            <a:ext cx="7543800" cy="2171700"/>
          </a:xfrm>
          <a:prstGeom prst="rect">
            <a:avLst/>
          </a:pr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lvl1pPr lvl="0" marR="0" rtl="0" algn="l">
              <a:lnSpc>
                <a:spcPct val="100000"/>
              </a:lnSpc>
              <a:spcBef>
                <a:spcPts val="640"/>
              </a:spcBef>
              <a:spcAft>
                <a:spcPts val="0"/>
              </a:spcAft>
              <a:buClr>
                <a:schemeClr val="accent1"/>
              </a:buClr>
              <a:buSzPts val="3200"/>
              <a:buFont typeface="Arial"/>
              <a:buNone/>
              <a:defRPr b="0" i="0" sz="3200" u="none" cap="none" strike="noStrike">
                <a:solidFill>
                  <a:schemeClr val="dk2"/>
                </a:solidFill>
                <a:latin typeface="Times New Roman"/>
                <a:ea typeface="Times New Roman"/>
                <a:cs typeface="Times New Roman"/>
                <a:sym typeface="Times New Roman"/>
              </a:defRPr>
            </a:lvl1pPr>
            <a:lvl2pPr lvl="1" marR="0" rtl="0" algn="l">
              <a:lnSpc>
                <a:spcPct val="100000"/>
              </a:lnSpc>
              <a:spcBef>
                <a:spcPts val="560"/>
              </a:spcBef>
              <a:spcAft>
                <a:spcPts val="0"/>
              </a:spcAft>
              <a:buClr>
                <a:schemeClr val="accent1"/>
              </a:buClr>
              <a:buSzPts val="2800"/>
              <a:buFont typeface="Arial"/>
              <a:buNone/>
              <a:defRPr b="0" i="0" sz="2800" u="none" cap="none" strike="noStrike">
                <a:solidFill>
                  <a:schemeClr val="dk2"/>
                </a:solidFill>
                <a:latin typeface="Times New Roman"/>
                <a:ea typeface="Times New Roman"/>
                <a:cs typeface="Times New Roman"/>
                <a:sym typeface="Times New Roman"/>
              </a:defRPr>
            </a:lvl2pPr>
            <a:lvl3pPr lvl="2" marR="0" rtl="0" algn="l">
              <a:lnSpc>
                <a:spcPct val="100000"/>
              </a:lnSpc>
              <a:spcBef>
                <a:spcPts val="480"/>
              </a:spcBef>
              <a:spcAft>
                <a:spcPts val="0"/>
              </a:spcAft>
              <a:buClr>
                <a:schemeClr val="accent1"/>
              </a:buClr>
              <a:buSzPts val="2400"/>
              <a:buFont typeface="Arial"/>
              <a:buNone/>
              <a:defRPr b="0" i="0" sz="2400" u="none" cap="none" strike="noStrike">
                <a:solidFill>
                  <a:schemeClr val="dk2"/>
                </a:solidFill>
                <a:latin typeface="Times New Roman"/>
                <a:ea typeface="Times New Roman"/>
                <a:cs typeface="Times New Roman"/>
                <a:sym typeface="Times New Roman"/>
              </a:defRPr>
            </a:lvl3pPr>
            <a:lvl4pPr lvl="3"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4pPr>
            <a:lvl5pPr lvl="4"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5pPr>
            <a:lvl6pPr lvl="5"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6pPr>
            <a:lvl7pPr lvl="6"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7pPr>
            <a:lvl8pPr lvl="7"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8pPr>
            <a:lvl9pPr lvl="8"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9pPr>
          </a:lstStyle>
          <a:p/>
        </p:txBody>
      </p:sp>
      <p:sp>
        <p:nvSpPr>
          <p:cNvPr id="84" name="Google Shape;84;p18"/>
          <p:cNvSpPr txBox="1"/>
          <p:nvPr>
            <p:ph idx="1" type="body"/>
          </p:nvPr>
        </p:nvSpPr>
        <p:spPr>
          <a:xfrm>
            <a:off x="850392" y="2628900"/>
            <a:ext cx="7391400" cy="6036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360"/>
              </a:spcBef>
              <a:spcAft>
                <a:spcPts val="0"/>
              </a:spcAft>
              <a:buSzPts val="1800"/>
              <a:buNone/>
              <a:defRPr sz="1800"/>
            </a:lvl1pPr>
            <a:lvl2pPr indent="-228600" lvl="1" marL="914400" rtl="0" algn="l">
              <a:lnSpc>
                <a:spcPct val="100000"/>
              </a:lnSpc>
              <a:spcBef>
                <a:spcPts val="240"/>
              </a:spcBef>
              <a:spcAft>
                <a:spcPts val="0"/>
              </a:spcAft>
              <a:buSzPts val="1200"/>
              <a:buNone/>
              <a:defRPr sz="1200"/>
            </a:lvl2pPr>
            <a:lvl3pPr indent="-228600" lvl="2" marL="1371600" rtl="0" algn="l">
              <a:lnSpc>
                <a:spcPct val="100000"/>
              </a:lnSpc>
              <a:spcBef>
                <a:spcPts val="200"/>
              </a:spcBef>
              <a:spcAft>
                <a:spcPts val="0"/>
              </a:spcAft>
              <a:buSzPts val="1000"/>
              <a:buNone/>
              <a:defRPr sz="1000"/>
            </a:lvl3pPr>
            <a:lvl4pPr indent="-228600" lvl="3" marL="1828800" rtl="0" algn="l">
              <a:lnSpc>
                <a:spcPct val="100000"/>
              </a:lnSpc>
              <a:spcBef>
                <a:spcPts val="180"/>
              </a:spcBef>
              <a:spcAft>
                <a:spcPts val="0"/>
              </a:spcAft>
              <a:buSzPts val="900"/>
              <a:buNone/>
              <a:defRPr sz="900"/>
            </a:lvl4pPr>
            <a:lvl5pPr indent="-228600" lvl="4" marL="2286000" rtl="0" algn="l">
              <a:lnSpc>
                <a:spcPct val="100000"/>
              </a:lnSpc>
              <a:spcBef>
                <a:spcPts val="180"/>
              </a:spcBef>
              <a:spcAft>
                <a:spcPts val="0"/>
              </a:spcAft>
              <a:buSzPts val="900"/>
              <a:buNone/>
              <a:defRPr sz="900"/>
            </a:lvl5pPr>
            <a:lvl6pPr indent="-228600" lvl="5" marL="2743200" rtl="0" algn="l">
              <a:lnSpc>
                <a:spcPct val="100000"/>
              </a:lnSpc>
              <a:spcBef>
                <a:spcPts val="180"/>
              </a:spcBef>
              <a:spcAft>
                <a:spcPts val="0"/>
              </a:spcAft>
              <a:buSzPts val="900"/>
              <a:buNone/>
              <a:defRPr sz="900"/>
            </a:lvl6pPr>
            <a:lvl7pPr indent="-228600" lvl="6" marL="3200400" rtl="0" algn="l">
              <a:lnSpc>
                <a:spcPct val="100000"/>
              </a:lnSpc>
              <a:spcBef>
                <a:spcPts val="180"/>
              </a:spcBef>
              <a:spcAft>
                <a:spcPts val="0"/>
              </a:spcAft>
              <a:buSzPts val="900"/>
              <a:buNone/>
              <a:defRPr sz="900"/>
            </a:lvl7pPr>
            <a:lvl8pPr indent="-228600" lvl="7" marL="3657600" rtl="0" algn="l">
              <a:lnSpc>
                <a:spcPct val="100000"/>
              </a:lnSpc>
              <a:spcBef>
                <a:spcPts val="180"/>
              </a:spcBef>
              <a:spcAft>
                <a:spcPts val="0"/>
              </a:spcAft>
              <a:buSzPts val="900"/>
              <a:buNone/>
              <a:defRPr sz="900"/>
            </a:lvl8pPr>
            <a:lvl9pPr indent="-228600" lvl="8" marL="4114800" rtl="0" algn="l">
              <a:lnSpc>
                <a:spcPct val="100000"/>
              </a:lnSpc>
              <a:spcBef>
                <a:spcPts val="180"/>
              </a:spcBef>
              <a:spcAft>
                <a:spcPts val="0"/>
              </a:spcAft>
              <a:buSzPts val="900"/>
              <a:buNone/>
              <a:defRPr sz="900"/>
            </a:lvl9pPr>
          </a:lstStyle>
          <a:p/>
        </p:txBody>
      </p:sp>
      <p:sp>
        <p:nvSpPr>
          <p:cNvPr id="85" name="Google Shape;85;p18"/>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8"/>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19"/>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0" name="Google Shape;90;p19"/>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1" name="Google Shape;91;p19"/>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20"/>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20"/>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20"/>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20"/>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7" name="Shape 97"/>
        <p:cNvGrpSpPr/>
        <p:nvPr/>
      </p:nvGrpSpPr>
      <p:grpSpPr>
        <a:xfrm>
          <a:off x="0" y="0"/>
          <a:ext cx="0" cy="0"/>
          <a:chOff x="0" y="0"/>
          <a:chExt cx="0" cy="0"/>
        </a:xfrm>
      </p:grpSpPr>
      <p:sp>
        <p:nvSpPr>
          <p:cNvPr id="98" name="Google Shape;98;p21"/>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9" name="Google Shape;99;p21"/>
          <p:cNvSpPr txBox="1"/>
          <p:nvPr>
            <p:ph idx="1" type="body"/>
          </p:nvPr>
        </p:nvSpPr>
        <p:spPr>
          <a:xfrm>
            <a:off x="762000" y="457201"/>
            <a:ext cx="3657600" cy="2825400"/>
          </a:xfrm>
          <a:prstGeom prst="rect">
            <a:avLst/>
          </a:prstGeom>
          <a:noFill/>
          <a:ln>
            <a:noFill/>
          </a:ln>
        </p:spPr>
        <p:txBody>
          <a:bodyPr anchorCtr="0" anchor="ctr" bIns="45700" lIns="91425" spcFirstLastPara="1" rIns="91425" wrap="square" tIns="45700">
            <a:noAutofit/>
          </a:bodyPr>
          <a:lstStyle>
            <a:lvl1pPr indent="-406400" lvl="0" marL="457200" rtl="0" algn="l">
              <a:lnSpc>
                <a:spcPct val="100000"/>
              </a:lnSpc>
              <a:spcBef>
                <a:spcPts val="560"/>
              </a:spcBef>
              <a:spcAft>
                <a:spcPts val="0"/>
              </a:spcAft>
              <a:buSzPts val="2800"/>
              <a:buChar char="•"/>
              <a:defRPr sz="2800"/>
            </a:lvl1pPr>
            <a:lvl2pPr indent="-381000" lvl="1" marL="914400" rtl="0" algn="l">
              <a:lnSpc>
                <a:spcPct val="100000"/>
              </a:lnSpc>
              <a:spcBef>
                <a:spcPts val="480"/>
              </a:spcBef>
              <a:spcAft>
                <a:spcPts val="0"/>
              </a:spcAft>
              <a:buSzPts val="2400"/>
              <a:buChar char="•"/>
              <a:defRPr sz="2400"/>
            </a:lvl2pPr>
            <a:lvl3pPr indent="-355600" lvl="2" marL="1371600" rtl="0" algn="l">
              <a:lnSpc>
                <a:spcPct val="100000"/>
              </a:lnSpc>
              <a:spcBef>
                <a:spcPts val="400"/>
              </a:spcBef>
              <a:spcAft>
                <a:spcPts val="0"/>
              </a:spcAft>
              <a:buSzPts val="2000"/>
              <a:buChar char="•"/>
              <a:defRPr sz="2000"/>
            </a:lvl3pPr>
            <a:lvl4pPr indent="-342900" lvl="3" marL="1828800" rtl="0" algn="l">
              <a:lnSpc>
                <a:spcPct val="100000"/>
              </a:lnSpc>
              <a:spcBef>
                <a:spcPts val="360"/>
              </a:spcBef>
              <a:spcAft>
                <a:spcPts val="0"/>
              </a:spcAft>
              <a:buSzPts val="1800"/>
              <a:buChar char="•"/>
              <a:defRPr sz="1800"/>
            </a:lvl4pPr>
            <a:lvl5pPr indent="-342900" lvl="4" marL="2286000" rtl="0" algn="l">
              <a:lnSpc>
                <a:spcPct val="100000"/>
              </a:lnSpc>
              <a:spcBef>
                <a:spcPts val="360"/>
              </a:spcBef>
              <a:spcAft>
                <a:spcPts val="0"/>
              </a:spcAft>
              <a:buSzPts val="1800"/>
              <a:buChar char="•"/>
              <a:defRPr sz="1800"/>
            </a:lvl5pPr>
            <a:lvl6pPr indent="-342900" lvl="5" marL="2743200" rtl="0" algn="l">
              <a:lnSpc>
                <a:spcPct val="100000"/>
              </a:lnSpc>
              <a:spcBef>
                <a:spcPts val="360"/>
              </a:spcBef>
              <a:spcAft>
                <a:spcPts val="0"/>
              </a:spcAft>
              <a:buSzPts val="1800"/>
              <a:buChar char="•"/>
              <a:defRPr sz="1800"/>
            </a:lvl6pPr>
            <a:lvl7pPr indent="-342900" lvl="6" marL="3200400" rtl="0" algn="l">
              <a:lnSpc>
                <a:spcPct val="100000"/>
              </a:lnSpc>
              <a:spcBef>
                <a:spcPts val="360"/>
              </a:spcBef>
              <a:spcAft>
                <a:spcPts val="0"/>
              </a:spcAft>
              <a:buSzPts val="1800"/>
              <a:buChar char="•"/>
              <a:defRPr sz="1800"/>
            </a:lvl7pPr>
            <a:lvl8pPr indent="-342900" lvl="7" marL="3657600" rtl="0" algn="l">
              <a:lnSpc>
                <a:spcPct val="100000"/>
              </a:lnSpc>
              <a:spcBef>
                <a:spcPts val="360"/>
              </a:spcBef>
              <a:spcAft>
                <a:spcPts val="0"/>
              </a:spcAft>
              <a:buSzPts val="1800"/>
              <a:buChar char="•"/>
              <a:defRPr sz="1800"/>
            </a:lvl8pPr>
            <a:lvl9pPr indent="-342900" lvl="8" marL="4114800" rtl="0" algn="l">
              <a:lnSpc>
                <a:spcPct val="100000"/>
              </a:lnSpc>
              <a:spcBef>
                <a:spcPts val="360"/>
              </a:spcBef>
              <a:spcAft>
                <a:spcPts val="0"/>
              </a:spcAft>
              <a:buSzPts val="1800"/>
              <a:buChar char="•"/>
              <a:defRPr sz="1800"/>
            </a:lvl9pPr>
          </a:lstStyle>
          <a:p/>
        </p:txBody>
      </p:sp>
      <p:sp>
        <p:nvSpPr>
          <p:cNvPr id="100" name="Google Shape;100;p21"/>
          <p:cNvSpPr txBox="1"/>
          <p:nvPr>
            <p:ph idx="2" type="body"/>
          </p:nvPr>
        </p:nvSpPr>
        <p:spPr>
          <a:xfrm>
            <a:off x="4648200" y="457201"/>
            <a:ext cx="3657600" cy="2825400"/>
          </a:xfrm>
          <a:prstGeom prst="rect">
            <a:avLst/>
          </a:prstGeom>
          <a:noFill/>
          <a:ln>
            <a:noFill/>
          </a:ln>
        </p:spPr>
        <p:txBody>
          <a:bodyPr anchorCtr="0" anchor="ctr" bIns="45700" lIns="91425" spcFirstLastPara="1" rIns="91425" wrap="square" tIns="45700">
            <a:noAutofit/>
          </a:bodyPr>
          <a:lstStyle>
            <a:lvl1pPr indent="-406400" lvl="0" marL="457200" rtl="0" algn="l">
              <a:lnSpc>
                <a:spcPct val="100000"/>
              </a:lnSpc>
              <a:spcBef>
                <a:spcPts val="560"/>
              </a:spcBef>
              <a:spcAft>
                <a:spcPts val="0"/>
              </a:spcAft>
              <a:buSzPts val="2800"/>
              <a:buChar char="•"/>
              <a:defRPr sz="2800"/>
            </a:lvl1pPr>
            <a:lvl2pPr indent="-381000" lvl="1" marL="914400" rtl="0" algn="l">
              <a:lnSpc>
                <a:spcPct val="100000"/>
              </a:lnSpc>
              <a:spcBef>
                <a:spcPts val="480"/>
              </a:spcBef>
              <a:spcAft>
                <a:spcPts val="0"/>
              </a:spcAft>
              <a:buSzPts val="2400"/>
              <a:buChar char="•"/>
              <a:defRPr sz="2400"/>
            </a:lvl2pPr>
            <a:lvl3pPr indent="-355600" lvl="2" marL="1371600" rtl="0" algn="l">
              <a:lnSpc>
                <a:spcPct val="100000"/>
              </a:lnSpc>
              <a:spcBef>
                <a:spcPts val="400"/>
              </a:spcBef>
              <a:spcAft>
                <a:spcPts val="0"/>
              </a:spcAft>
              <a:buSzPts val="2000"/>
              <a:buChar char="•"/>
              <a:defRPr sz="2000"/>
            </a:lvl3pPr>
            <a:lvl4pPr indent="-342900" lvl="3" marL="1828800" rtl="0" algn="l">
              <a:lnSpc>
                <a:spcPct val="100000"/>
              </a:lnSpc>
              <a:spcBef>
                <a:spcPts val="360"/>
              </a:spcBef>
              <a:spcAft>
                <a:spcPts val="0"/>
              </a:spcAft>
              <a:buSzPts val="1800"/>
              <a:buChar char="•"/>
              <a:defRPr sz="1800"/>
            </a:lvl4pPr>
            <a:lvl5pPr indent="-342900" lvl="4" marL="2286000" rtl="0" algn="l">
              <a:lnSpc>
                <a:spcPct val="100000"/>
              </a:lnSpc>
              <a:spcBef>
                <a:spcPts val="360"/>
              </a:spcBef>
              <a:spcAft>
                <a:spcPts val="0"/>
              </a:spcAft>
              <a:buSzPts val="1800"/>
              <a:buChar char="•"/>
              <a:defRPr sz="1800"/>
            </a:lvl5pPr>
            <a:lvl6pPr indent="-342900" lvl="5" marL="2743200" rtl="0" algn="l">
              <a:lnSpc>
                <a:spcPct val="100000"/>
              </a:lnSpc>
              <a:spcBef>
                <a:spcPts val="360"/>
              </a:spcBef>
              <a:spcAft>
                <a:spcPts val="0"/>
              </a:spcAft>
              <a:buSzPts val="1800"/>
              <a:buChar char="•"/>
              <a:defRPr sz="1800"/>
            </a:lvl6pPr>
            <a:lvl7pPr indent="-342900" lvl="6" marL="3200400" rtl="0" algn="l">
              <a:lnSpc>
                <a:spcPct val="100000"/>
              </a:lnSpc>
              <a:spcBef>
                <a:spcPts val="360"/>
              </a:spcBef>
              <a:spcAft>
                <a:spcPts val="0"/>
              </a:spcAft>
              <a:buSzPts val="1800"/>
              <a:buChar char="•"/>
              <a:defRPr sz="1800"/>
            </a:lvl7pPr>
            <a:lvl8pPr indent="-342900" lvl="7" marL="3657600" rtl="0" algn="l">
              <a:lnSpc>
                <a:spcPct val="100000"/>
              </a:lnSpc>
              <a:spcBef>
                <a:spcPts val="360"/>
              </a:spcBef>
              <a:spcAft>
                <a:spcPts val="0"/>
              </a:spcAft>
              <a:buSzPts val="1800"/>
              <a:buChar char="•"/>
              <a:defRPr sz="1800"/>
            </a:lvl8pPr>
            <a:lvl9pPr indent="-342900" lvl="8" marL="4114800" rtl="0" algn="l">
              <a:lnSpc>
                <a:spcPct val="100000"/>
              </a:lnSpc>
              <a:spcBef>
                <a:spcPts val="360"/>
              </a:spcBef>
              <a:spcAft>
                <a:spcPts val="0"/>
              </a:spcAft>
              <a:buSzPts val="1800"/>
              <a:buChar char="•"/>
              <a:defRPr sz="1800"/>
            </a:lvl9pPr>
          </a:lstStyle>
          <a:p/>
        </p:txBody>
      </p:sp>
      <p:sp>
        <p:nvSpPr>
          <p:cNvPr id="101" name="Google Shape;101;p21"/>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1"/>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1"/>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1" name="Shape 111"/>
        <p:cNvGrpSpPr/>
        <p:nvPr/>
      </p:nvGrpSpPr>
      <p:grpSpPr>
        <a:xfrm>
          <a:off x="0" y="0"/>
          <a:ext cx="0" cy="0"/>
          <a:chOff x="0" y="0"/>
          <a:chExt cx="0" cy="0"/>
        </a:xfrm>
      </p:grpSpPr>
      <p:sp>
        <p:nvSpPr>
          <p:cNvPr id="112" name="Google Shape;112;p23"/>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3" name="Google Shape;113;p2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rgbClr val="46424D"/>
              </a:buClr>
              <a:buSzPts val="2400"/>
              <a:buFont typeface="Noto Sans Symbols"/>
              <a:buChar char="✧"/>
              <a:defRPr b="0" i="0" sz="2400" u="none" cap="none" strike="noStrike">
                <a:solidFill>
                  <a:srgbClr val="46424D"/>
                </a:solidFill>
                <a:latin typeface="Arial"/>
                <a:ea typeface="Arial"/>
                <a:cs typeface="Arial"/>
                <a:sym typeface="Arial"/>
              </a:defRPr>
            </a:lvl1pPr>
            <a:lvl2pPr indent="-355600" lvl="1" marL="914400" marR="0" rtl="0" algn="l">
              <a:spcBef>
                <a:spcPts val="600"/>
              </a:spcBef>
              <a:spcAft>
                <a:spcPts val="0"/>
              </a:spcAft>
              <a:buClr>
                <a:srgbClr val="46424D"/>
              </a:buClr>
              <a:buSzPts val="2000"/>
              <a:buFont typeface="Noto Sans Symbols"/>
              <a:buChar char="▪"/>
              <a:defRPr b="0" i="0" sz="2000" u="none" cap="none" strike="noStrike">
                <a:solidFill>
                  <a:srgbClr val="46424D"/>
                </a:solidFill>
                <a:latin typeface="Arial"/>
                <a:ea typeface="Arial"/>
                <a:cs typeface="Arial"/>
                <a:sym typeface="Arial"/>
              </a:defRPr>
            </a:lvl2pPr>
            <a:lvl3pPr indent="-342900" lvl="2" marL="13716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3pPr>
            <a:lvl4pPr indent="-342900" lvl="3" marL="18288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4pPr>
            <a:lvl5pPr indent="-342900" lvl="4" marL="22860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4" name="Google Shape;114;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24"/>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9" name="Google Shape;119;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2" name="Shape 122"/>
        <p:cNvGrpSpPr/>
        <p:nvPr/>
      </p:nvGrpSpPr>
      <p:grpSpPr>
        <a:xfrm>
          <a:off x="0" y="0"/>
          <a:ext cx="0" cy="0"/>
          <a:chOff x="0" y="0"/>
          <a:chExt cx="0" cy="0"/>
        </a:xfrm>
      </p:grpSpPr>
      <p:sp>
        <p:nvSpPr>
          <p:cNvPr id="123" name="Google Shape;123;p25"/>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4" name="Google Shape;124;p25"/>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Arial"/>
                <a:ea typeface="Arial"/>
                <a:cs typeface="Arial"/>
                <a:sym typeface="Arial"/>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
        <p:nvSpPr>
          <p:cNvPr id="125" name="Google Shape;125;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8" name="Shape 128"/>
        <p:cNvGrpSpPr/>
        <p:nvPr/>
      </p:nvGrpSpPr>
      <p:grpSpPr>
        <a:xfrm>
          <a:off x="0" y="0"/>
          <a:ext cx="0" cy="0"/>
          <a:chOff x="0" y="0"/>
          <a:chExt cx="0" cy="0"/>
        </a:xfrm>
      </p:grpSpPr>
      <p:sp>
        <p:nvSpPr>
          <p:cNvPr id="129" name="Google Shape;129;p26"/>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0" name="Google Shape;130;p2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9pPr>
          </a:lstStyle>
          <a:p/>
        </p:txBody>
      </p:sp>
      <p:sp>
        <p:nvSpPr>
          <p:cNvPr id="131" name="Google Shape;131;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4" name="Shape 134"/>
        <p:cNvGrpSpPr/>
        <p:nvPr/>
      </p:nvGrpSpPr>
      <p:grpSpPr>
        <a:xfrm>
          <a:off x="0" y="0"/>
          <a:ext cx="0" cy="0"/>
          <a:chOff x="0" y="0"/>
          <a:chExt cx="0" cy="0"/>
        </a:xfrm>
      </p:grpSpPr>
      <p:sp>
        <p:nvSpPr>
          <p:cNvPr id="135" name="Google Shape;135;p27"/>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6" name="Google Shape;136;p27"/>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228600" lvl="1" marL="914400" marR="0" rtl="0" algn="l">
              <a:spcBef>
                <a:spcPts val="480"/>
              </a:spcBef>
              <a:spcAft>
                <a:spcPts val="0"/>
              </a:spcAft>
              <a:buSzPts val="1400"/>
              <a:buNone/>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7" name="Google Shape;137;p27"/>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228600" lvl="1" marL="914400" marR="0" rtl="0" algn="l">
              <a:spcBef>
                <a:spcPts val="480"/>
              </a:spcBef>
              <a:spcAft>
                <a:spcPts val="0"/>
              </a:spcAft>
              <a:buSzPts val="1400"/>
              <a:buNone/>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8" name="Google Shape;138;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1" name="Shape 141"/>
        <p:cNvGrpSpPr/>
        <p:nvPr/>
      </p:nvGrpSpPr>
      <p:grpSpPr>
        <a:xfrm>
          <a:off x="0" y="0"/>
          <a:ext cx="0" cy="0"/>
          <a:chOff x="0" y="0"/>
          <a:chExt cx="0" cy="0"/>
        </a:xfrm>
      </p:grpSpPr>
      <p:sp>
        <p:nvSpPr>
          <p:cNvPr id="142" name="Google Shape;142;p28"/>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3" name="Google Shape;143;p2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144" name="Google Shape;144;p2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SzPts val="1400"/>
              <a:buNone/>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45" name="Google Shape;145;p28"/>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146" name="Google Shape;146;p28"/>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SzPts val="1400"/>
              <a:buNone/>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47" name="Google Shape;147;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0" name="Shape 150"/>
        <p:cNvGrpSpPr/>
        <p:nvPr/>
      </p:nvGrpSpPr>
      <p:grpSpPr>
        <a:xfrm>
          <a:off x="0" y="0"/>
          <a:ext cx="0" cy="0"/>
          <a:chOff x="0" y="0"/>
          <a:chExt cx="0" cy="0"/>
        </a:xfrm>
      </p:grpSpPr>
      <p:sp>
        <p:nvSpPr>
          <p:cNvPr id="151" name="Google Shape;151;p2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4" name="Shape 154"/>
        <p:cNvGrpSpPr/>
        <p:nvPr/>
      </p:nvGrpSpPr>
      <p:grpSpPr>
        <a:xfrm>
          <a:off x="0" y="0"/>
          <a:ext cx="0" cy="0"/>
          <a:chOff x="0" y="0"/>
          <a:chExt cx="0" cy="0"/>
        </a:xfrm>
      </p:grpSpPr>
      <p:sp>
        <p:nvSpPr>
          <p:cNvPr id="155" name="Google Shape;155;p30"/>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6" name="Google Shape;156;p30"/>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SzPts val="1400"/>
              <a:buNone/>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7" name="Google Shape;157;p30"/>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158" name="Google Shape;158;p3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1" name="Shape 161"/>
        <p:cNvGrpSpPr/>
        <p:nvPr/>
      </p:nvGrpSpPr>
      <p:grpSpPr>
        <a:xfrm>
          <a:off x="0" y="0"/>
          <a:ext cx="0" cy="0"/>
          <a:chOff x="0" y="0"/>
          <a:chExt cx="0" cy="0"/>
        </a:xfrm>
      </p:grpSpPr>
      <p:sp>
        <p:nvSpPr>
          <p:cNvPr id="162" name="Google Shape;162;p31"/>
          <p:cNvSpPr txBox="1"/>
          <p:nvPr>
            <p:ph type="title"/>
          </p:nvPr>
        </p:nvSpPr>
        <p:spPr>
          <a:xfrm>
            <a:off x="1792288" y="3600450"/>
            <a:ext cx="5486400" cy="42505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3" name="Google Shape;163;p31"/>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64" name="Google Shape;164;p31"/>
          <p:cNvSpPr txBox="1"/>
          <p:nvPr>
            <p:ph idx="1" type="body"/>
          </p:nvPr>
        </p:nvSpPr>
        <p:spPr>
          <a:xfrm>
            <a:off x="1792288" y="4025503"/>
            <a:ext cx="5486400" cy="603646"/>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165" name="Google Shape;165;p3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8" name="Shape 168"/>
        <p:cNvGrpSpPr/>
        <p:nvPr/>
      </p:nvGrpSpPr>
      <p:grpSpPr>
        <a:xfrm>
          <a:off x="0" y="0"/>
          <a:ext cx="0" cy="0"/>
          <a:chOff x="0" y="0"/>
          <a:chExt cx="0" cy="0"/>
        </a:xfrm>
      </p:grpSpPr>
      <p:sp>
        <p:nvSpPr>
          <p:cNvPr id="169" name="Google Shape;169;p32"/>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0" name="Google Shape;170;p32"/>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SzPts val="1400"/>
              <a:buNone/>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1" name="Google Shape;171;p3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3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3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4" name="Shape 174"/>
        <p:cNvGrpSpPr/>
        <p:nvPr/>
      </p:nvGrpSpPr>
      <p:grpSpPr>
        <a:xfrm>
          <a:off x="0" y="0"/>
          <a:ext cx="0" cy="0"/>
          <a:chOff x="0" y="0"/>
          <a:chExt cx="0" cy="0"/>
        </a:xfrm>
      </p:grpSpPr>
      <p:sp>
        <p:nvSpPr>
          <p:cNvPr id="175" name="Google Shape;175;p33"/>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6" name="Google Shape;176;p33"/>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SzPts val="1400"/>
              <a:buNone/>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7" name="Google Shape;177;p3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theme" Target="../theme/theme4.xml"/><Relationship Id="rId12" Type="http://schemas.openxmlformats.org/officeDocument/2006/relationships/slideLayout" Target="../slideLayouts/slideLayout30.xml"/><Relationship Id="rId1" Type="http://schemas.openxmlformats.org/officeDocument/2006/relationships/image" Target="../media/image6.jp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 name="Shape 55"/>
        <p:cNvGrpSpPr/>
        <p:nvPr/>
      </p:nvGrpSpPr>
      <p:grpSpPr>
        <a:xfrm>
          <a:off x="0" y="0"/>
          <a:ext cx="0" cy="0"/>
          <a:chOff x="0" y="0"/>
          <a:chExt cx="0" cy="0"/>
        </a:xfrm>
      </p:grpSpPr>
      <p:sp>
        <p:nvSpPr>
          <p:cNvPr id="56" name="Google Shape;56;p14"/>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1pPr>
            <a:lvl2pPr lvl="1"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2pPr>
            <a:lvl3pPr lvl="2"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3pPr>
            <a:lvl4pPr lvl="3"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4pPr>
            <a:lvl5pPr lvl="4"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57" name="Google Shape;57;p14"/>
          <p:cNvSpPr txBox="1"/>
          <p:nvPr>
            <p:ph idx="1" type="body"/>
          </p:nvPr>
        </p:nvSpPr>
        <p:spPr>
          <a:xfrm>
            <a:off x="762000" y="514350"/>
            <a:ext cx="7543800" cy="2914500"/>
          </a:xfrm>
          <a:prstGeom prst="rect">
            <a:avLst/>
          </a:prstGeom>
          <a:noFill/>
          <a:ln>
            <a:noFill/>
          </a:ln>
        </p:spPr>
        <p:txBody>
          <a:bodyPr anchorCtr="0" anchor="ctr" bIns="45700" lIns="91425" spcFirstLastPara="1" rIns="91425" wrap="square" tIns="45700">
            <a:noAutofit/>
          </a:bodyPr>
          <a:lstStyle>
            <a:lvl1pPr indent="-381000" lvl="0" marL="457200" marR="0" rtl="0" algn="l">
              <a:lnSpc>
                <a:spcPct val="100000"/>
              </a:lnSpc>
              <a:spcBef>
                <a:spcPts val="480"/>
              </a:spcBef>
              <a:spcAft>
                <a:spcPts val="0"/>
              </a:spcAft>
              <a:buClr>
                <a:schemeClr val="accent1"/>
              </a:buClr>
              <a:buSzPts val="2400"/>
              <a:buFont typeface="Arial"/>
              <a:buChar char="•"/>
              <a:defRPr b="0" i="0" sz="2400" u="none" cap="none" strike="noStrike">
                <a:solidFill>
                  <a:schemeClr val="dk2"/>
                </a:solidFill>
                <a:latin typeface="Times New Roman"/>
                <a:ea typeface="Times New Roman"/>
                <a:cs typeface="Times New Roman"/>
                <a:sym typeface="Times New Roman"/>
              </a:defRPr>
            </a:lvl1pPr>
            <a:lvl2pPr indent="-368300" lvl="1" marL="914400" marR="0" rtl="0" algn="l">
              <a:lnSpc>
                <a:spcPct val="100000"/>
              </a:lnSpc>
              <a:spcBef>
                <a:spcPts val="440"/>
              </a:spcBef>
              <a:spcAft>
                <a:spcPts val="0"/>
              </a:spcAft>
              <a:buClr>
                <a:schemeClr val="accent1"/>
              </a:buClr>
              <a:buSzPts val="2200"/>
              <a:buFont typeface="Arial"/>
              <a:buChar char="•"/>
              <a:defRPr b="0" i="0" sz="2200" u="none" cap="none" strike="noStrike">
                <a:solidFill>
                  <a:schemeClr val="dk2"/>
                </a:solidFill>
                <a:latin typeface="Times New Roman"/>
                <a:ea typeface="Times New Roman"/>
                <a:cs typeface="Times New Roman"/>
                <a:sym typeface="Times New Roman"/>
              </a:defRPr>
            </a:lvl2pPr>
            <a:lvl3pPr indent="-355600" lvl="2" marL="1371600" marR="0" rtl="0" algn="l">
              <a:lnSpc>
                <a:spcPct val="100000"/>
              </a:lnSpc>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3pPr>
            <a:lvl4pPr indent="-342900" lvl="3" marL="1828800" marR="0" rtl="0" algn="l">
              <a:lnSpc>
                <a:spcPct val="100000"/>
              </a:lnSpc>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4pPr>
            <a:lvl5pPr indent="-342900" lvl="4" marL="2286000" marR="0" rtl="0" algn="l">
              <a:lnSpc>
                <a:spcPct val="100000"/>
              </a:lnSpc>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5pPr>
            <a:lvl6pPr indent="-330200" lvl="5" marL="27432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58" name="Google Shape;58;p14"/>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0" sz="1200" u="none" cap="none" strike="noStrike">
                <a:solidFill>
                  <a:srgbClr val="454545"/>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9" name="Google Shape;59;p14"/>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45454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60" name="Google Shape;60;p14"/>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
        <p:nvSpPr>
          <p:cNvPr id="61" name="Google Shape;61;p14"/>
          <p:cNvSpPr txBox="1"/>
          <p:nvPr/>
        </p:nvSpPr>
        <p:spPr>
          <a:xfrm>
            <a:off x="777875" y="0"/>
            <a:ext cx="7543800" cy="285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2" name="Google Shape;62;p14"/>
          <p:cNvSpPr txBox="1"/>
          <p:nvPr/>
        </p:nvSpPr>
        <p:spPr>
          <a:xfrm>
            <a:off x="777875" y="4629150"/>
            <a:ext cx="7543800" cy="20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22"/>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400" u="none" cap="none" strike="noStrike">
                <a:solidFill>
                  <a:srgbClr val="46424D"/>
                </a:solidFill>
                <a:latin typeface="Arial"/>
                <a:ea typeface="Arial"/>
                <a:cs typeface="Arial"/>
                <a:sym typeface="Arial"/>
              </a:defRPr>
            </a:lvl1pPr>
            <a:lvl2pPr lvl="1"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6" name="Google Shape;106;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7" name="Google Shape;107;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8" name="Google Shape;108;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descr="Cover.jpg" id="109" name="Google Shape;109;p22"/>
          <p:cNvPicPr preferRelativeResize="0"/>
          <p:nvPr/>
        </p:nvPicPr>
        <p:blipFill rotWithShape="1">
          <a:blip r:embed="rId1">
            <a:alphaModFix/>
          </a:blip>
          <a:srcRect b="0" l="0" r="0" t="0"/>
          <a:stretch/>
        </p:blipFill>
        <p:spPr>
          <a:xfrm>
            <a:off x="7750432" y="215410"/>
            <a:ext cx="692846" cy="857250"/>
          </a:xfrm>
          <a:prstGeom prst="rect">
            <a:avLst/>
          </a:prstGeom>
          <a:noFill/>
          <a:ln>
            <a:noFill/>
          </a:ln>
        </p:spPr>
      </p:pic>
      <p:cxnSp>
        <p:nvCxnSpPr>
          <p:cNvPr id="110" name="Google Shape;110;p22"/>
          <p:cNvCxnSpPr/>
          <p:nvPr/>
        </p:nvCxnSpPr>
        <p:spPr>
          <a:xfrm>
            <a:off x="457200" y="1064419"/>
            <a:ext cx="7305805" cy="1191"/>
          </a:xfrm>
          <a:prstGeom prst="straightConnector1">
            <a:avLst/>
          </a:prstGeom>
          <a:noFill/>
          <a:ln cap="flat" cmpd="sng" w="25400">
            <a:solidFill>
              <a:srgbClr val="3F3F3F"/>
            </a:solidFill>
            <a:prstDash val="solid"/>
            <a:round/>
            <a:headEnd len="sm" w="sm" type="none"/>
            <a:tailEnd len="sm" w="sm" type="none"/>
          </a:ln>
          <a:effectLst>
            <a:outerShdw blurRad="40000" rotWithShape="0" dir="5400000" dist="20000">
              <a:srgbClr val="000000">
                <a:alpha val="37647"/>
              </a:srgbClr>
            </a:outerShdw>
          </a:effectLst>
        </p:spPr>
      </p:cxnSp>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1.xml"/><Relationship Id="rId3"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2.xml"/><Relationship Id="rId3"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idx="1" type="body"/>
          </p:nvPr>
        </p:nvSpPr>
        <p:spPr>
          <a:xfrm>
            <a:off x="762000" y="514350"/>
            <a:ext cx="8301300" cy="29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60"/>
              </a:spcBef>
              <a:spcAft>
                <a:spcPts val="0"/>
              </a:spcAft>
              <a:buSzPts val="1800"/>
              <a:buNone/>
            </a:pPr>
            <a:r>
              <a:rPr lang="en-GB" sz="3000"/>
              <a:t>SYSTEM DEVELOPMENT METHODOLOGY</a:t>
            </a:r>
            <a:endParaRPr sz="3000"/>
          </a:p>
          <a:p>
            <a:pPr indent="0" lvl="0" marL="0" rtl="0" algn="just">
              <a:lnSpc>
                <a:spcPct val="115000"/>
              </a:lnSpc>
              <a:spcBef>
                <a:spcPts val="1000"/>
              </a:spcBef>
              <a:spcAft>
                <a:spcPts val="600"/>
              </a:spcAft>
              <a:buClr>
                <a:schemeClr val="dk1"/>
              </a:buClr>
              <a:buSzPts val="1100"/>
              <a:buFont typeface="Arial"/>
              <a:buNone/>
            </a:pPr>
            <a:r>
              <a:rPr lang="en-GB" sz="3000">
                <a:solidFill>
                  <a:srgbClr val="222222"/>
                </a:solidFill>
              </a:rPr>
              <a:t>EMoS 6308 </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Context models</a:t>
            </a:r>
            <a:endParaRPr/>
          </a:p>
        </p:txBody>
      </p:sp>
      <p:sp>
        <p:nvSpPr>
          <p:cNvPr id="247" name="Google Shape;247;p4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Context models are used to illustrate the operational context of a system - they show what lies outside the system boundaries.</a:t>
            </a:r>
            <a:endParaRPr/>
          </a:p>
          <a:p>
            <a:pPr indent="-342900" lvl="0" marL="342900" rtl="0" algn="l">
              <a:spcBef>
                <a:spcPts val="1200"/>
              </a:spcBef>
              <a:spcAft>
                <a:spcPts val="0"/>
              </a:spcAft>
              <a:buClr>
                <a:srgbClr val="46424D"/>
              </a:buClr>
              <a:buSzPts val="2400"/>
              <a:buFont typeface="Noto Sans Symbols"/>
              <a:buChar char="✧"/>
            </a:pPr>
            <a:r>
              <a:rPr lang="en-GB"/>
              <a:t>Social and organisational concerns may affect the decision on where to position system boundaries.</a:t>
            </a:r>
            <a:endParaRPr/>
          </a:p>
          <a:p>
            <a:pPr indent="-342900" lvl="0" marL="342900" rtl="0" algn="l">
              <a:spcBef>
                <a:spcPts val="1200"/>
              </a:spcBef>
              <a:spcAft>
                <a:spcPts val="0"/>
              </a:spcAft>
              <a:buClr>
                <a:srgbClr val="46424D"/>
              </a:buClr>
              <a:buSzPts val="2400"/>
              <a:buFont typeface="Noto Sans Symbols"/>
              <a:buChar char="✧"/>
            </a:pPr>
            <a:r>
              <a:rPr lang="en-GB"/>
              <a:t>Architectural models show the system and its relationship with other systems.</a:t>
            </a:r>
            <a:endParaRPr/>
          </a:p>
        </p:txBody>
      </p:sp>
      <p:sp>
        <p:nvSpPr>
          <p:cNvPr id="248" name="Google Shape;248;p4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System boundaries</a:t>
            </a:r>
            <a:endParaRPr/>
          </a:p>
        </p:txBody>
      </p:sp>
      <p:sp>
        <p:nvSpPr>
          <p:cNvPr id="254" name="Google Shape;254;p44"/>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System boundaries are established to define what is inside and what is outside the system.</a:t>
            </a:r>
            <a:endParaRPr/>
          </a:p>
          <a:p>
            <a:pPr indent="-285750" lvl="1" marL="742950" rtl="0" algn="l">
              <a:spcBef>
                <a:spcPts val="900"/>
              </a:spcBef>
              <a:spcAft>
                <a:spcPts val="0"/>
              </a:spcAft>
              <a:buClr>
                <a:srgbClr val="46424D"/>
              </a:buClr>
              <a:buSzPts val="2000"/>
              <a:buChar char="▪"/>
            </a:pPr>
            <a:r>
              <a:rPr lang="en-GB"/>
              <a:t>They show other systems that are used or depend on the system being developed.</a:t>
            </a:r>
            <a:endParaRPr/>
          </a:p>
          <a:p>
            <a:pPr indent="-342900" lvl="0" marL="342900" rtl="0" algn="l">
              <a:spcBef>
                <a:spcPts val="900"/>
              </a:spcBef>
              <a:spcAft>
                <a:spcPts val="0"/>
              </a:spcAft>
              <a:buClr>
                <a:srgbClr val="46424D"/>
              </a:buClr>
              <a:buSzPts val="2400"/>
              <a:buFont typeface="Noto Sans Symbols"/>
              <a:buChar char="✧"/>
            </a:pPr>
            <a:r>
              <a:rPr lang="en-GB"/>
              <a:t>The position of the system boundary has a profound effect on the system requirements. </a:t>
            </a:r>
            <a:endParaRPr/>
          </a:p>
          <a:p>
            <a:pPr indent="-342900" lvl="0" marL="342900" rtl="0" algn="l">
              <a:spcBef>
                <a:spcPts val="1200"/>
              </a:spcBef>
              <a:spcAft>
                <a:spcPts val="0"/>
              </a:spcAft>
              <a:buClr>
                <a:srgbClr val="46424D"/>
              </a:buClr>
              <a:buSzPts val="2400"/>
              <a:buFont typeface="Noto Sans Symbols"/>
              <a:buChar char="✧"/>
            </a:pPr>
            <a:r>
              <a:rPr lang="en-GB"/>
              <a:t>Defining a system boundary is a political judgment</a:t>
            </a:r>
            <a:endParaRPr/>
          </a:p>
          <a:p>
            <a:pPr indent="-285750" lvl="1" marL="742950" rtl="0" algn="l">
              <a:spcBef>
                <a:spcPts val="900"/>
              </a:spcBef>
              <a:spcAft>
                <a:spcPts val="0"/>
              </a:spcAft>
              <a:buClr>
                <a:srgbClr val="46424D"/>
              </a:buClr>
              <a:buSzPts val="2000"/>
              <a:buChar char="▪"/>
            </a:pPr>
            <a:r>
              <a:rPr lang="en-GB"/>
              <a:t>There may be pressures to develop system boundaries that increase / decrease the influence or workload of different parts of an organization.</a:t>
            </a:r>
            <a:endParaRPr/>
          </a:p>
        </p:txBody>
      </p:sp>
      <p:sp>
        <p:nvSpPr>
          <p:cNvPr id="255" name="Google Shape;255;p4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The context of the MHC-PMS </a:t>
            </a:r>
            <a:endParaRPr/>
          </a:p>
        </p:txBody>
      </p:sp>
      <p:pic>
        <p:nvPicPr>
          <p:cNvPr descr="5.1 MHCPMS-Context.eps" id="261" name="Google Shape;261;p45"/>
          <p:cNvPicPr preferRelativeResize="0"/>
          <p:nvPr/>
        </p:nvPicPr>
        <p:blipFill rotWithShape="1">
          <a:blip r:embed="rId3">
            <a:alphaModFix/>
          </a:blip>
          <a:srcRect b="0" l="0" r="0" t="0"/>
          <a:stretch/>
        </p:blipFill>
        <p:spPr>
          <a:xfrm>
            <a:off x="1613220" y="1186853"/>
            <a:ext cx="5318425" cy="3350175"/>
          </a:xfrm>
          <a:prstGeom prst="rect">
            <a:avLst/>
          </a:prstGeom>
          <a:noFill/>
          <a:ln>
            <a:noFill/>
          </a:ln>
        </p:spPr>
      </p:pic>
      <p:sp>
        <p:nvSpPr>
          <p:cNvPr id="262" name="Google Shape;262;p4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Process perspective</a:t>
            </a:r>
            <a:endParaRPr/>
          </a:p>
        </p:txBody>
      </p:sp>
      <p:sp>
        <p:nvSpPr>
          <p:cNvPr id="268" name="Google Shape;268;p4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Context models simply show the other systems in the environment, not how the system being developed is used in that environment.</a:t>
            </a:r>
            <a:endParaRPr/>
          </a:p>
          <a:p>
            <a:pPr indent="-342900" lvl="0" marL="342900" rtl="0" algn="l">
              <a:spcBef>
                <a:spcPts val="1200"/>
              </a:spcBef>
              <a:spcAft>
                <a:spcPts val="0"/>
              </a:spcAft>
              <a:buClr>
                <a:srgbClr val="46424D"/>
              </a:buClr>
              <a:buSzPts val="2400"/>
              <a:buFont typeface="Noto Sans Symbols"/>
              <a:buChar char="✧"/>
            </a:pPr>
            <a:r>
              <a:rPr lang="en-GB"/>
              <a:t>Process models reveal how the system being developed is used in broader business processes.</a:t>
            </a:r>
            <a:endParaRPr/>
          </a:p>
          <a:p>
            <a:pPr indent="-342900" lvl="0" marL="342900" rtl="0" algn="l">
              <a:spcBef>
                <a:spcPts val="1200"/>
              </a:spcBef>
              <a:spcAft>
                <a:spcPts val="0"/>
              </a:spcAft>
              <a:buClr>
                <a:srgbClr val="46424D"/>
              </a:buClr>
              <a:buSzPts val="2400"/>
              <a:buFont typeface="Noto Sans Symbols"/>
              <a:buChar char="✧"/>
            </a:pPr>
            <a:r>
              <a:rPr lang="en-GB"/>
              <a:t>UML activity diagrams may be used to define business process models.</a:t>
            </a:r>
            <a:endParaRPr/>
          </a:p>
        </p:txBody>
      </p:sp>
      <p:sp>
        <p:nvSpPr>
          <p:cNvPr id="269" name="Google Shape;269;p4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Process model of involuntary detention </a:t>
            </a:r>
            <a:endParaRPr/>
          </a:p>
        </p:txBody>
      </p:sp>
      <p:pic>
        <p:nvPicPr>
          <p:cNvPr descr="5.2 DetentionProcess.eps" id="275" name="Google Shape;275;p47"/>
          <p:cNvPicPr preferRelativeResize="0"/>
          <p:nvPr/>
        </p:nvPicPr>
        <p:blipFill rotWithShape="1">
          <a:blip r:embed="rId3">
            <a:alphaModFix/>
          </a:blip>
          <a:srcRect b="0" l="0" r="0" t="0"/>
          <a:stretch/>
        </p:blipFill>
        <p:spPr>
          <a:xfrm>
            <a:off x="1110647" y="1476375"/>
            <a:ext cx="6749850" cy="3480850"/>
          </a:xfrm>
          <a:prstGeom prst="rect">
            <a:avLst/>
          </a:prstGeom>
          <a:noFill/>
          <a:ln>
            <a:noFill/>
          </a:ln>
        </p:spPr>
      </p:pic>
      <p:sp>
        <p:nvSpPr>
          <p:cNvPr id="276" name="Google Shape;276;p4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8"/>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Interaction models</a:t>
            </a:r>
            <a:endParaRPr/>
          </a:p>
        </p:txBody>
      </p:sp>
      <p:sp>
        <p:nvSpPr>
          <p:cNvPr id="282" name="Google Shape;282;p48"/>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Modeling user interaction is important as it helps to identify user requirements. </a:t>
            </a:r>
            <a:endParaRPr/>
          </a:p>
          <a:p>
            <a:pPr indent="-342900" lvl="0" marL="342900" rtl="0" algn="l">
              <a:spcBef>
                <a:spcPts val="1200"/>
              </a:spcBef>
              <a:spcAft>
                <a:spcPts val="0"/>
              </a:spcAft>
              <a:buClr>
                <a:srgbClr val="46424D"/>
              </a:buClr>
              <a:buSzPts val="2400"/>
              <a:buFont typeface="Noto Sans Symbols"/>
              <a:buChar char="✧"/>
            </a:pPr>
            <a:r>
              <a:rPr lang="en-GB"/>
              <a:t>Modeling system-to-system interaction highlights the communication problems that may arise. </a:t>
            </a:r>
            <a:endParaRPr/>
          </a:p>
          <a:p>
            <a:pPr indent="-342900" lvl="0" marL="342900" rtl="0" algn="l">
              <a:spcBef>
                <a:spcPts val="1200"/>
              </a:spcBef>
              <a:spcAft>
                <a:spcPts val="0"/>
              </a:spcAft>
              <a:buClr>
                <a:srgbClr val="46424D"/>
              </a:buClr>
              <a:buSzPts val="2400"/>
              <a:buFont typeface="Noto Sans Symbols"/>
              <a:buChar char="✧"/>
            </a:pPr>
            <a:r>
              <a:rPr lang="en-GB"/>
              <a:t>Modeling component interaction helps us understand if a proposed system structure is likely to deliver the required system performance and dependability. </a:t>
            </a:r>
            <a:endParaRPr/>
          </a:p>
          <a:p>
            <a:pPr indent="-342900" lvl="0" marL="342900" rtl="0" algn="l">
              <a:spcBef>
                <a:spcPts val="1200"/>
              </a:spcBef>
              <a:spcAft>
                <a:spcPts val="0"/>
              </a:spcAft>
              <a:buClr>
                <a:srgbClr val="46424D"/>
              </a:buClr>
              <a:buSzPts val="2400"/>
              <a:buFont typeface="Noto Sans Symbols"/>
              <a:buChar char="✧"/>
            </a:pPr>
            <a:r>
              <a:rPr lang="en-GB"/>
              <a:t>Use case diagrams and sequence diagrams may be used for interaction modeling.</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283" name="Google Shape;283;p4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9"/>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Use case modeling</a:t>
            </a:r>
            <a:endParaRPr/>
          </a:p>
        </p:txBody>
      </p:sp>
      <p:sp>
        <p:nvSpPr>
          <p:cNvPr id="289" name="Google Shape;289;p49"/>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Use cases were developed originally to support requirements elicitation and now incorporated into the UML.</a:t>
            </a:r>
            <a:endParaRPr/>
          </a:p>
          <a:p>
            <a:pPr indent="-342900" lvl="0" marL="342900" rtl="0" algn="l">
              <a:spcBef>
                <a:spcPts val="1200"/>
              </a:spcBef>
              <a:spcAft>
                <a:spcPts val="0"/>
              </a:spcAft>
              <a:buClr>
                <a:srgbClr val="46424D"/>
              </a:buClr>
              <a:buSzPts val="2400"/>
              <a:buFont typeface="Noto Sans Symbols"/>
              <a:buChar char="✧"/>
            </a:pPr>
            <a:r>
              <a:rPr lang="en-GB"/>
              <a:t>Each use case represents a discrete task that involves external interaction with a system.</a:t>
            </a:r>
            <a:endParaRPr/>
          </a:p>
          <a:p>
            <a:pPr indent="-342900" lvl="0" marL="342900" rtl="0" algn="l">
              <a:spcBef>
                <a:spcPts val="1200"/>
              </a:spcBef>
              <a:spcAft>
                <a:spcPts val="0"/>
              </a:spcAft>
              <a:buClr>
                <a:srgbClr val="46424D"/>
              </a:buClr>
              <a:buSzPts val="2400"/>
              <a:buFont typeface="Noto Sans Symbols"/>
              <a:buChar char="✧"/>
            </a:pPr>
            <a:r>
              <a:rPr lang="en-GB"/>
              <a:t>Actors in a use case may be people or other systems.</a:t>
            </a:r>
            <a:endParaRPr/>
          </a:p>
          <a:p>
            <a:pPr indent="-342900" lvl="0" marL="342900" rtl="0" algn="l">
              <a:spcBef>
                <a:spcPts val="1200"/>
              </a:spcBef>
              <a:spcAft>
                <a:spcPts val="0"/>
              </a:spcAft>
              <a:buClr>
                <a:srgbClr val="46424D"/>
              </a:buClr>
              <a:buSzPts val="2400"/>
              <a:buFont typeface="Noto Sans Symbols"/>
              <a:buChar char="✧"/>
            </a:pPr>
            <a:r>
              <a:rPr lang="en-GB"/>
              <a:t>Represented </a:t>
            </a:r>
            <a:r>
              <a:rPr lang="en-GB"/>
              <a:t>diagrammatically</a:t>
            </a:r>
            <a:r>
              <a:rPr lang="en-GB"/>
              <a:t> to provide an overview of the use case and in a more detailed textual form.</a:t>
            </a:r>
            <a:endParaRPr/>
          </a:p>
        </p:txBody>
      </p:sp>
      <p:sp>
        <p:nvSpPr>
          <p:cNvPr id="290" name="Google Shape;290;p4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0"/>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Transfer-data use case </a:t>
            </a:r>
            <a:endParaRPr/>
          </a:p>
        </p:txBody>
      </p:sp>
      <p:sp>
        <p:nvSpPr>
          <p:cNvPr id="296" name="Google Shape;296;p50"/>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A use case in the MHC-PMS</a:t>
            </a:r>
            <a:endParaRPr/>
          </a:p>
        </p:txBody>
      </p:sp>
      <p:pic>
        <p:nvPicPr>
          <p:cNvPr descr="5.3 UseCase.eps" id="297" name="Google Shape;297;p50"/>
          <p:cNvPicPr preferRelativeResize="0"/>
          <p:nvPr/>
        </p:nvPicPr>
        <p:blipFill rotWithShape="1">
          <a:blip r:embed="rId3">
            <a:alphaModFix/>
          </a:blip>
          <a:srcRect b="0" l="0" r="0" t="0"/>
          <a:stretch/>
        </p:blipFill>
        <p:spPr>
          <a:xfrm>
            <a:off x="866722" y="2444788"/>
            <a:ext cx="5615210" cy="911147"/>
          </a:xfrm>
          <a:prstGeom prst="rect">
            <a:avLst/>
          </a:prstGeom>
          <a:noFill/>
          <a:ln>
            <a:noFill/>
          </a:ln>
        </p:spPr>
      </p:pic>
      <p:sp>
        <p:nvSpPr>
          <p:cNvPr id="298" name="Google Shape;298;p5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Tabular description of the ‘Transfer data’ use-case </a:t>
            </a:r>
            <a:endParaRPr/>
          </a:p>
        </p:txBody>
      </p:sp>
      <p:graphicFrame>
        <p:nvGraphicFramePr>
          <p:cNvPr id="304" name="Google Shape;304;p51"/>
          <p:cNvGraphicFramePr/>
          <p:nvPr/>
        </p:nvGraphicFramePr>
        <p:xfrm>
          <a:off x="909638" y="1400175"/>
          <a:ext cx="3000000" cy="3000000"/>
        </p:xfrm>
        <a:graphic>
          <a:graphicData uri="http://schemas.openxmlformats.org/drawingml/2006/table">
            <a:tbl>
              <a:tblPr>
                <a:noFill/>
                <a:tableStyleId>{73826C65-0DAD-4C63-AE62-B7535F1459CB}</a:tableStyleId>
              </a:tblPr>
              <a:tblGrid>
                <a:gridCol w="1935150"/>
                <a:gridCol w="5270500"/>
              </a:tblGrid>
              <a:tr h="278600">
                <a:tc gridSpan="2">
                  <a:txBody>
                    <a:bodyPr/>
                    <a:lstStyle/>
                    <a:p>
                      <a:pPr indent="0" lvl="0" marL="0" marR="0" rtl="0" algn="just">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Arial"/>
                          <a:ea typeface="Arial"/>
                          <a:cs typeface="Arial"/>
                          <a:sym typeface="Arial"/>
                        </a:rPr>
                        <a:t>MHC-PMS: Transfer data</a:t>
                      </a:r>
                      <a:endParaRPr b="1" i="0" sz="1200" u="none" cap="none" strike="noStrike">
                        <a:solidFill>
                          <a:srgbClr val="000000"/>
                        </a:solidFill>
                        <a:latin typeface="Arial"/>
                        <a:ea typeface="Arial"/>
                        <a:cs typeface="Arial"/>
                        <a:sym typeface="Arial"/>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hMerge="1"/>
              </a:tr>
              <a:tr h="278600">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Actors</a:t>
                      </a:r>
                      <a:endParaRPr b="0" i="0" sz="1200" u="none" cap="none" strike="noStrike">
                        <a:solidFill>
                          <a:srgbClr val="000000"/>
                        </a:solidFill>
                        <a:latin typeface="Arial"/>
                        <a:ea typeface="Arial"/>
                        <a:cs typeface="Arial"/>
                        <a:sym typeface="Arial"/>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Medical receptionist, patient records system (PRS)</a:t>
                      </a:r>
                      <a:endParaRPr sz="1100"/>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278600">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Description</a:t>
                      </a:r>
                      <a:endParaRPr sz="1100"/>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endParaRPr sz="1100"/>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278600">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Data</a:t>
                      </a:r>
                      <a:endParaRPr sz="1100"/>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Patient’s personal information, treatment summary</a:t>
                      </a:r>
                      <a:endParaRPr sz="1100"/>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278600">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Stimulus</a:t>
                      </a:r>
                      <a:endParaRPr sz="1100"/>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User command issued by medical receptionist</a:t>
                      </a:r>
                      <a:endParaRPr sz="1100"/>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278600">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Response</a:t>
                      </a:r>
                      <a:endParaRPr sz="1100"/>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Confirmation that PRS has been updated</a:t>
                      </a:r>
                      <a:endParaRPr sz="1100"/>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278600">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Comments</a:t>
                      </a:r>
                      <a:endParaRPr sz="1100"/>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The receptionist must have appropriate security permissions to access the patient information and the PRS.</a:t>
                      </a:r>
                      <a:endParaRPr b="0" i="0" sz="1200" u="none" cap="none" strike="noStrike">
                        <a:solidFill>
                          <a:srgbClr val="000000"/>
                        </a:solidFill>
                        <a:latin typeface="Arial"/>
                        <a:ea typeface="Arial"/>
                        <a:cs typeface="Arial"/>
                        <a:sym typeface="Arial"/>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305" name="Google Shape;305;p5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2"/>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Use cases in the MHC-PMS involving the role ‘Medical Receptionist’ </a:t>
            </a:r>
            <a:endParaRPr/>
          </a:p>
        </p:txBody>
      </p:sp>
      <p:pic>
        <p:nvPicPr>
          <p:cNvPr descr="5.5 RecepUseCases.eps" id="311" name="Google Shape;311;p52"/>
          <p:cNvPicPr preferRelativeResize="0"/>
          <p:nvPr/>
        </p:nvPicPr>
        <p:blipFill rotWithShape="1">
          <a:blip r:embed="rId3">
            <a:alphaModFix/>
          </a:blip>
          <a:srcRect b="0" l="0" r="0" t="0"/>
          <a:stretch/>
        </p:blipFill>
        <p:spPr>
          <a:xfrm>
            <a:off x="2279650" y="1310879"/>
            <a:ext cx="3338512" cy="3596740"/>
          </a:xfrm>
          <a:prstGeom prst="rect">
            <a:avLst/>
          </a:prstGeom>
          <a:noFill/>
          <a:ln>
            <a:noFill/>
          </a:ln>
        </p:spPr>
      </p:pic>
      <p:sp>
        <p:nvSpPr>
          <p:cNvPr id="312" name="Google Shape;312;p5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nvSpPr>
        <p:spPr>
          <a:xfrm>
            <a:off x="914400" y="4727972"/>
            <a:ext cx="7696200" cy="415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1" i="0" lang="en-GB" sz="1000" u="none" cap="none" strike="noStrike">
                <a:solidFill>
                  <a:schemeClr val="dk1"/>
                </a:solidFill>
                <a:latin typeface="Helvetica Neue"/>
                <a:ea typeface="Helvetica Neue"/>
                <a:cs typeface="Helvetica Neue"/>
                <a:sym typeface="Helvetica Neue"/>
              </a:rPr>
              <a:t>These slides are designed and adapted from slides provided by </a:t>
            </a:r>
            <a:r>
              <a:rPr b="1" i="1" lang="en-GB" sz="1000" u="none" cap="none" strike="noStrike">
                <a:solidFill>
                  <a:schemeClr val="dk1"/>
                </a:solidFill>
                <a:latin typeface="Helvetica Neue"/>
                <a:ea typeface="Helvetica Neue"/>
                <a:cs typeface="Helvetica Neue"/>
                <a:sym typeface="Helvetica Neue"/>
              </a:rPr>
              <a:t>Software Engineering 9</a:t>
            </a:r>
            <a:r>
              <a:rPr b="1" baseline="30000" i="1" lang="en-GB" sz="1000" u="none" cap="none" strike="noStrike">
                <a:solidFill>
                  <a:schemeClr val="dk1"/>
                </a:solidFill>
                <a:latin typeface="Helvetica Neue"/>
                <a:ea typeface="Helvetica Neue"/>
                <a:cs typeface="Helvetica Neue"/>
                <a:sym typeface="Helvetica Neue"/>
              </a:rPr>
              <a:t>/e</a:t>
            </a:r>
            <a:r>
              <a:rPr b="1" i="1" lang="en-GB" sz="1000" u="none" cap="none" strike="noStrike">
                <a:solidFill>
                  <a:schemeClr val="dk1"/>
                </a:solidFill>
                <a:latin typeface="Helvetica Neue"/>
                <a:ea typeface="Helvetica Neue"/>
                <a:cs typeface="Helvetica Neue"/>
                <a:sym typeface="Helvetica Neue"/>
              </a:rPr>
              <a:t> </a:t>
            </a:r>
            <a:r>
              <a:rPr b="1" i="0" lang="en-GB" sz="1000" u="none" cap="none" strike="noStrike">
                <a:solidFill>
                  <a:schemeClr val="dk1"/>
                </a:solidFill>
                <a:latin typeface="Helvetica Neue"/>
                <a:ea typeface="Helvetica Neue"/>
                <a:cs typeface="Helvetica Neue"/>
                <a:sym typeface="Helvetica Neue"/>
              </a:rPr>
              <a:t>Addison Wesley 2011 by Ian Sommerville with some additional content</a:t>
            </a:r>
            <a:endParaRPr b="0" i="0" sz="1400" u="none" cap="none" strike="noStrike">
              <a:solidFill>
                <a:srgbClr val="000000"/>
              </a:solidFill>
              <a:latin typeface="Arial"/>
              <a:ea typeface="Arial"/>
              <a:cs typeface="Arial"/>
              <a:sym typeface="Arial"/>
            </a:endParaRPr>
          </a:p>
        </p:txBody>
      </p:sp>
      <p:sp>
        <p:nvSpPr>
          <p:cNvPr id="191" name="Google Shape;191;p35"/>
          <p:cNvSpPr txBox="1"/>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GB" sz="1000" u="none" cap="none" strike="noStrike">
                <a:solidFill>
                  <a:schemeClr val="dk1"/>
                </a:solidFill>
                <a:latin typeface="Helvetica Neue"/>
                <a:ea typeface="Helvetica Neue"/>
                <a:cs typeface="Helvetica Neue"/>
                <a:sym typeface="Helvetica Neue"/>
              </a:rPr>
              <a:t>‹#›</a:t>
            </a:fld>
            <a:endParaRPr b="0" i="0" sz="1400" u="none" cap="none" strike="noStrike">
              <a:solidFill>
                <a:srgbClr val="000000"/>
              </a:solidFill>
              <a:latin typeface="Arial"/>
              <a:ea typeface="Arial"/>
              <a:cs typeface="Arial"/>
              <a:sym typeface="Arial"/>
            </a:endParaRPr>
          </a:p>
        </p:txBody>
      </p:sp>
      <p:sp>
        <p:nvSpPr>
          <p:cNvPr id="192" name="Google Shape;192;p35"/>
          <p:cNvSpPr txBox="1"/>
          <p:nvPr/>
        </p:nvSpPr>
        <p:spPr>
          <a:xfrm>
            <a:off x="504825" y="972740"/>
            <a:ext cx="8305800" cy="123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000"/>
              <a:buFont typeface="Helvetica Neue"/>
              <a:buNone/>
            </a:pPr>
            <a:r>
              <a:rPr b="1" i="1" lang="en-GB" sz="3000" u="none" cap="none" strike="noStrike">
                <a:solidFill>
                  <a:schemeClr val="dk2"/>
                </a:solidFill>
                <a:latin typeface="Helvetica Neue"/>
                <a:ea typeface="Helvetica Neue"/>
                <a:cs typeface="Helvetica Neue"/>
                <a:sym typeface="Helvetica Neue"/>
              </a:rPr>
              <a:t>Software </a:t>
            </a:r>
            <a:r>
              <a:rPr b="1" i="1" lang="en-GB" sz="3000">
                <a:solidFill>
                  <a:schemeClr val="dk2"/>
                </a:solidFill>
                <a:latin typeface="Helvetica Neue"/>
                <a:ea typeface="Helvetica Neue"/>
                <a:cs typeface="Helvetica Neue"/>
                <a:sym typeface="Helvetica Neue"/>
              </a:rPr>
              <a:t>p</a:t>
            </a:r>
            <a:r>
              <a:rPr b="1" i="1" lang="en-GB" sz="3000" u="none" cap="none" strike="noStrike">
                <a:solidFill>
                  <a:schemeClr val="dk2"/>
                </a:solidFill>
                <a:latin typeface="Helvetica Neue"/>
                <a:ea typeface="Helvetica Neue"/>
                <a:cs typeface="Helvetica Neue"/>
                <a:sym typeface="Helvetica Neue"/>
              </a:rPr>
              <a:t>rocess </a:t>
            </a:r>
            <a:r>
              <a:rPr b="1" i="1" lang="en-GB" sz="3000">
                <a:solidFill>
                  <a:schemeClr val="dk2"/>
                </a:solidFill>
                <a:latin typeface="Helvetica Neue"/>
                <a:ea typeface="Helvetica Neue"/>
                <a:cs typeface="Helvetica Neue"/>
                <a:sym typeface="Helvetica Neue"/>
              </a:rPr>
              <a:t>and practice:</a:t>
            </a:r>
            <a:endParaRPr b="1" i="1" sz="3000">
              <a:solidFill>
                <a:schemeClr val="dk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2"/>
              </a:buClr>
              <a:buSzPts val="3000"/>
              <a:buFont typeface="Helvetica Neue"/>
              <a:buNone/>
            </a:pPr>
            <a:r>
              <a:rPr b="1" i="1" lang="en-GB" sz="3000">
                <a:solidFill>
                  <a:schemeClr val="dk2"/>
                </a:solidFill>
                <a:latin typeface="Helvetica Neue"/>
                <a:ea typeface="Helvetica Neue"/>
                <a:cs typeface="Helvetica Neue"/>
                <a:sym typeface="Helvetica Neue"/>
              </a:rPr>
              <a:t>System modeling   </a:t>
            </a:r>
            <a:r>
              <a:rPr b="1" i="1" lang="en-GB" sz="3000" u="none" cap="none" strike="noStrike">
                <a:solidFill>
                  <a:schemeClr val="dk2"/>
                </a:solidFill>
                <a:latin typeface="Helvetica Neue"/>
                <a:ea typeface="Helvetica Neue"/>
                <a:cs typeface="Helvetica Neue"/>
                <a:sym typeface="Helvetica Neue"/>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3000"/>
              <a:buFont typeface="Helvetica Neue"/>
              <a:buNone/>
            </a:pPr>
            <a:r>
              <a:t/>
            </a:r>
            <a:endParaRPr b="0" i="0" sz="1400" u="none" cap="none" strike="noStrike">
              <a:solidFill>
                <a:srgbClr val="000000"/>
              </a:solidFill>
              <a:latin typeface="Arial"/>
              <a:ea typeface="Arial"/>
              <a:cs typeface="Arial"/>
              <a:sym typeface="Arial"/>
            </a:endParaRPr>
          </a:p>
        </p:txBody>
      </p:sp>
      <p:sp>
        <p:nvSpPr>
          <p:cNvPr id="193" name="Google Shape;193;p35"/>
          <p:cNvSpPr txBox="1"/>
          <p:nvPr/>
        </p:nvSpPr>
        <p:spPr>
          <a:xfrm>
            <a:off x="588900" y="2699025"/>
            <a:ext cx="41211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chemeClr val="accent4"/>
                </a:solidFill>
                <a:latin typeface="Times New Roman"/>
                <a:ea typeface="Times New Roman"/>
                <a:cs typeface="Times New Roman"/>
                <a:sym typeface="Times New Roman"/>
              </a:rPr>
              <a:t>Dr. Devotha Nyambo</a:t>
            </a:r>
            <a:endParaRPr b="0" i="0" sz="1900" u="none" cap="none" strike="noStrike">
              <a:solidFill>
                <a:schemeClr val="accent4"/>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3"/>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Sequence diagrams</a:t>
            </a:r>
            <a:endParaRPr/>
          </a:p>
        </p:txBody>
      </p:sp>
      <p:sp>
        <p:nvSpPr>
          <p:cNvPr id="318" name="Google Shape;318;p53"/>
          <p:cNvSpPr txBox="1"/>
          <p:nvPr>
            <p:ph idx="1" type="body"/>
          </p:nvPr>
        </p:nvSpPr>
        <p:spPr>
          <a:xfrm>
            <a:off x="457200" y="1063225"/>
            <a:ext cx="8229600" cy="3394500"/>
          </a:xfrm>
          <a:prstGeom prst="rect">
            <a:avLst/>
          </a:prstGeom>
          <a:noFill/>
          <a:ln>
            <a:noFill/>
          </a:ln>
        </p:spPr>
        <p:txBody>
          <a:bodyPr anchorCtr="0" anchor="t" bIns="45700" lIns="91425" spcFirstLastPara="1" rIns="91425" wrap="square" tIns="45700">
            <a:noAutofit/>
          </a:bodyPr>
          <a:lstStyle/>
          <a:p>
            <a:pPr indent="-336550" lvl="0" marL="342900" rtl="0" algn="l">
              <a:spcBef>
                <a:spcPts val="0"/>
              </a:spcBef>
              <a:spcAft>
                <a:spcPts val="0"/>
              </a:spcAft>
              <a:buClr>
                <a:srgbClr val="46424D"/>
              </a:buClr>
              <a:buSzPts val="2300"/>
              <a:buFont typeface="Noto Sans Symbols"/>
              <a:buChar char="✧"/>
            </a:pPr>
            <a:r>
              <a:rPr lang="en-GB" sz="2300"/>
              <a:t>Sequence diagrams are part of the UML and are used to model the interactions between the actors and the objects within a system.</a:t>
            </a:r>
            <a:endParaRPr sz="2300"/>
          </a:p>
          <a:p>
            <a:pPr indent="-336550" lvl="0" marL="342900" rtl="0" algn="l">
              <a:spcBef>
                <a:spcPts val="1200"/>
              </a:spcBef>
              <a:spcAft>
                <a:spcPts val="0"/>
              </a:spcAft>
              <a:buClr>
                <a:srgbClr val="46424D"/>
              </a:buClr>
              <a:buSzPts val="2300"/>
              <a:buFont typeface="Noto Sans Symbols"/>
              <a:buChar char="✧"/>
            </a:pPr>
            <a:r>
              <a:rPr lang="en-GB" sz="2300"/>
              <a:t>A sequence diagram shows the sequence of interactions that take place during a particular use case or use case instance.</a:t>
            </a:r>
            <a:endParaRPr sz="2300"/>
          </a:p>
          <a:p>
            <a:pPr indent="-336550" lvl="0" marL="342900" rtl="0" algn="l">
              <a:spcBef>
                <a:spcPts val="1200"/>
              </a:spcBef>
              <a:spcAft>
                <a:spcPts val="0"/>
              </a:spcAft>
              <a:buClr>
                <a:srgbClr val="46424D"/>
              </a:buClr>
              <a:buSzPts val="2300"/>
              <a:buFont typeface="Noto Sans Symbols"/>
              <a:buChar char="✧"/>
            </a:pPr>
            <a:r>
              <a:rPr lang="en-GB" sz="2300"/>
              <a:t>The objects and actors involved are listed along the top of the diagram, with a dotted line drawn vertically from these. </a:t>
            </a:r>
            <a:endParaRPr sz="2300"/>
          </a:p>
          <a:p>
            <a:pPr indent="-336550" lvl="0" marL="342900" rtl="0" algn="l">
              <a:spcBef>
                <a:spcPts val="1200"/>
              </a:spcBef>
              <a:spcAft>
                <a:spcPts val="0"/>
              </a:spcAft>
              <a:buClr>
                <a:srgbClr val="46424D"/>
              </a:buClr>
              <a:buSzPts val="2300"/>
              <a:buFont typeface="Noto Sans Symbols"/>
              <a:buChar char="✧"/>
            </a:pPr>
            <a:r>
              <a:rPr lang="en-GB" sz="2300"/>
              <a:t>Interactions between objects are indicated by annotated arrows.  </a:t>
            </a:r>
            <a:endParaRPr sz="2300"/>
          </a:p>
        </p:txBody>
      </p:sp>
      <p:sp>
        <p:nvSpPr>
          <p:cNvPr id="319" name="Google Shape;319;p5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4"/>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Sequence diagram for View patient information </a:t>
            </a:r>
            <a:endParaRPr/>
          </a:p>
        </p:txBody>
      </p:sp>
      <p:pic>
        <p:nvPicPr>
          <p:cNvPr descr="5.6 ViewInfoSeqDiag.eps" id="325" name="Google Shape;325;p54"/>
          <p:cNvPicPr preferRelativeResize="0"/>
          <p:nvPr/>
        </p:nvPicPr>
        <p:blipFill rotWithShape="1">
          <a:blip r:embed="rId3">
            <a:alphaModFix/>
          </a:blip>
          <a:srcRect b="0" l="0" r="0" t="0"/>
          <a:stretch/>
        </p:blipFill>
        <p:spPr>
          <a:xfrm>
            <a:off x="1333175" y="1161575"/>
            <a:ext cx="5716275" cy="3879525"/>
          </a:xfrm>
          <a:prstGeom prst="rect">
            <a:avLst/>
          </a:prstGeom>
          <a:noFill/>
          <a:ln>
            <a:noFill/>
          </a:ln>
        </p:spPr>
      </p:pic>
      <p:sp>
        <p:nvSpPr>
          <p:cNvPr id="326" name="Google Shape;326;p5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5"/>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Sequence diagram for Transfer Data </a:t>
            </a:r>
            <a:endParaRPr/>
          </a:p>
        </p:txBody>
      </p:sp>
      <p:pic>
        <p:nvPicPr>
          <p:cNvPr descr="5.7 TransferData.eps" id="332" name="Google Shape;332;p55"/>
          <p:cNvPicPr preferRelativeResize="0"/>
          <p:nvPr/>
        </p:nvPicPr>
        <p:blipFill rotWithShape="1">
          <a:blip r:embed="rId3">
            <a:alphaModFix/>
          </a:blip>
          <a:srcRect b="0" l="0" r="0" t="0"/>
          <a:stretch/>
        </p:blipFill>
        <p:spPr>
          <a:xfrm>
            <a:off x="2057400" y="923925"/>
            <a:ext cx="4198358" cy="4219575"/>
          </a:xfrm>
          <a:prstGeom prst="rect">
            <a:avLst/>
          </a:prstGeom>
          <a:noFill/>
          <a:ln>
            <a:noFill/>
          </a:ln>
        </p:spPr>
      </p:pic>
      <p:sp>
        <p:nvSpPr>
          <p:cNvPr id="333" name="Google Shape;333;p5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Structural models</a:t>
            </a:r>
            <a:endParaRPr/>
          </a:p>
        </p:txBody>
      </p:sp>
      <p:sp>
        <p:nvSpPr>
          <p:cNvPr id="339" name="Google Shape;339;p5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Structural models of software display the organization of a system in terms of the components that make up that system and their relationships. </a:t>
            </a:r>
            <a:endParaRPr/>
          </a:p>
          <a:p>
            <a:pPr indent="-342900" lvl="0" marL="342900" rtl="0" algn="l">
              <a:spcBef>
                <a:spcPts val="1200"/>
              </a:spcBef>
              <a:spcAft>
                <a:spcPts val="0"/>
              </a:spcAft>
              <a:buClr>
                <a:srgbClr val="46424D"/>
              </a:buClr>
              <a:buSzPts val="2400"/>
              <a:buFont typeface="Noto Sans Symbols"/>
              <a:buChar char="✧"/>
            </a:pPr>
            <a:r>
              <a:rPr lang="en-GB"/>
              <a:t>Structural models may be static models, which show the structure of the system design, or dynamic models, which show the organization of the system when it is executing. </a:t>
            </a:r>
            <a:endParaRPr/>
          </a:p>
          <a:p>
            <a:pPr indent="-342900" lvl="0" marL="342900" rtl="0" algn="l">
              <a:spcBef>
                <a:spcPts val="1200"/>
              </a:spcBef>
              <a:spcAft>
                <a:spcPts val="0"/>
              </a:spcAft>
              <a:buClr>
                <a:srgbClr val="46424D"/>
              </a:buClr>
              <a:buSzPts val="2400"/>
              <a:buFont typeface="Noto Sans Symbols"/>
              <a:buChar char="✧"/>
            </a:pPr>
            <a:r>
              <a:rPr lang="en-GB"/>
              <a:t>You create structural models of a system when you are discussing and designing the system architecture. </a:t>
            </a:r>
            <a:endParaRPr/>
          </a:p>
        </p:txBody>
      </p:sp>
      <p:sp>
        <p:nvSpPr>
          <p:cNvPr id="340" name="Google Shape;340;p5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7"/>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Class diagrams</a:t>
            </a:r>
            <a:endParaRPr/>
          </a:p>
        </p:txBody>
      </p:sp>
      <p:sp>
        <p:nvSpPr>
          <p:cNvPr id="346" name="Google Shape;346;p57"/>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23850" lvl="0" marL="342900" rtl="0" algn="l">
              <a:spcBef>
                <a:spcPts val="0"/>
              </a:spcBef>
              <a:spcAft>
                <a:spcPts val="0"/>
              </a:spcAft>
              <a:buClr>
                <a:srgbClr val="46424D"/>
              </a:buClr>
              <a:buSzPts val="2100"/>
              <a:buFont typeface="Noto Sans Symbols"/>
              <a:buChar char="✧"/>
            </a:pPr>
            <a:r>
              <a:rPr lang="en-GB" sz="2100"/>
              <a:t>Class diagrams are used when developing an object-oriented system model to show the classes in a system and the associations between these classes. </a:t>
            </a:r>
            <a:endParaRPr sz="2100"/>
          </a:p>
          <a:p>
            <a:pPr indent="-323850" lvl="0" marL="342900" rtl="0" algn="l">
              <a:spcBef>
                <a:spcPts val="1200"/>
              </a:spcBef>
              <a:spcAft>
                <a:spcPts val="0"/>
              </a:spcAft>
              <a:buClr>
                <a:srgbClr val="46424D"/>
              </a:buClr>
              <a:buSzPts val="2100"/>
              <a:buFont typeface="Noto Sans Symbols"/>
              <a:buChar char="✧"/>
            </a:pPr>
            <a:r>
              <a:rPr lang="en-GB" sz="2100"/>
              <a:t>An object class can be thought of as a general definition of one kind of system object. </a:t>
            </a:r>
            <a:endParaRPr sz="2100"/>
          </a:p>
          <a:p>
            <a:pPr indent="-323850" lvl="0" marL="342900" rtl="0" algn="l">
              <a:spcBef>
                <a:spcPts val="1200"/>
              </a:spcBef>
              <a:spcAft>
                <a:spcPts val="0"/>
              </a:spcAft>
              <a:buClr>
                <a:srgbClr val="46424D"/>
              </a:buClr>
              <a:buSzPts val="2100"/>
              <a:buFont typeface="Noto Sans Symbols"/>
              <a:buChar char="✧"/>
            </a:pPr>
            <a:r>
              <a:rPr lang="en-GB" sz="2100"/>
              <a:t>An association is a link between classes that indicates that there is some relationship between these classes. </a:t>
            </a:r>
            <a:endParaRPr sz="2100"/>
          </a:p>
          <a:p>
            <a:pPr indent="-323850" lvl="0" marL="342900" rtl="0" algn="l">
              <a:spcBef>
                <a:spcPts val="1200"/>
              </a:spcBef>
              <a:spcAft>
                <a:spcPts val="0"/>
              </a:spcAft>
              <a:buClr>
                <a:srgbClr val="46424D"/>
              </a:buClr>
              <a:buSzPts val="2100"/>
              <a:buFont typeface="Noto Sans Symbols"/>
              <a:buChar char="✧"/>
            </a:pPr>
            <a:r>
              <a:rPr lang="en-GB" sz="2100"/>
              <a:t>When you are developing models during the early stages of the software engineering process, objects represent something in the real world, such as a patient, a prescription, doctor, etc. </a:t>
            </a:r>
            <a:endParaRPr sz="2100"/>
          </a:p>
        </p:txBody>
      </p:sp>
      <p:sp>
        <p:nvSpPr>
          <p:cNvPr id="347" name="Google Shape;347;p5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8"/>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UML classes and association </a:t>
            </a:r>
            <a:endParaRPr/>
          </a:p>
        </p:txBody>
      </p:sp>
      <p:pic>
        <p:nvPicPr>
          <p:cNvPr descr="5.8 ClassAssoc.eps" id="353" name="Google Shape;353;p58"/>
          <p:cNvPicPr preferRelativeResize="0"/>
          <p:nvPr/>
        </p:nvPicPr>
        <p:blipFill rotWithShape="1">
          <a:blip r:embed="rId3">
            <a:alphaModFix/>
          </a:blip>
          <a:srcRect b="0" l="0" r="0" t="0"/>
          <a:stretch/>
        </p:blipFill>
        <p:spPr>
          <a:xfrm>
            <a:off x="2076449" y="2295525"/>
            <a:ext cx="3984014" cy="714375"/>
          </a:xfrm>
          <a:prstGeom prst="rect">
            <a:avLst/>
          </a:prstGeom>
          <a:noFill/>
          <a:ln>
            <a:noFill/>
          </a:ln>
        </p:spPr>
      </p:pic>
      <p:sp>
        <p:nvSpPr>
          <p:cNvPr id="354" name="Google Shape;354;p5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9"/>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Classes and associations in the MHC-PMS </a:t>
            </a:r>
            <a:endParaRPr/>
          </a:p>
        </p:txBody>
      </p:sp>
      <p:pic>
        <p:nvPicPr>
          <p:cNvPr descr="5.9 MHCPMS-classes.eps" id="360" name="Google Shape;360;p59"/>
          <p:cNvPicPr preferRelativeResize="0"/>
          <p:nvPr/>
        </p:nvPicPr>
        <p:blipFill rotWithShape="1">
          <a:blip r:embed="rId3">
            <a:alphaModFix/>
          </a:blip>
          <a:srcRect b="0" l="0" r="0" t="0"/>
          <a:stretch/>
        </p:blipFill>
        <p:spPr>
          <a:xfrm>
            <a:off x="1073149" y="1309687"/>
            <a:ext cx="5007962" cy="3358280"/>
          </a:xfrm>
          <a:prstGeom prst="rect">
            <a:avLst/>
          </a:prstGeom>
          <a:noFill/>
          <a:ln>
            <a:noFill/>
          </a:ln>
        </p:spPr>
      </p:pic>
      <p:sp>
        <p:nvSpPr>
          <p:cNvPr id="361" name="Google Shape;361;p5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The Consultation class </a:t>
            </a:r>
            <a:endParaRPr/>
          </a:p>
        </p:txBody>
      </p:sp>
      <p:pic>
        <p:nvPicPr>
          <p:cNvPr descr="5.10 Consultation Class.eps" id="367" name="Google Shape;367;p60"/>
          <p:cNvPicPr preferRelativeResize="0"/>
          <p:nvPr/>
        </p:nvPicPr>
        <p:blipFill rotWithShape="1">
          <a:blip r:embed="rId3">
            <a:alphaModFix/>
          </a:blip>
          <a:srcRect b="0" l="0" r="0" t="0"/>
          <a:stretch/>
        </p:blipFill>
        <p:spPr>
          <a:xfrm>
            <a:off x="3263900" y="1295399"/>
            <a:ext cx="1990725" cy="3412672"/>
          </a:xfrm>
          <a:prstGeom prst="rect">
            <a:avLst/>
          </a:prstGeom>
          <a:noFill/>
          <a:ln>
            <a:noFill/>
          </a:ln>
        </p:spPr>
      </p:pic>
      <p:sp>
        <p:nvSpPr>
          <p:cNvPr id="368" name="Google Shape;368;p6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Key points</a:t>
            </a:r>
            <a:endParaRPr/>
          </a:p>
        </p:txBody>
      </p:sp>
      <p:sp>
        <p:nvSpPr>
          <p:cNvPr id="374" name="Google Shape;374;p61"/>
          <p:cNvSpPr txBox="1"/>
          <p:nvPr>
            <p:ph idx="1" type="body"/>
          </p:nvPr>
        </p:nvSpPr>
        <p:spPr>
          <a:xfrm>
            <a:off x="127850" y="1200150"/>
            <a:ext cx="8859000" cy="3394500"/>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Clr>
                <a:srgbClr val="46424D"/>
              </a:buClr>
              <a:buSzPts val="1800"/>
              <a:buFont typeface="Noto Sans Symbols"/>
              <a:buChar char="✧"/>
            </a:pPr>
            <a:r>
              <a:rPr lang="en-GB" sz="1800"/>
              <a:t>A model is an abstract view of a system that ignores system details. Complementary system models can be developed to show the system’s context, interactions, structure and behavior.</a:t>
            </a:r>
            <a:endParaRPr sz="2200"/>
          </a:p>
          <a:p>
            <a:pPr indent="-330200" lvl="0" marL="342900" rtl="0" algn="l">
              <a:spcBef>
                <a:spcPts val="1200"/>
              </a:spcBef>
              <a:spcAft>
                <a:spcPts val="0"/>
              </a:spcAft>
              <a:buClr>
                <a:srgbClr val="46424D"/>
              </a:buClr>
              <a:buSzPts val="1800"/>
              <a:buFont typeface="Noto Sans Symbols"/>
              <a:buChar char="✧"/>
            </a:pPr>
            <a:r>
              <a:rPr lang="en-GB" sz="1800"/>
              <a:t>Context models show how a system that is being modeled is positioned in an environment with other systems and processes. </a:t>
            </a:r>
            <a:endParaRPr sz="1800"/>
          </a:p>
          <a:p>
            <a:pPr indent="-330200" lvl="0" marL="342900" rtl="0" algn="l">
              <a:spcBef>
                <a:spcPts val="1200"/>
              </a:spcBef>
              <a:spcAft>
                <a:spcPts val="0"/>
              </a:spcAft>
              <a:buClr>
                <a:srgbClr val="46424D"/>
              </a:buClr>
              <a:buSzPts val="1800"/>
              <a:buFont typeface="Noto Sans Symbols"/>
              <a:buChar char="✧"/>
            </a:pPr>
            <a:r>
              <a:rPr lang="en-GB" sz="180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sz="1800"/>
          </a:p>
          <a:p>
            <a:pPr indent="-330200" lvl="0" marL="342900" rtl="0" algn="l">
              <a:spcBef>
                <a:spcPts val="1200"/>
              </a:spcBef>
              <a:spcAft>
                <a:spcPts val="0"/>
              </a:spcAft>
              <a:buClr>
                <a:srgbClr val="46424D"/>
              </a:buClr>
              <a:buSzPts val="1800"/>
              <a:buFont typeface="Noto Sans Symbols"/>
              <a:buChar char="✧"/>
            </a:pPr>
            <a:r>
              <a:rPr lang="en-GB" sz="1800"/>
              <a:t>Structural models show the organization and architecture of a system. Class diagrams are used to define the static structure of classes in a system and their associations.</a:t>
            </a:r>
            <a:endParaRPr sz="1800"/>
          </a:p>
          <a:p>
            <a:pPr indent="-190500" lvl="0" marL="342900" rtl="0" algn="l">
              <a:spcBef>
                <a:spcPts val="1200"/>
              </a:spcBef>
              <a:spcAft>
                <a:spcPts val="0"/>
              </a:spcAft>
              <a:buClr>
                <a:srgbClr val="46424D"/>
              </a:buClr>
              <a:buSzPts val="2400"/>
              <a:buFont typeface="Noto Sans Symbols"/>
              <a:buNone/>
            </a:pPr>
            <a:r>
              <a:t/>
            </a:r>
            <a:endParaRPr sz="2200"/>
          </a:p>
        </p:txBody>
      </p:sp>
      <p:sp>
        <p:nvSpPr>
          <p:cNvPr id="375" name="Google Shape;375;p6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2"/>
          <p:cNvSpPr txBox="1"/>
          <p:nvPr>
            <p:ph type="title"/>
          </p:nvPr>
        </p:nvSpPr>
        <p:spPr>
          <a:xfrm>
            <a:off x="696725" y="2571750"/>
            <a:ext cx="73209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System Modeling</a:t>
            </a:r>
            <a:endParaRPr/>
          </a:p>
        </p:txBody>
      </p:sp>
      <p:sp>
        <p:nvSpPr>
          <p:cNvPr id="381" name="Google Shape;381;p6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Topics covered</a:t>
            </a:r>
            <a:endParaRPr/>
          </a:p>
        </p:txBody>
      </p:sp>
      <p:sp>
        <p:nvSpPr>
          <p:cNvPr id="199" name="Google Shape;199;p3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Context models</a:t>
            </a:r>
            <a:endParaRPr/>
          </a:p>
          <a:p>
            <a:pPr indent="-342900" lvl="0" marL="342900" rtl="0" algn="l">
              <a:spcBef>
                <a:spcPts val="1200"/>
              </a:spcBef>
              <a:spcAft>
                <a:spcPts val="0"/>
              </a:spcAft>
              <a:buClr>
                <a:srgbClr val="46424D"/>
              </a:buClr>
              <a:buSzPts val="2400"/>
              <a:buFont typeface="Noto Sans Symbols"/>
              <a:buChar char="✧"/>
            </a:pPr>
            <a:r>
              <a:rPr lang="en-GB"/>
              <a:t>Interaction models</a:t>
            </a:r>
            <a:endParaRPr/>
          </a:p>
          <a:p>
            <a:pPr indent="-342900" lvl="0" marL="342900" rtl="0" algn="l">
              <a:spcBef>
                <a:spcPts val="1200"/>
              </a:spcBef>
              <a:spcAft>
                <a:spcPts val="0"/>
              </a:spcAft>
              <a:buClr>
                <a:srgbClr val="46424D"/>
              </a:buClr>
              <a:buSzPts val="2400"/>
              <a:buFont typeface="Noto Sans Symbols"/>
              <a:buChar char="✧"/>
            </a:pPr>
            <a:r>
              <a:rPr lang="en-GB"/>
              <a:t>Structural models</a:t>
            </a:r>
            <a:endParaRPr/>
          </a:p>
          <a:p>
            <a:pPr indent="-342900" lvl="0" marL="342900" rtl="0" algn="l">
              <a:spcBef>
                <a:spcPts val="1200"/>
              </a:spcBef>
              <a:spcAft>
                <a:spcPts val="0"/>
              </a:spcAft>
              <a:buClr>
                <a:srgbClr val="46424D"/>
              </a:buClr>
              <a:buSzPts val="2400"/>
              <a:buFont typeface="Noto Sans Symbols"/>
              <a:buChar char="✧"/>
            </a:pPr>
            <a:r>
              <a:rPr lang="en-GB"/>
              <a:t>Behavioral models</a:t>
            </a:r>
            <a:endParaRPr/>
          </a:p>
          <a:p>
            <a:pPr indent="-342900" lvl="0" marL="342900" rtl="0" algn="l">
              <a:spcBef>
                <a:spcPts val="1200"/>
              </a:spcBef>
              <a:spcAft>
                <a:spcPts val="0"/>
              </a:spcAft>
              <a:buClr>
                <a:srgbClr val="46424D"/>
              </a:buClr>
              <a:buSzPts val="2400"/>
              <a:buFont typeface="Noto Sans Symbols"/>
              <a:buChar char="✧"/>
            </a:pPr>
            <a:r>
              <a:rPr lang="en-GB"/>
              <a:t>Model-driven engineering </a:t>
            </a:r>
            <a:endParaRPr/>
          </a:p>
        </p:txBody>
      </p:sp>
      <p:sp>
        <p:nvSpPr>
          <p:cNvPr id="200" name="Google Shape;200;p3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3"/>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Generalization</a:t>
            </a:r>
            <a:endParaRPr/>
          </a:p>
        </p:txBody>
      </p:sp>
      <p:sp>
        <p:nvSpPr>
          <p:cNvPr id="387" name="Google Shape;387;p6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Generalization is an everyday technique that we use to manage complexity. </a:t>
            </a:r>
            <a:endParaRPr/>
          </a:p>
          <a:p>
            <a:pPr indent="-342900" lvl="0" marL="342900" rtl="0" algn="l">
              <a:spcBef>
                <a:spcPts val="1200"/>
              </a:spcBef>
              <a:spcAft>
                <a:spcPts val="0"/>
              </a:spcAft>
              <a:buClr>
                <a:srgbClr val="46424D"/>
              </a:buClr>
              <a:buSzPts val="2400"/>
              <a:buFont typeface="Noto Sans Symbols"/>
              <a:buChar char="✧"/>
            </a:pPr>
            <a:r>
              <a:rPr lang="en-GB"/>
              <a:t>Rather than learn the detailed characteristics of every entity that we experience, we place these entities in more general classes (animals, cars, houses, etc.) and learn the characteristics of these classes. </a:t>
            </a:r>
            <a:endParaRPr/>
          </a:p>
          <a:p>
            <a:pPr indent="-342900" lvl="0" marL="342900" rtl="0" algn="l">
              <a:spcBef>
                <a:spcPts val="1200"/>
              </a:spcBef>
              <a:spcAft>
                <a:spcPts val="0"/>
              </a:spcAft>
              <a:buClr>
                <a:srgbClr val="46424D"/>
              </a:buClr>
              <a:buSzPts val="2400"/>
              <a:buFont typeface="Noto Sans Symbols"/>
              <a:buChar char="✧"/>
            </a:pPr>
            <a:r>
              <a:rPr lang="en-GB"/>
              <a:t>This allows us to infer that different members of these classes have some common characteristics e.g. squirrels and rats are rodents. </a:t>
            </a:r>
            <a:endParaRPr/>
          </a:p>
        </p:txBody>
      </p:sp>
      <p:sp>
        <p:nvSpPr>
          <p:cNvPr id="388" name="Google Shape;388;p6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4"/>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Generalization</a:t>
            </a:r>
            <a:endParaRPr/>
          </a:p>
        </p:txBody>
      </p:sp>
      <p:sp>
        <p:nvSpPr>
          <p:cNvPr id="394" name="Google Shape;394;p64"/>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100"/>
              <a:buFont typeface="Noto Sans Symbols"/>
              <a:buChar char="✧"/>
            </a:pPr>
            <a:r>
              <a:rPr lang="en-GB" sz="2100"/>
              <a:t>In modeling systems, it is often useful to examine the classes in a system to see if there is scope for generalization. If changes are proposed, then you do not have to look at all classes in the system to see if they are affected by the change. </a:t>
            </a:r>
            <a:endParaRPr/>
          </a:p>
          <a:p>
            <a:pPr indent="-342900" lvl="0" marL="342900" rtl="0" algn="l">
              <a:spcBef>
                <a:spcPts val="1200"/>
              </a:spcBef>
              <a:spcAft>
                <a:spcPts val="0"/>
              </a:spcAft>
              <a:buClr>
                <a:srgbClr val="46424D"/>
              </a:buClr>
              <a:buSzPts val="2100"/>
              <a:buFont typeface="Noto Sans Symbols"/>
              <a:buChar char="✧"/>
            </a:pPr>
            <a:r>
              <a:rPr lang="en-GB" sz="2100"/>
              <a:t>In object-oriented languages, such as Java, generalization is implemented using the class inheritance mechanisms built into the language. </a:t>
            </a:r>
            <a:endParaRPr/>
          </a:p>
          <a:p>
            <a:pPr indent="-342900" lvl="0" marL="342900" rtl="0" algn="l">
              <a:spcBef>
                <a:spcPts val="1200"/>
              </a:spcBef>
              <a:spcAft>
                <a:spcPts val="0"/>
              </a:spcAft>
              <a:buClr>
                <a:srgbClr val="46424D"/>
              </a:buClr>
              <a:buSzPts val="2100"/>
              <a:buFont typeface="Noto Sans Symbols"/>
              <a:buChar char="✧"/>
            </a:pPr>
            <a:r>
              <a:rPr lang="en-GB" sz="2100"/>
              <a:t>In a generalization, the attributes and operations associated with higher-level classes are also associated with the lower-level classes.</a:t>
            </a:r>
            <a:endParaRPr/>
          </a:p>
          <a:p>
            <a:pPr indent="-342900" lvl="0" marL="342900" rtl="0" algn="l">
              <a:spcBef>
                <a:spcPts val="1200"/>
              </a:spcBef>
              <a:spcAft>
                <a:spcPts val="0"/>
              </a:spcAft>
              <a:buClr>
                <a:srgbClr val="46424D"/>
              </a:buClr>
              <a:buSzPts val="2100"/>
              <a:buFont typeface="Noto Sans Symbols"/>
              <a:buChar char="✧"/>
            </a:pPr>
            <a:r>
              <a:rPr lang="en-GB" sz="2100"/>
              <a:t> The lower-level classes are subclasses inherit the attributes and operations from their superclasses. These lower-level classes then add more specific attributes and operations. </a:t>
            </a:r>
            <a:endParaRPr sz="2100"/>
          </a:p>
        </p:txBody>
      </p:sp>
      <p:sp>
        <p:nvSpPr>
          <p:cNvPr id="395" name="Google Shape;395;p6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5"/>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 generalization hierarchy </a:t>
            </a:r>
            <a:endParaRPr/>
          </a:p>
        </p:txBody>
      </p:sp>
      <p:pic>
        <p:nvPicPr>
          <p:cNvPr descr="5.11 GeneralizationHierarchy.eps" id="401" name="Google Shape;401;p65"/>
          <p:cNvPicPr preferRelativeResize="0"/>
          <p:nvPr/>
        </p:nvPicPr>
        <p:blipFill rotWithShape="1">
          <a:blip r:embed="rId3">
            <a:alphaModFix/>
          </a:blip>
          <a:srcRect b="0" l="0" r="0" t="0"/>
          <a:stretch/>
        </p:blipFill>
        <p:spPr>
          <a:xfrm>
            <a:off x="2374900" y="1600200"/>
            <a:ext cx="3371850" cy="2428875"/>
          </a:xfrm>
          <a:prstGeom prst="rect">
            <a:avLst/>
          </a:prstGeom>
          <a:noFill/>
          <a:ln>
            <a:noFill/>
          </a:ln>
        </p:spPr>
      </p:pic>
      <p:sp>
        <p:nvSpPr>
          <p:cNvPr id="402" name="Google Shape;402;p6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6"/>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 generalization hierarchy with added detail </a:t>
            </a:r>
            <a:endParaRPr/>
          </a:p>
        </p:txBody>
      </p:sp>
      <p:pic>
        <p:nvPicPr>
          <p:cNvPr descr="5.12 GeneralisationDetail.eps" id="408" name="Google Shape;408;p66"/>
          <p:cNvPicPr preferRelativeResize="0"/>
          <p:nvPr/>
        </p:nvPicPr>
        <p:blipFill rotWithShape="1">
          <a:blip r:embed="rId3">
            <a:alphaModFix/>
          </a:blip>
          <a:srcRect b="0" l="0" r="0" t="0"/>
          <a:stretch/>
        </p:blipFill>
        <p:spPr>
          <a:xfrm>
            <a:off x="2432049" y="1409700"/>
            <a:ext cx="3432659" cy="2828925"/>
          </a:xfrm>
          <a:prstGeom prst="rect">
            <a:avLst/>
          </a:prstGeom>
          <a:noFill/>
          <a:ln>
            <a:noFill/>
          </a:ln>
        </p:spPr>
      </p:pic>
      <p:sp>
        <p:nvSpPr>
          <p:cNvPr id="409" name="Google Shape;409;p6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7"/>
          <p:cNvSpPr txBox="1"/>
          <p:nvPr>
            <p:ph type="title"/>
          </p:nvPr>
        </p:nvSpPr>
        <p:spPr>
          <a:xfrm>
            <a:off x="457200" y="205978"/>
            <a:ext cx="7293232" cy="85725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Object class aggregation models</a:t>
            </a:r>
            <a:endParaRPr/>
          </a:p>
        </p:txBody>
      </p:sp>
      <p:sp>
        <p:nvSpPr>
          <p:cNvPr id="415" name="Google Shape;415;p67"/>
          <p:cNvSpPr txBox="1"/>
          <p:nvPr>
            <p:ph idx="1" type="body"/>
          </p:nvPr>
        </p:nvSpPr>
        <p:spPr>
          <a:xfrm>
            <a:off x="457200" y="1200150"/>
            <a:ext cx="8229600" cy="3394472"/>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rgbClr val="46424D"/>
              </a:buClr>
              <a:buSzPts val="2400"/>
              <a:buFont typeface="Noto Sans Symbols"/>
              <a:buChar char="✧"/>
            </a:pPr>
            <a:r>
              <a:rPr lang="en-GB"/>
              <a:t>An aggregation model shows how classes that are collections are composed of other classes.</a:t>
            </a:r>
            <a:endParaRPr/>
          </a:p>
          <a:p>
            <a:pPr indent="-342900" lvl="0" marL="342900" rtl="0" algn="l">
              <a:spcBef>
                <a:spcPts val="1200"/>
              </a:spcBef>
              <a:spcAft>
                <a:spcPts val="0"/>
              </a:spcAft>
              <a:buClr>
                <a:srgbClr val="46424D"/>
              </a:buClr>
              <a:buSzPts val="2400"/>
              <a:buFont typeface="Noto Sans Symbols"/>
              <a:buChar char="✧"/>
            </a:pPr>
            <a:r>
              <a:rPr lang="en-GB"/>
              <a:t>Aggregation models are similar to the part-of relationship in semantic data models. </a:t>
            </a:r>
            <a:endParaRPr/>
          </a:p>
        </p:txBody>
      </p:sp>
      <p:sp>
        <p:nvSpPr>
          <p:cNvPr id="416" name="Google Shape;416;p6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8"/>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The aggregation association </a:t>
            </a:r>
            <a:endParaRPr/>
          </a:p>
        </p:txBody>
      </p:sp>
      <p:pic>
        <p:nvPicPr>
          <p:cNvPr descr="5.13 Aggregation.eps" id="422" name="Google Shape;422;p68"/>
          <p:cNvPicPr preferRelativeResize="0"/>
          <p:nvPr/>
        </p:nvPicPr>
        <p:blipFill rotWithShape="1">
          <a:blip r:embed="rId3">
            <a:alphaModFix/>
          </a:blip>
          <a:srcRect b="0" l="0" r="0" t="0"/>
          <a:stretch/>
        </p:blipFill>
        <p:spPr>
          <a:xfrm>
            <a:off x="2425699" y="1905000"/>
            <a:ext cx="3149600" cy="1771650"/>
          </a:xfrm>
          <a:prstGeom prst="rect">
            <a:avLst/>
          </a:prstGeom>
          <a:noFill/>
          <a:ln>
            <a:noFill/>
          </a:ln>
        </p:spPr>
      </p:pic>
      <p:sp>
        <p:nvSpPr>
          <p:cNvPr id="423" name="Google Shape;423;p6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9"/>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Behavioral models</a:t>
            </a:r>
            <a:endParaRPr/>
          </a:p>
        </p:txBody>
      </p:sp>
      <p:sp>
        <p:nvSpPr>
          <p:cNvPr id="429" name="Google Shape;429;p69"/>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Behavioral models are models of the dynamic behavior of a system as it is executing. They show what happens or what is supposed to happen when a system responds to a stimulus from its environment. </a:t>
            </a:r>
            <a:endParaRPr/>
          </a:p>
          <a:p>
            <a:pPr indent="-342900" lvl="0" marL="342900" rtl="0" algn="l">
              <a:spcBef>
                <a:spcPts val="1200"/>
              </a:spcBef>
              <a:spcAft>
                <a:spcPts val="0"/>
              </a:spcAft>
              <a:buClr>
                <a:srgbClr val="46424D"/>
              </a:buClr>
              <a:buSzPts val="2400"/>
              <a:buFont typeface="Noto Sans Symbols"/>
              <a:buChar char="✧"/>
            </a:pPr>
            <a:r>
              <a:rPr lang="en-GB"/>
              <a:t>You can think of these stimuli as being of two types:</a:t>
            </a:r>
            <a:endParaRPr/>
          </a:p>
          <a:p>
            <a:pPr indent="-285750" lvl="1" marL="742950" rtl="0" algn="l">
              <a:spcBef>
                <a:spcPts val="900"/>
              </a:spcBef>
              <a:spcAft>
                <a:spcPts val="0"/>
              </a:spcAft>
              <a:buClr>
                <a:srgbClr val="FF0000"/>
              </a:buClr>
              <a:buSzPts val="2000"/>
              <a:buChar char="▪"/>
            </a:pPr>
            <a:r>
              <a:rPr lang="en-GB">
                <a:solidFill>
                  <a:srgbClr val="FF0000"/>
                </a:solidFill>
              </a:rPr>
              <a:t>Data </a:t>
            </a:r>
            <a:r>
              <a:rPr lang="en-GB"/>
              <a:t>Some data arrives that has to be processed by the system.</a:t>
            </a:r>
            <a:endParaRPr/>
          </a:p>
          <a:p>
            <a:pPr indent="-285750" lvl="1" marL="742950" rtl="0" algn="l">
              <a:spcBef>
                <a:spcPts val="600"/>
              </a:spcBef>
              <a:spcAft>
                <a:spcPts val="0"/>
              </a:spcAft>
              <a:buClr>
                <a:srgbClr val="FF0000"/>
              </a:buClr>
              <a:buSzPts val="2000"/>
              <a:buChar char="▪"/>
            </a:pPr>
            <a:r>
              <a:rPr lang="en-GB">
                <a:solidFill>
                  <a:srgbClr val="FF0000"/>
                </a:solidFill>
              </a:rPr>
              <a:t>Events </a:t>
            </a:r>
            <a:r>
              <a:rPr lang="en-GB"/>
              <a:t>Some event happens that triggers system processing. Events may have associated data, although this is not always the case.</a:t>
            </a:r>
            <a:endParaRPr/>
          </a:p>
          <a:p>
            <a:pPr indent="-190500" lvl="0" marL="342900" rtl="0" algn="l">
              <a:spcBef>
                <a:spcPts val="900"/>
              </a:spcBef>
              <a:spcAft>
                <a:spcPts val="0"/>
              </a:spcAft>
              <a:buClr>
                <a:srgbClr val="46424D"/>
              </a:buClr>
              <a:buSzPts val="2400"/>
              <a:buFont typeface="Noto Sans Symbols"/>
              <a:buNone/>
            </a:pPr>
            <a:r>
              <a:t/>
            </a:r>
            <a:endParaRPr/>
          </a:p>
        </p:txBody>
      </p:sp>
      <p:sp>
        <p:nvSpPr>
          <p:cNvPr id="430" name="Google Shape;430;p6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0"/>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Data-driven modeling</a:t>
            </a:r>
            <a:endParaRPr/>
          </a:p>
        </p:txBody>
      </p:sp>
      <p:sp>
        <p:nvSpPr>
          <p:cNvPr id="436" name="Google Shape;436;p70"/>
          <p:cNvSpPr txBox="1"/>
          <p:nvPr>
            <p:ph idx="1" type="body"/>
          </p:nvPr>
        </p:nvSpPr>
        <p:spPr>
          <a:xfrm>
            <a:off x="457200" y="1118875"/>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Many business systems are data-processing systems that are primarily driven by data. They are controlled by the data input to the system, with relatively little external event processing. </a:t>
            </a:r>
            <a:endParaRPr/>
          </a:p>
          <a:p>
            <a:pPr indent="-342900" lvl="0" marL="342900" rtl="0" algn="l">
              <a:spcBef>
                <a:spcPts val="1200"/>
              </a:spcBef>
              <a:spcAft>
                <a:spcPts val="0"/>
              </a:spcAft>
              <a:buClr>
                <a:srgbClr val="46424D"/>
              </a:buClr>
              <a:buSzPts val="2400"/>
              <a:buFont typeface="Noto Sans Symbols"/>
              <a:buChar char="✧"/>
            </a:pPr>
            <a:r>
              <a:rPr lang="en-GB"/>
              <a:t>Data-driven models show the sequence of actions involved in processing input data and generating an associated output. </a:t>
            </a:r>
            <a:endParaRPr/>
          </a:p>
          <a:p>
            <a:pPr indent="-342900" lvl="0" marL="342900" rtl="0" algn="l">
              <a:spcBef>
                <a:spcPts val="1200"/>
              </a:spcBef>
              <a:spcAft>
                <a:spcPts val="0"/>
              </a:spcAft>
              <a:buClr>
                <a:srgbClr val="46424D"/>
              </a:buClr>
              <a:buSzPts val="2400"/>
              <a:buFont typeface="Noto Sans Symbols"/>
              <a:buChar char="✧"/>
            </a:pPr>
            <a:r>
              <a:rPr lang="en-GB"/>
              <a:t>They are particularly useful during the analysis of requirements as they can be used to show end-to-end processing in a system. </a:t>
            </a:r>
            <a:endParaRPr/>
          </a:p>
        </p:txBody>
      </p:sp>
      <p:sp>
        <p:nvSpPr>
          <p:cNvPr id="437" name="Google Shape;437;p7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1"/>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An activity model of the insulin pump’s operation </a:t>
            </a:r>
            <a:endParaRPr/>
          </a:p>
        </p:txBody>
      </p:sp>
      <p:pic>
        <p:nvPicPr>
          <p:cNvPr descr="5.14 PumpDFD.eps" id="443" name="Google Shape;443;p71"/>
          <p:cNvPicPr preferRelativeResize="0"/>
          <p:nvPr/>
        </p:nvPicPr>
        <p:blipFill rotWithShape="1">
          <a:blip r:embed="rId3">
            <a:alphaModFix/>
          </a:blip>
          <a:srcRect b="0" l="0" r="0" t="0"/>
          <a:stretch/>
        </p:blipFill>
        <p:spPr>
          <a:xfrm>
            <a:off x="1035049" y="1766888"/>
            <a:ext cx="5411305" cy="1843087"/>
          </a:xfrm>
          <a:prstGeom prst="rect">
            <a:avLst/>
          </a:prstGeom>
          <a:noFill/>
          <a:ln>
            <a:noFill/>
          </a:ln>
        </p:spPr>
      </p:pic>
      <p:sp>
        <p:nvSpPr>
          <p:cNvPr id="444" name="Google Shape;444;p7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2"/>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Order processing </a:t>
            </a:r>
            <a:endParaRPr/>
          </a:p>
        </p:txBody>
      </p:sp>
      <p:pic>
        <p:nvPicPr>
          <p:cNvPr descr="5.15 OrderSeq.eps" id="450" name="Google Shape;450;p72"/>
          <p:cNvPicPr preferRelativeResize="0"/>
          <p:nvPr/>
        </p:nvPicPr>
        <p:blipFill rotWithShape="1">
          <a:blip r:embed="rId3">
            <a:alphaModFix/>
          </a:blip>
          <a:srcRect b="0" l="0" r="0" t="0"/>
          <a:stretch/>
        </p:blipFill>
        <p:spPr>
          <a:xfrm>
            <a:off x="1725025" y="1291203"/>
            <a:ext cx="5350724" cy="3540900"/>
          </a:xfrm>
          <a:prstGeom prst="rect">
            <a:avLst/>
          </a:prstGeom>
          <a:noFill/>
          <a:ln>
            <a:noFill/>
          </a:ln>
        </p:spPr>
      </p:pic>
      <p:sp>
        <p:nvSpPr>
          <p:cNvPr id="451" name="Google Shape;451;p7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System modeling</a:t>
            </a:r>
            <a:endParaRPr/>
          </a:p>
        </p:txBody>
      </p:sp>
      <p:sp>
        <p:nvSpPr>
          <p:cNvPr id="206" name="Google Shape;206;p37"/>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Clr>
                <a:srgbClr val="46424D"/>
              </a:buClr>
              <a:buSzPts val="2200"/>
              <a:buFont typeface="Noto Sans Symbols"/>
              <a:buChar char="✧"/>
            </a:pPr>
            <a:r>
              <a:rPr lang="en-GB" sz="2200"/>
              <a:t>System modeling is the process of developing abstract models of a system, with each model presenting a different view or perspective of that system. </a:t>
            </a:r>
            <a:endParaRPr sz="2200"/>
          </a:p>
          <a:p>
            <a:pPr indent="-330200" lvl="0" marL="342900" rtl="0" algn="l">
              <a:spcBef>
                <a:spcPts val="1200"/>
              </a:spcBef>
              <a:spcAft>
                <a:spcPts val="0"/>
              </a:spcAft>
              <a:buClr>
                <a:srgbClr val="46424D"/>
              </a:buClr>
              <a:buSzPts val="2200"/>
              <a:buFont typeface="Noto Sans Symbols"/>
              <a:buChar char="✧"/>
            </a:pPr>
            <a:r>
              <a:rPr lang="en-GB" sz="2200"/>
              <a:t>System modeling has now come to mean representing a system using some kind of graphical notation, which is now almost always based on notations in the Unified Modeling Language (UML). </a:t>
            </a:r>
            <a:endParaRPr sz="2200"/>
          </a:p>
          <a:p>
            <a:pPr indent="-330200" lvl="0" marL="342900" rtl="0" algn="l">
              <a:spcBef>
                <a:spcPts val="1200"/>
              </a:spcBef>
              <a:spcAft>
                <a:spcPts val="0"/>
              </a:spcAft>
              <a:buClr>
                <a:srgbClr val="46424D"/>
              </a:buClr>
              <a:buSzPts val="2200"/>
              <a:buFont typeface="Noto Sans Symbols"/>
              <a:buChar char="✧"/>
            </a:pPr>
            <a:r>
              <a:rPr lang="en-GB" sz="2200"/>
              <a:t>System modelling helps the analyst to understand the functionality of the system and models are used to communicate with customers.</a:t>
            </a:r>
            <a:endParaRPr sz="2200"/>
          </a:p>
          <a:p>
            <a:pPr indent="-190500" lvl="0" marL="342900" rtl="0" algn="l">
              <a:spcBef>
                <a:spcPts val="1200"/>
              </a:spcBef>
              <a:spcAft>
                <a:spcPts val="0"/>
              </a:spcAft>
              <a:buClr>
                <a:srgbClr val="46424D"/>
              </a:buClr>
              <a:buSzPts val="2400"/>
              <a:buFont typeface="Noto Sans Symbols"/>
              <a:buNone/>
            </a:pPr>
            <a:r>
              <a:t/>
            </a:r>
            <a:endParaRPr sz="2200"/>
          </a:p>
        </p:txBody>
      </p:sp>
      <p:sp>
        <p:nvSpPr>
          <p:cNvPr id="207" name="Google Shape;207;p3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3"/>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Event-driven modeling</a:t>
            </a:r>
            <a:endParaRPr/>
          </a:p>
        </p:txBody>
      </p:sp>
      <p:sp>
        <p:nvSpPr>
          <p:cNvPr id="457" name="Google Shape;457;p7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Real-time systems are often event-driven, with minimal data processing. For example, a landline phone switching system responds to events such as ‘receiver off hook’ by generating a dial tone. </a:t>
            </a:r>
            <a:endParaRPr/>
          </a:p>
          <a:p>
            <a:pPr indent="-342900" lvl="0" marL="342900" rtl="0" algn="l">
              <a:spcBef>
                <a:spcPts val="1200"/>
              </a:spcBef>
              <a:spcAft>
                <a:spcPts val="0"/>
              </a:spcAft>
              <a:buClr>
                <a:srgbClr val="46424D"/>
              </a:buClr>
              <a:buSzPts val="2400"/>
              <a:buFont typeface="Noto Sans Symbols"/>
              <a:buChar char="✧"/>
            </a:pPr>
            <a:r>
              <a:rPr lang="en-GB"/>
              <a:t>Event-driven modeling shows how a system responds to external and internal events. </a:t>
            </a:r>
            <a:endParaRPr/>
          </a:p>
          <a:p>
            <a:pPr indent="-342900" lvl="0" marL="342900" rtl="0" algn="l">
              <a:spcBef>
                <a:spcPts val="1200"/>
              </a:spcBef>
              <a:spcAft>
                <a:spcPts val="0"/>
              </a:spcAft>
              <a:buClr>
                <a:srgbClr val="46424D"/>
              </a:buClr>
              <a:buSzPts val="2400"/>
              <a:buFont typeface="Noto Sans Symbols"/>
              <a:buChar char="✧"/>
            </a:pPr>
            <a:r>
              <a:rPr lang="en-GB"/>
              <a:t>It is based on the assumption that a system has a finite number of states and that events (stimuli) may cause a transition from one state to another. </a:t>
            </a:r>
            <a:endParaRPr/>
          </a:p>
        </p:txBody>
      </p:sp>
      <p:sp>
        <p:nvSpPr>
          <p:cNvPr id="458" name="Google Shape;458;p7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4"/>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State machine models</a:t>
            </a:r>
            <a:endParaRPr/>
          </a:p>
        </p:txBody>
      </p:sp>
      <p:sp>
        <p:nvSpPr>
          <p:cNvPr id="464" name="Google Shape;464;p74"/>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sz="2400"/>
              <a:t>These model the behaviour of the system in response to external and internal events.</a:t>
            </a:r>
            <a:endParaRPr/>
          </a:p>
          <a:p>
            <a:pPr indent="-342900" lvl="0" marL="342900" rtl="0" algn="l">
              <a:spcBef>
                <a:spcPts val="1200"/>
              </a:spcBef>
              <a:spcAft>
                <a:spcPts val="0"/>
              </a:spcAft>
              <a:buClr>
                <a:srgbClr val="46424D"/>
              </a:buClr>
              <a:buSzPts val="2400"/>
              <a:buFont typeface="Noto Sans Symbols"/>
              <a:buChar char="✧"/>
            </a:pPr>
            <a:r>
              <a:rPr lang="en-GB" sz="2400"/>
              <a:t>They show the system’s responses to stimuli so are often used for modelling real-time systems.</a:t>
            </a:r>
            <a:endParaRPr/>
          </a:p>
          <a:p>
            <a:pPr indent="-342900" lvl="0" marL="342900" rtl="0" algn="l">
              <a:spcBef>
                <a:spcPts val="1200"/>
              </a:spcBef>
              <a:spcAft>
                <a:spcPts val="0"/>
              </a:spcAft>
              <a:buClr>
                <a:srgbClr val="46424D"/>
              </a:buClr>
              <a:buSzPts val="2400"/>
              <a:buFont typeface="Noto Sans Symbols"/>
              <a:buChar char="✧"/>
            </a:pPr>
            <a:r>
              <a:rPr lang="en-GB" sz="2400"/>
              <a:t>State machine models show system states as nodes and events as arcs between these nodes. When an event occurs, the system moves from one state to another.</a:t>
            </a:r>
            <a:endParaRPr/>
          </a:p>
          <a:p>
            <a:pPr indent="-342900" lvl="0" marL="342900" rtl="0" algn="l">
              <a:spcBef>
                <a:spcPts val="1200"/>
              </a:spcBef>
              <a:spcAft>
                <a:spcPts val="0"/>
              </a:spcAft>
              <a:buClr>
                <a:srgbClr val="46424D"/>
              </a:buClr>
              <a:buSzPts val="2400"/>
              <a:buFont typeface="Noto Sans Symbols"/>
              <a:buChar char="✧"/>
            </a:pPr>
            <a:r>
              <a:rPr lang="en-GB" sz="2400"/>
              <a:t>Statecharts are an integral part of the UML and are used to represent state machine models.</a:t>
            </a:r>
            <a:endParaRPr/>
          </a:p>
        </p:txBody>
      </p:sp>
      <p:sp>
        <p:nvSpPr>
          <p:cNvPr id="465" name="Google Shape;465;p7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5"/>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State diagram of a microwave oven </a:t>
            </a:r>
            <a:endParaRPr/>
          </a:p>
        </p:txBody>
      </p:sp>
      <p:pic>
        <p:nvPicPr>
          <p:cNvPr descr="5.16 MWOvenStateDiag.eps" id="471" name="Google Shape;471;p75"/>
          <p:cNvPicPr preferRelativeResize="0"/>
          <p:nvPr/>
        </p:nvPicPr>
        <p:blipFill rotWithShape="1">
          <a:blip r:embed="rId3">
            <a:alphaModFix/>
          </a:blip>
          <a:srcRect b="0" l="0" r="0" t="0"/>
          <a:stretch/>
        </p:blipFill>
        <p:spPr>
          <a:xfrm>
            <a:off x="1276350" y="1266825"/>
            <a:ext cx="6212407" cy="3774275"/>
          </a:xfrm>
          <a:prstGeom prst="rect">
            <a:avLst/>
          </a:prstGeom>
          <a:noFill/>
          <a:ln>
            <a:noFill/>
          </a:ln>
        </p:spPr>
      </p:pic>
      <p:sp>
        <p:nvSpPr>
          <p:cNvPr id="472" name="Google Shape;472;p7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6"/>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States and stimuli for the microwave oven (a) </a:t>
            </a:r>
            <a:endParaRPr/>
          </a:p>
        </p:txBody>
      </p:sp>
      <p:graphicFrame>
        <p:nvGraphicFramePr>
          <p:cNvPr id="478" name="Google Shape;478;p76"/>
          <p:cNvGraphicFramePr/>
          <p:nvPr/>
        </p:nvGraphicFramePr>
        <p:xfrm>
          <a:off x="431800" y="1295400"/>
          <a:ext cx="3000000" cy="3000000"/>
        </p:xfrm>
        <a:graphic>
          <a:graphicData uri="http://schemas.openxmlformats.org/drawingml/2006/table">
            <a:tbl>
              <a:tblPr>
                <a:noFill/>
                <a:tableStyleId>{73826C65-0DAD-4C63-AE62-B7535F1459CB}</a:tableStyleId>
              </a:tblPr>
              <a:tblGrid>
                <a:gridCol w="1816100"/>
                <a:gridCol w="6273800"/>
              </a:tblGrid>
              <a:tr h="401950">
                <a:tc>
                  <a:txBody>
                    <a:bodyPr/>
                    <a:lstStyle/>
                    <a:p>
                      <a:pPr indent="0" lvl="0" marL="0" marR="0" rtl="0" algn="just">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Arial"/>
                          <a:ea typeface="Arial"/>
                          <a:cs typeface="Arial"/>
                          <a:sym typeface="Arial"/>
                        </a:rPr>
                        <a:t>State</a:t>
                      </a:r>
                      <a:endParaRPr b="1" i="0" sz="1200" u="none" cap="none" strike="noStrike">
                        <a:solidFill>
                          <a:srgbClr val="000000"/>
                        </a:solidFill>
                        <a:latin typeface="Arial"/>
                        <a:ea typeface="Arial"/>
                        <a:cs typeface="Arial"/>
                        <a:sym typeface="Arial"/>
                      </a:endParaRPr>
                    </a:p>
                  </a:txBody>
                  <a:tcPr marT="6860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Arial"/>
                          <a:ea typeface="Arial"/>
                          <a:cs typeface="Arial"/>
                          <a:sym typeface="Arial"/>
                        </a:rPr>
                        <a:t>Description</a:t>
                      </a:r>
                      <a:endParaRPr b="1" i="0" sz="1200" u="none" cap="none" strike="noStrike">
                        <a:solidFill>
                          <a:srgbClr val="000000"/>
                        </a:solidFill>
                        <a:latin typeface="Arial"/>
                        <a:ea typeface="Arial"/>
                        <a:cs typeface="Arial"/>
                        <a:sym typeface="Arial"/>
                      </a:endParaRPr>
                    </a:p>
                  </a:txBody>
                  <a:tcPr marT="6860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4987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Waiting</a:t>
                      </a:r>
                      <a:endParaRPr b="0" i="0" sz="1200" u="none" cap="none" strike="noStrike">
                        <a:solidFill>
                          <a:srgbClr val="000000"/>
                        </a:solidFill>
                        <a:latin typeface="Arial"/>
                        <a:ea typeface="Arial"/>
                        <a:cs typeface="Arial"/>
                        <a:sym typeface="Arial"/>
                      </a:endParaRPr>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The oven is waiting for input. The display shows the current time.</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4987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Half power</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The oven power is set to 300 watts. The display shows ‘Half power’.</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4987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Full power</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The oven power is set to 600 watts. The display shows ‘Full power’.</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54547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Set time</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The cooking time is set to the user’s input value. The display shows the cooking time selected and is updated as the time is set.</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4987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Disabled</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Oven operation is disabled for safety. Interior oven light is on. Display shows ‘Not ready’.</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4987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Enabled</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Oven operation is enabled. Interior oven light is off. Display shows ‘Ready to cook’.</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77512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Operation</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Oven in operation. Interior oven light is on. Display shows the timer countdown. On completion of cooking, the buzzer is sounded for five seconds. Oven light is on. Display shows ‘Cooking complete’ while buzzer is sounding.</a:t>
                      </a:r>
                      <a:endParaRPr b="0" i="0" sz="1200" u="none" cap="none" strike="noStrike">
                        <a:solidFill>
                          <a:srgbClr val="000000"/>
                        </a:solidFill>
                        <a:latin typeface="Arial"/>
                        <a:ea typeface="Arial"/>
                        <a:cs typeface="Arial"/>
                        <a:sym typeface="Arial"/>
                      </a:endParaRPr>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479" name="Google Shape;479;p7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7"/>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States and stimuli for the microwave oven (b) </a:t>
            </a:r>
            <a:endParaRPr/>
          </a:p>
        </p:txBody>
      </p:sp>
      <p:graphicFrame>
        <p:nvGraphicFramePr>
          <p:cNvPr id="485" name="Google Shape;485;p77"/>
          <p:cNvGraphicFramePr/>
          <p:nvPr/>
        </p:nvGraphicFramePr>
        <p:xfrm>
          <a:off x="1419482" y="1381125"/>
          <a:ext cx="3000000" cy="3000000"/>
        </p:xfrm>
        <a:graphic>
          <a:graphicData uri="http://schemas.openxmlformats.org/drawingml/2006/table">
            <a:tbl>
              <a:tblPr>
                <a:noFill/>
                <a:tableStyleId>{73826C65-0DAD-4C63-AE62-B7535F1459CB}</a:tableStyleId>
              </a:tblPr>
              <a:tblGrid>
                <a:gridCol w="1841500"/>
                <a:gridCol w="4489450"/>
              </a:tblGrid>
              <a:tr h="415375">
                <a:tc>
                  <a:txBody>
                    <a:bodyPr/>
                    <a:lstStyle/>
                    <a:p>
                      <a:pPr indent="0" lvl="0" marL="0" marR="0" rtl="0" algn="just">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Arial"/>
                          <a:ea typeface="Arial"/>
                          <a:cs typeface="Arial"/>
                          <a:sym typeface="Arial"/>
                        </a:rPr>
                        <a:t>Stimulus</a:t>
                      </a:r>
                      <a:endParaRPr b="1" i="0" sz="1200" u="none" cap="none" strike="noStrike">
                        <a:solidFill>
                          <a:srgbClr val="000000"/>
                        </a:solidFill>
                        <a:latin typeface="Arial"/>
                        <a:ea typeface="Arial"/>
                        <a:cs typeface="Arial"/>
                        <a:sym typeface="Arial"/>
                      </a:endParaRPr>
                    </a:p>
                  </a:txBody>
                  <a:tcPr marT="6860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Arial"/>
                          <a:ea typeface="Arial"/>
                          <a:cs typeface="Arial"/>
                          <a:sym typeface="Arial"/>
                        </a:rPr>
                        <a:t>Description</a:t>
                      </a:r>
                      <a:endParaRPr b="1" i="0" sz="1200" u="none" cap="none" strike="noStrike">
                        <a:solidFill>
                          <a:srgbClr val="000000"/>
                        </a:solidFill>
                        <a:latin typeface="Arial"/>
                        <a:ea typeface="Arial"/>
                        <a:cs typeface="Arial"/>
                        <a:sym typeface="Arial"/>
                      </a:endParaRPr>
                    </a:p>
                  </a:txBody>
                  <a:tcPr marT="6860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277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Half power </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The user has pressed the half-power button.</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8317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Full power </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The user has pressed the full-power button.</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47277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Timer</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The user has pressed one of the timer buttons.</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8317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Number</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The user has pressed a numeric key.</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8317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Door open</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The oven door switch is not closed.</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8317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Door closed</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The oven door switch is closed.</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8317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Start</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The user has pressed the Start button.</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83175">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Cancel</a:t>
                      </a:r>
                      <a:endParaRPr sz="1100"/>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The user has pressed the Cancel button. </a:t>
                      </a:r>
                      <a:endParaRPr b="0" i="0" sz="1200" u="none" cap="none" strike="noStrike">
                        <a:solidFill>
                          <a:srgbClr val="000000"/>
                        </a:solidFill>
                        <a:latin typeface="Arial"/>
                        <a:ea typeface="Arial"/>
                        <a:cs typeface="Arial"/>
                        <a:sym typeface="Arial"/>
                      </a:endParaRPr>
                    </a:p>
                  </a:txBody>
                  <a:tcPr marT="0" marB="68600" marR="54600" marL="54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486" name="Google Shape;486;p7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8"/>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Microwave oven operation </a:t>
            </a:r>
            <a:endParaRPr/>
          </a:p>
        </p:txBody>
      </p:sp>
      <p:pic>
        <p:nvPicPr>
          <p:cNvPr descr="5.18 Operate-state-mc.eps" id="492" name="Google Shape;492;p78"/>
          <p:cNvPicPr preferRelativeResize="0"/>
          <p:nvPr/>
        </p:nvPicPr>
        <p:blipFill rotWithShape="1">
          <a:blip r:embed="rId3">
            <a:alphaModFix/>
          </a:blip>
          <a:srcRect b="0" l="0" r="0" t="0"/>
          <a:stretch/>
        </p:blipFill>
        <p:spPr>
          <a:xfrm>
            <a:off x="2228850" y="1309703"/>
            <a:ext cx="4642387" cy="3731400"/>
          </a:xfrm>
          <a:prstGeom prst="rect">
            <a:avLst/>
          </a:prstGeom>
          <a:noFill/>
          <a:ln>
            <a:noFill/>
          </a:ln>
        </p:spPr>
      </p:pic>
      <p:sp>
        <p:nvSpPr>
          <p:cNvPr id="493" name="Google Shape;493;p7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9"/>
          <p:cNvSpPr txBox="1"/>
          <p:nvPr>
            <p:ph type="title"/>
          </p:nvPr>
        </p:nvSpPr>
        <p:spPr>
          <a:xfrm>
            <a:off x="759075" y="2481653"/>
            <a:ext cx="72933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GB"/>
              <a:t>Supplementary notes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0"/>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Model-driven engineering</a:t>
            </a:r>
            <a:endParaRPr/>
          </a:p>
        </p:txBody>
      </p:sp>
      <p:sp>
        <p:nvSpPr>
          <p:cNvPr id="504" name="Google Shape;504;p80"/>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36550" lvl="0" marL="342900" rtl="0" algn="l">
              <a:spcBef>
                <a:spcPts val="0"/>
              </a:spcBef>
              <a:spcAft>
                <a:spcPts val="0"/>
              </a:spcAft>
              <a:buClr>
                <a:srgbClr val="46424D"/>
              </a:buClr>
              <a:buSzPts val="2300"/>
              <a:buFont typeface="Noto Sans Symbols"/>
              <a:buChar char="✧"/>
            </a:pPr>
            <a:r>
              <a:rPr lang="en-GB" sz="2300"/>
              <a:t>Model-driven engineering (MDE) is an approach to software development where models rather than programs are the principal outputs of the development process. </a:t>
            </a:r>
            <a:endParaRPr sz="2300"/>
          </a:p>
          <a:p>
            <a:pPr indent="-336550" lvl="0" marL="342900" rtl="0" algn="l">
              <a:spcBef>
                <a:spcPts val="1200"/>
              </a:spcBef>
              <a:spcAft>
                <a:spcPts val="0"/>
              </a:spcAft>
              <a:buClr>
                <a:srgbClr val="46424D"/>
              </a:buClr>
              <a:buSzPts val="2300"/>
              <a:buFont typeface="Noto Sans Symbols"/>
              <a:buChar char="✧"/>
            </a:pPr>
            <a:r>
              <a:rPr lang="en-GB" sz="2300"/>
              <a:t>The programs that execute on a hardware/software platform are then generated automatically from the models. </a:t>
            </a:r>
            <a:endParaRPr sz="2300"/>
          </a:p>
          <a:p>
            <a:pPr indent="-336550" lvl="0" marL="342900" rtl="0" algn="l">
              <a:spcBef>
                <a:spcPts val="1200"/>
              </a:spcBef>
              <a:spcAft>
                <a:spcPts val="0"/>
              </a:spcAft>
              <a:buClr>
                <a:srgbClr val="46424D"/>
              </a:buClr>
              <a:buSzPts val="2300"/>
              <a:buFont typeface="Noto Sans Symbols"/>
              <a:buChar char="✧"/>
            </a:pPr>
            <a:r>
              <a:rPr lang="en-GB" sz="2300"/>
              <a:t>Proponents of MDE argue that this raises the level of abstraction in software engineering so that engineers no longer have to be concerned with programming language details or the specifics of execution platforms. </a:t>
            </a:r>
            <a:endParaRPr sz="2300"/>
          </a:p>
        </p:txBody>
      </p:sp>
      <p:sp>
        <p:nvSpPr>
          <p:cNvPr id="505" name="Google Shape;505;p8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1"/>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Usage of model-driven engineering</a:t>
            </a:r>
            <a:endParaRPr/>
          </a:p>
        </p:txBody>
      </p:sp>
      <p:sp>
        <p:nvSpPr>
          <p:cNvPr id="511" name="Google Shape;511;p81"/>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23850" lvl="0" marL="342900" rtl="0" algn="l">
              <a:spcBef>
                <a:spcPts val="0"/>
              </a:spcBef>
              <a:spcAft>
                <a:spcPts val="0"/>
              </a:spcAft>
              <a:buClr>
                <a:srgbClr val="46424D"/>
              </a:buClr>
              <a:buSzPts val="2100"/>
              <a:buFont typeface="Noto Sans Symbols"/>
              <a:buChar char="✧"/>
            </a:pPr>
            <a:r>
              <a:rPr lang="en-GB" sz="2100"/>
              <a:t>Model-driven engineering is still at an early stage of development, and it is unclear whether or not it will have a significant effect on software engineering practice. </a:t>
            </a:r>
            <a:endParaRPr sz="2100"/>
          </a:p>
          <a:p>
            <a:pPr indent="-323850" lvl="0" marL="342900" rtl="0" algn="l">
              <a:spcBef>
                <a:spcPts val="1200"/>
              </a:spcBef>
              <a:spcAft>
                <a:spcPts val="0"/>
              </a:spcAft>
              <a:buClr>
                <a:srgbClr val="46424D"/>
              </a:buClr>
              <a:buSzPts val="2100"/>
              <a:buFont typeface="Noto Sans Symbols"/>
              <a:buChar char="✧"/>
            </a:pPr>
            <a:r>
              <a:rPr lang="en-GB" sz="2100"/>
              <a:t>Pros</a:t>
            </a:r>
            <a:endParaRPr sz="2100"/>
          </a:p>
          <a:p>
            <a:pPr indent="-266700" lvl="1" marL="742950" rtl="0" algn="l">
              <a:spcBef>
                <a:spcPts val="900"/>
              </a:spcBef>
              <a:spcAft>
                <a:spcPts val="0"/>
              </a:spcAft>
              <a:buClr>
                <a:srgbClr val="46424D"/>
              </a:buClr>
              <a:buSzPts val="1700"/>
              <a:buChar char="▪"/>
            </a:pPr>
            <a:r>
              <a:rPr lang="en-GB" sz="1700"/>
              <a:t>Allows systems to be considered at higher levels of abstraction</a:t>
            </a:r>
            <a:endParaRPr sz="1700"/>
          </a:p>
          <a:p>
            <a:pPr indent="-266700" lvl="1" marL="742950" rtl="0" algn="l">
              <a:spcBef>
                <a:spcPts val="600"/>
              </a:spcBef>
              <a:spcAft>
                <a:spcPts val="0"/>
              </a:spcAft>
              <a:buClr>
                <a:srgbClr val="46424D"/>
              </a:buClr>
              <a:buSzPts val="1700"/>
              <a:buChar char="▪"/>
            </a:pPr>
            <a:r>
              <a:rPr lang="en-GB" sz="1700"/>
              <a:t>Generating code automatically means that it is cheaper to adapt systems to new platforms.</a:t>
            </a:r>
            <a:endParaRPr sz="1700"/>
          </a:p>
          <a:p>
            <a:pPr indent="-323850" lvl="0" marL="342900" rtl="0" algn="l">
              <a:spcBef>
                <a:spcPts val="900"/>
              </a:spcBef>
              <a:spcAft>
                <a:spcPts val="0"/>
              </a:spcAft>
              <a:buClr>
                <a:srgbClr val="46424D"/>
              </a:buClr>
              <a:buSzPts val="2100"/>
              <a:buFont typeface="Noto Sans Symbols"/>
              <a:buChar char="✧"/>
            </a:pPr>
            <a:r>
              <a:rPr lang="en-GB" sz="2100"/>
              <a:t>Cons</a:t>
            </a:r>
            <a:endParaRPr sz="2100"/>
          </a:p>
          <a:p>
            <a:pPr indent="-266700" lvl="1" marL="742950" rtl="0" algn="l">
              <a:spcBef>
                <a:spcPts val="900"/>
              </a:spcBef>
              <a:spcAft>
                <a:spcPts val="0"/>
              </a:spcAft>
              <a:buClr>
                <a:srgbClr val="46424D"/>
              </a:buClr>
              <a:buSzPts val="1700"/>
              <a:buChar char="▪"/>
            </a:pPr>
            <a:r>
              <a:rPr lang="en-GB" sz="1700"/>
              <a:t>Models for abstraction and not necessarily right for implementation.</a:t>
            </a:r>
            <a:endParaRPr sz="1700"/>
          </a:p>
          <a:p>
            <a:pPr indent="-266700" lvl="1" marL="742950" rtl="0" algn="l">
              <a:spcBef>
                <a:spcPts val="600"/>
              </a:spcBef>
              <a:spcAft>
                <a:spcPts val="0"/>
              </a:spcAft>
              <a:buClr>
                <a:srgbClr val="46424D"/>
              </a:buClr>
              <a:buSzPts val="1700"/>
              <a:buChar char="▪"/>
            </a:pPr>
            <a:r>
              <a:rPr lang="en-GB" sz="1700"/>
              <a:t>Savings from generating code may be outweighed by the costs of developing translators for new platforms.</a:t>
            </a:r>
            <a:endParaRPr sz="1700"/>
          </a:p>
        </p:txBody>
      </p:sp>
      <p:sp>
        <p:nvSpPr>
          <p:cNvPr id="512" name="Google Shape;512;p8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2"/>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Model driven architecture</a:t>
            </a:r>
            <a:endParaRPr/>
          </a:p>
        </p:txBody>
      </p:sp>
      <p:sp>
        <p:nvSpPr>
          <p:cNvPr id="518" name="Google Shape;518;p82"/>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Model-driven architecture (MDA) was the precursor of more general model-driven engineering</a:t>
            </a:r>
            <a:endParaRPr/>
          </a:p>
          <a:p>
            <a:pPr indent="-342900" lvl="0" marL="342900" rtl="0" algn="l">
              <a:spcBef>
                <a:spcPts val="1200"/>
              </a:spcBef>
              <a:spcAft>
                <a:spcPts val="0"/>
              </a:spcAft>
              <a:buClr>
                <a:srgbClr val="46424D"/>
              </a:buClr>
              <a:buSzPts val="2400"/>
              <a:buFont typeface="Noto Sans Symbols"/>
              <a:buChar char="✧"/>
            </a:pPr>
            <a:r>
              <a:rPr lang="en-GB"/>
              <a:t>MDA is a model-focused approach to software design and implementation that uses a subset of UML models to describe a system. </a:t>
            </a:r>
            <a:endParaRPr/>
          </a:p>
          <a:p>
            <a:pPr indent="-342900" lvl="0" marL="342900" rtl="0" algn="l">
              <a:spcBef>
                <a:spcPts val="1200"/>
              </a:spcBef>
              <a:spcAft>
                <a:spcPts val="0"/>
              </a:spcAft>
              <a:buClr>
                <a:srgbClr val="46424D"/>
              </a:buClr>
              <a:buSzPts val="2400"/>
              <a:buFont typeface="Noto Sans Symbols"/>
              <a:buChar char="✧"/>
            </a:pPr>
            <a:r>
              <a:rPr lang="en-GB"/>
              <a:t>Models at different levels of abstraction are created. From a high-level, platform independent model, it is possible, in principle, to generate a working program without manual intervention. </a:t>
            </a:r>
            <a:endParaRPr/>
          </a:p>
        </p:txBody>
      </p:sp>
      <p:sp>
        <p:nvSpPr>
          <p:cNvPr id="519" name="Google Shape;519;p8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457200" y="205978"/>
            <a:ext cx="7293232" cy="85725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GB"/>
              <a:t>Existing and planned system models</a:t>
            </a:r>
            <a:endParaRPr/>
          </a:p>
        </p:txBody>
      </p:sp>
      <p:sp>
        <p:nvSpPr>
          <p:cNvPr id="213" name="Google Shape;213;p38"/>
          <p:cNvSpPr txBox="1"/>
          <p:nvPr>
            <p:ph idx="1" type="body"/>
          </p:nvPr>
        </p:nvSpPr>
        <p:spPr>
          <a:xfrm>
            <a:off x="457200" y="1200150"/>
            <a:ext cx="8229600" cy="3394472"/>
          </a:xfrm>
          <a:prstGeom prst="rect">
            <a:avLst/>
          </a:prstGeom>
          <a:noFill/>
          <a:ln>
            <a:noFill/>
          </a:ln>
        </p:spPr>
        <p:txBody>
          <a:bodyPr anchorCtr="0" anchor="t" bIns="44450" lIns="90475" spcFirstLastPara="1" rIns="90475" wrap="square" tIns="44450">
            <a:noAutofit/>
          </a:bodyPr>
          <a:lstStyle/>
          <a:p>
            <a:pPr indent="-330200" lvl="0" marL="342900" rtl="0" algn="l">
              <a:spcBef>
                <a:spcPts val="0"/>
              </a:spcBef>
              <a:spcAft>
                <a:spcPts val="0"/>
              </a:spcAft>
              <a:buClr>
                <a:srgbClr val="46424D"/>
              </a:buClr>
              <a:buSzPts val="2000"/>
              <a:buFont typeface="Noto Sans Symbols"/>
              <a:buChar char="✧"/>
            </a:pPr>
            <a:r>
              <a:rPr lang="en-GB" sz="2000"/>
              <a:t>Models of the existing system are used during requirements engineering. They help clarify what the existing system does and can be used as a basis for discussing its strengths and weaknesses. These then lead to requirements for the new system.</a:t>
            </a:r>
            <a:endParaRPr sz="2000"/>
          </a:p>
          <a:p>
            <a:pPr indent="-330200" lvl="0" marL="342900" rtl="0" algn="l">
              <a:spcBef>
                <a:spcPts val="1200"/>
              </a:spcBef>
              <a:spcAft>
                <a:spcPts val="0"/>
              </a:spcAft>
              <a:buClr>
                <a:srgbClr val="46424D"/>
              </a:buClr>
              <a:buSzPts val="2000"/>
              <a:buFont typeface="Noto Sans Symbols"/>
              <a:buChar char="✧"/>
            </a:pPr>
            <a:r>
              <a:rPr lang="en-GB" sz="2000"/>
              <a:t>Models of the new system are used during requirements engineering to help explain the proposed requirements to other system stakeholders. Engineers use these models to discuss design proposals and to document the system for implementation. </a:t>
            </a:r>
            <a:endParaRPr sz="2200"/>
          </a:p>
          <a:p>
            <a:pPr indent="-342900" lvl="0" marL="342900" rtl="0" algn="l">
              <a:spcBef>
                <a:spcPts val="1200"/>
              </a:spcBef>
              <a:spcAft>
                <a:spcPts val="0"/>
              </a:spcAft>
              <a:buClr>
                <a:srgbClr val="46424D"/>
              </a:buClr>
              <a:buSzPts val="2200"/>
              <a:buFont typeface="Noto Sans Symbols"/>
              <a:buChar char="✧"/>
            </a:pPr>
            <a:r>
              <a:rPr lang="en-GB" sz="2000"/>
              <a:t>In a model-driven engineering process, it is possible to generate a complete or partial system implementation from the system model.</a:t>
            </a:r>
            <a:r>
              <a:rPr lang="en-GB" sz="2200"/>
              <a:t> </a:t>
            </a:r>
            <a:endParaRPr sz="2200"/>
          </a:p>
          <a:p>
            <a:pPr indent="-215900" lvl="0" marL="342900" rtl="0" algn="l">
              <a:spcBef>
                <a:spcPts val="1200"/>
              </a:spcBef>
              <a:spcAft>
                <a:spcPts val="0"/>
              </a:spcAft>
              <a:buClr>
                <a:srgbClr val="46424D"/>
              </a:buClr>
              <a:buSzPts val="2000"/>
              <a:buFont typeface="Noto Sans Symbols"/>
              <a:buNone/>
            </a:pPr>
            <a:r>
              <a:t/>
            </a:r>
            <a:endParaRPr sz="1800"/>
          </a:p>
        </p:txBody>
      </p:sp>
      <p:sp>
        <p:nvSpPr>
          <p:cNvPr id="214" name="Google Shape;214;p3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3"/>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Types of model</a:t>
            </a:r>
            <a:endParaRPr/>
          </a:p>
        </p:txBody>
      </p:sp>
      <p:sp>
        <p:nvSpPr>
          <p:cNvPr id="525" name="Google Shape;525;p83"/>
          <p:cNvSpPr txBox="1"/>
          <p:nvPr>
            <p:ph idx="1" type="body"/>
          </p:nvPr>
        </p:nvSpPr>
        <p:spPr>
          <a:xfrm>
            <a:off x="457200" y="1152525"/>
            <a:ext cx="8229600" cy="3394472"/>
          </a:xfrm>
          <a:prstGeom prst="rect">
            <a:avLst/>
          </a:prstGeom>
          <a:noFill/>
          <a:ln>
            <a:noFill/>
          </a:ln>
        </p:spPr>
        <p:txBody>
          <a:bodyPr anchorCtr="0" anchor="t" bIns="45700" lIns="91425" spcFirstLastPara="1" rIns="91425" wrap="square" tIns="45700">
            <a:noAutofit/>
          </a:bodyPr>
          <a:lstStyle/>
          <a:p>
            <a:pPr indent="-323850" lvl="0" marL="342900" rtl="0" algn="l">
              <a:spcBef>
                <a:spcPts val="0"/>
              </a:spcBef>
              <a:spcAft>
                <a:spcPts val="0"/>
              </a:spcAft>
              <a:buClr>
                <a:srgbClr val="46424D"/>
              </a:buClr>
              <a:buSzPts val="2100"/>
              <a:buFont typeface="Noto Sans Symbols"/>
              <a:buChar char="✧"/>
            </a:pPr>
            <a:r>
              <a:rPr lang="en-GB" sz="2100"/>
              <a:t>A computation independent model (CIM) </a:t>
            </a:r>
            <a:endParaRPr sz="2100"/>
          </a:p>
          <a:p>
            <a:pPr indent="-266700" lvl="1" marL="742950" rtl="0" algn="l">
              <a:spcBef>
                <a:spcPts val="900"/>
              </a:spcBef>
              <a:spcAft>
                <a:spcPts val="0"/>
              </a:spcAft>
              <a:buClr>
                <a:srgbClr val="46424D"/>
              </a:buClr>
              <a:buSzPts val="1700"/>
              <a:buChar char="▪"/>
            </a:pPr>
            <a:r>
              <a:rPr lang="en-GB" sz="1700"/>
              <a:t>These model the important domain abstractions used in a system. CIMs are sometimes called domain models. </a:t>
            </a:r>
            <a:endParaRPr sz="1700"/>
          </a:p>
          <a:p>
            <a:pPr indent="-323850" lvl="0" marL="342900" rtl="0" algn="l">
              <a:spcBef>
                <a:spcPts val="900"/>
              </a:spcBef>
              <a:spcAft>
                <a:spcPts val="0"/>
              </a:spcAft>
              <a:buClr>
                <a:srgbClr val="46424D"/>
              </a:buClr>
              <a:buSzPts val="2100"/>
              <a:buFont typeface="Noto Sans Symbols"/>
              <a:buChar char="✧"/>
            </a:pPr>
            <a:r>
              <a:rPr lang="en-GB" sz="2100"/>
              <a:t>A platform independent model (PIM) </a:t>
            </a:r>
            <a:endParaRPr sz="2100"/>
          </a:p>
          <a:p>
            <a:pPr indent="-266700" lvl="1" marL="742950" rtl="0" algn="l">
              <a:spcBef>
                <a:spcPts val="900"/>
              </a:spcBef>
              <a:spcAft>
                <a:spcPts val="0"/>
              </a:spcAft>
              <a:buClr>
                <a:srgbClr val="46424D"/>
              </a:buClr>
              <a:buSzPts val="1700"/>
              <a:buChar char="▪"/>
            </a:pPr>
            <a:r>
              <a:rPr lang="en-GB" sz="1700"/>
              <a:t>These model the operation of the system without reference to its implementation. The PIM is usually described using UML models that show the static system structure and how it responds to external and internal events.</a:t>
            </a:r>
            <a:endParaRPr sz="1700"/>
          </a:p>
          <a:p>
            <a:pPr indent="-323850" lvl="0" marL="342900" rtl="0" algn="l">
              <a:spcBef>
                <a:spcPts val="900"/>
              </a:spcBef>
              <a:spcAft>
                <a:spcPts val="0"/>
              </a:spcAft>
              <a:buClr>
                <a:srgbClr val="46424D"/>
              </a:buClr>
              <a:buSzPts val="2100"/>
              <a:buFont typeface="Noto Sans Symbols"/>
              <a:buChar char="✧"/>
            </a:pPr>
            <a:r>
              <a:rPr i="1" lang="en-GB" sz="2100"/>
              <a:t>Platform specific models (PSM)</a:t>
            </a:r>
            <a:r>
              <a:rPr lang="en-GB" sz="2100"/>
              <a:t> </a:t>
            </a:r>
            <a:endParaRPr sz="2100"/>
          </a:p>
          <a:p>
            <a:pPr indent="-266700" lvl="1" marL="742950" rtl="0" algn="l">
              <a:spcBef>
                <a:spcPts val="900"/>
              </a:spcBef>
              <a:spcAft>
                <a:spcPts val="0"/>
              </a:spcAft>
              <a:buClr>
                <a:srgbClr val="46424D"/>
              </a:buClr>
              <a:buSzPts val="1700"/>
              <a:buChar char="▪"/>
            </a:pPr>
            <a:r>
              <a:rPr lang="en-GB" sz="1700"/>
              <a:t>These are transformations of the platform-independent model with a separate PSM for each application platform. In principle, there may be layers of PSM, with each layer adding some platform-specific detail.  </a:t>
            </a:r>
            <a:endParaRPr sz="1700"/>
          </a:p>
        </p:txBody>
      </p:sp>
      <p:sp>
        <p:nvSpPr>
          <p:cNvPr id="526" name="Google Shape;526;p8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4"/>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MDA transformations</a:t>
            </a:r>
            <a:endParaRPr/>
          </a:p>
        </p:txBody>
      </p:sp>
      <p:pic>
        <p:nvPicPr>
          <p:cNvPr descr="5.19 MDA-Transformations.eps" id="532" name="Google Shape;532;p84"/>
          <p:cNvPicPr preferRelativeResize="0"/>
          <p:nvPr/>
        </p:nvPicPr>
        <p:blipFill rotWithShape="1">
          <a:blip r:embed="rId3">
            <a:alphaModFix/>
          </a:blip>
          <a:srcRect b="0" l="0" r="0" t="0"/>
          <a:stretch/>
        </p:blipFill>
        <p:spPr>
          <a:xfrm>
            <a:off x="1365250" y="1704975"/>
            <a:ext cx="5092304" cy="2105025"/>
          </a:xfrm>
          <a:prstGeom prst="rect">
            <a:avLst/>
          </a:prstGeom>
          <a:noFill/>
          <a:ln>
            <a:noFill/>
          </a:ln>
        </p:spPr>
      </p:pic>
      <p:sp>
        <p:nvSpPr>
          <p:cNvPr id="533" name="Google Shape;533;p8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5"/>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Multiple platform-specific models </a:t>
            </a:r>
            <a:endParaRPr/>
          </a:p>
        </p:txBody>
      </p:sp>
      <p:pic>
        <p:nvPicPr>
          <p:cNvPr descr="5.20 Multiple PSMs.eps" id="539" name="Google Shape;539;p85"/>
          <p:cNvPicPr preferRelativeResize="0"/>
          <p:nvPr/>
        </p:nvPicPr>
        <p:blipFill rotWithShape="1">
          <a:blip r:embed="rId3">
            <a:alphaModFix/>
          </a:blip>
          <a:srcRect b="0" l="0" r="0" t="0"/>
          <a:stretch/>
        </p:blipFill>
        <p:spPr>
          <a:xfrm>
            <a:off x="857250" y="1828800"/>
            <a:ext cx="5338455" cy="1885950"/>
          </a:xfrm>
          <a:prstGeom prst="rect">
            <a:avLst/>
          </a:prstGeom>
          <a:noFill/>
          <a:ln>
            <a:noFill/>
          </a:ln>
        </p:spPr>
      </p:pic>
      <p:sp>
        <p:nvSpPr>
          <p:cNvPr id="540" name="Google Shape;540;p8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6"/>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Agile methods and MDA</a:t>
            </a:r>
            <a:endParaRPr/>
          </a:p>
        </p:txBody>
      </p:sp>
      <p:sp>
        <p:nvSpPr>
          <p:cNvPr id="546" name="Google Shape;546;p8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23850" lvl="0" marL="342900" rtl="0" algn="l">
              <a:spcBef>
                <a:spcPts val="0"/>
              </a:spcBef>
              <a:spcAft>
                <a:spcPts val="0"/>
              </a:spcAft>
              <a:buClr>
                <a:srgbClr val="46424D"/>
              </a:buClr>
              <a:buSzPts val="2100"/>
              <a:buFont typeface="Noto Sans Symbols"/>
              <a:buChar char="✧"/>
            </a:pPr>
            <a:r>
              <a:rPr lang="en-GB" sz="2100"/>
              <a:t>The developers of MDA claim that it is intended to support an iterative approach to development and so can be used within agile methods. </a:t>
            </a:r>
            <a:endParaRPr sz="2100"/>
          </a:p>
          <a:p>
            <a:pPr indent="-323850" lvl="0" marL="342900" rtl="0" algn="l">
              <a:spcBef>
                <a:spcPts val="1200"/>
              </a:spcBef>
              <a:spcAft>
                <a:spcPts val="0"/>
              </a:spcAft>
              <a:buClr>
                <a:srgbClr val="46424D"/>
              </a:buClr>
              <a:buSzPts val="2100"/>
              <a:buFont typeface="Noto Sans Symbols"/>
              <a:buChar char="✧"/>
            </a:pPr>
            <a:r>
              <a:rPr lang="en-GB" sz="2100"/>
              <a:t>The notion of extensive up-front modeling contradicts the fundamental ideas in the agile manifesto and I suspect that few agile developers feel comfortable with model-driven engineering.  </a:t>
            </a:r>
            <a:endParaRPr sz="2100"/>
          </a:p>
          <a:p>
            <a:pPr indent="-323850" lvl="0" marL="342900" rtl="0" algn="l">
              <a:spcBef>
                <a:spcPts val="1200"/>
              </a:spcBef>
              <a:spcAft>
                <a:spcPts val="0"/>
              </a:spcAft>
              <a:buClr>
                <a:srgbClr val="46424D"/>
              </a:buClr>
              <a:buSzPts val="2100"/>
              <a:buFont typeface="Noto Sans Symbols"/>
              <a:buChar char="✧"/>
            </a:pPr>
            <a:r>
              <a:rPr lang="en-GB" sz="2100"/>
              <a:t>If transformations can be completely automated and a complete program generated from a PIM, then, in principle, MDA could be used in an agile development process as no separate coding would be required. </a:t>
            </a:r>
            <a:endParaRPr sz="2100"/>
          </a:p>
        </p:txBody>
      </p:sp>
      <p:sp>
        <p:nvSpPr>
          <p:cNvPr id="547" name="Google Shape;547;p8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87"/>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Executable UML</a:t>
            </a:r>
            <a:endParaRPr/>
          </a:p>
        </p:txBody>
      </p:sp>
      <p:sp>
        <p:nvSpPr>
          <p:cNvPr id="553" name="Google Shape;553;p87"/>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The fundamental notion behind model-driven engineering is that completely automated transformation of models to code should be possible. </a:t>
            </a:r>
            <a:endParaRPr/>
          </a:p>
          <a:p>
            <a:pPr indent="-342900" lvl="0" marL="342900" rtl="0" algn="l">
              <a:spcBef>
                <a:spcPts val="1200"/>
              </a:spcBef>
              <a:spcAft>
                <a:spcPts val="0"/>
              </a:spcAft>
              <a:buClr>
                <a:srgbClr val="46424D"/>
              </a:buClr>
              <a:buSzPts val="2400"/>
              <a:buFont typeface="Noto Sans Symbols"/>
              <a:buChar char="✧"/>
            </a:pPr>
            <a:r>
              <a:rPr lang="en-GB"/>
              <a:t>This is possible using a subset of UML 2, called Executable UML or xUML.</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554" name="Google Shape;554;p8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8"/>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Features of executable UML</a:t>
            </a:r>
            <a:endParaRPr/>
          </a:p>
        </p:txBody>
      </p:sp>
      <p:sp>
        <p:nvSpPr>
          <p:cNvPr id="560" name="Google Shape;560;p88"/>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17500" lvl="0" marL="342900" rtl="0" algn="l">
              <a:spcBef>
                <a:spcPts val="0"/>
              </a:spcBef>
              <a:spcAft>
                <a:spcPts val="0"/>
              </a:spcAft>
              <a:buClr>
                <a:srgbClr val="46424D"/>
              </a:buClr>
              <a:buSzPts val="2000"/>
              <a:buFont typeface="Noto Sans Symbols"/>
              <a:buChar char="✧"/>
            </a:pPr>
            <a:r>
              <a:rPr lang="en-GB" sz="2000"/>
              <a:t>To create an executable subset of UML, the number of model types has therefore been dramatically reduced to these 3 key types:</a:t>
            </a:r>
            <a:endParaRPr sz="2000"/>
          </a:p>
          <a:p>
            <a:pPr indent="-260350" lvl="1" marL="742950" rtl="0" algn="l">
              <a:spcBef>
                <a:spcPts val="900"/>
              </a:spcBef>
              <a:spcAft>
                <a:spcPts val="0"/>
              </a:spcAft>
              <a:buClr>
                <a:srgbClr val="46424D"/>
              </a:buClr>
              <a:buSzPts val="1600"/>
              <a:buChar char="▪"/>
            </a:pPr>
            <a:r>
              <a:rPr lang="en-GB" sz="1600"/>
              <a:t>Domain models that identify the principal concerns in a system. They are defined using UML class diagrams and include objects, attributes and associations. </a:t>
            </a:r>
            <a:endParaRPr sz="1600"/>
          </a:p>
          <a:p>
            <a:pPr indent="-260350" lvl="1" marL="742950" rtl="0" algn="l">
              <a:spcBef>
                <a:spcPts val="600"/>
              </a:spcBef>
              <a:spcAft>
                <a:spcPts val="0"/>
              </a:spcAft>
              <a:buClr>
                <a:srgbClr val="46424D"/>
              </a:buClr>
              <a:buSzPts val="1600"/>
              <a:buChar char="▪"/>
            </a:pPr>
            <a:r>
              <a:rPr lang="en-GB" sz="1600"/>
              <a:t>Class models in which classes are defined, along with their attributes and operations.</a:t>
            </a:r>
            <a:endParaRPr sz="1600"/>
          </a:p>
          <a:p>
            <a:pPr indent="-260350" lvl="1" marL="742950" rtl="0" algn="l">
              <a:spcBef>
                <a:spcPts val="600"/>
              </a:spcBef>
              <a:spcAft>
                <a:spcPts val="0"/>
              </a:spcAft>
              <a:buClr>
                <a:srgbClr val="46424D"/>
              </a:buClr>
              <a:buSzPts val="1600"/>
              <a:buChar char="▪"/>
            </a:pPr>
            <a:r>
              <a:rPr lang="en-GB" sz="1600"/>
              <a:t>State models in which a state diagram is associated with each class and is used to describe the life cycle of the class. </a:t>
            </a:r>
            <a:endParaRPr sz="1600"/>
          </a:p>
          <a:p>
            <a:pPr indent="-317500" lvl="0" marL="342900" rtl="0" algn="l">
              <a:spcBef>
                <a:spcPts val="900"/>
              </a:spcBef>
              <a:spcAft>
                <a:spcPts val="0"/>
              </a:spcAft>
              <a:buClr>
                <a:srgbClr val="46424D"/>
              </a:buClr>
              <a:buSzPts val="2000"/>
              <a:buFont typeface="Noto Sans Symbols"/>
              <a:buChar char="✧"/>
            </a:pPr>
            <a:r>
              <a:rPr lang="en-GB" sz="2000"/>
              <a:t>The dynamic behavior of the system may be specified declaratively using the object constraint language (OCL), or may be expressed using UML’s action language. </a:t>
            </a:r>
            <a:endParaRPr sz="2000"/>
          </a:p>
        </p:txBody>
      </p:sp>
      <p:sp>
        <p:nvSpPr>
          <p:cNvPr id="561" name="Google Shape;561;p8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89"/>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Key points</a:t>
            </a:r>
            <a:endParaRPr/>
          </a:p>
        </p:txBody>
      </p:sp>
      <p:sp>
        <p:nvSpPr>
          <p:cNvPr id="567" name="Google Shape;567;p89"/>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Clr>
                <a:srgbClr val="46424D"/>
              </a:buClr>
              <a:buSzPts val="2000"/>
              <a:buFont typeface="Noto Sans Symbols"/>
              <a:buChar char="✧"/>
            </a:pPr>
            <a:r>
              <a:rPr lang="en-GB" sz="2000"/>
              <a:t>Behavioral models are used to describe the dynamic behavior of an executing system. This behavior can be modeled from the perspective of the data processed by the system, or by the events that stimulate responses from a system.</a:t>
            </a:r>
            <a:endParaRPr sz="2000"/>
          </a:p>
          <a:p>
            <a:pPr indent="-330200" lvl="0" marL="342900" rtl="0" algn="l">
              <a:spcBef>
                <a:spcPts val="1200"/>
              </a:spcBef>
              <a:spcAft>
                <a:spcPts val="0"/>
              </a:spcAft>
              <a:buClr>
                <a:srgbClr val="46424D"/>
              </a:buClr>
              <a:buSzPts val="2000"/>
              <a:buFont typeface="Noto Sans Symbols"/>
              <a:buChar char="✧"/>
            </a:pPr>
            <a:r>
              <a:rPr lang="en-GB" sz="2000"/>
              <a:t>Activity diagrams may be used to model the processing of data, where each activity represents one process step.</a:t>
            </a:r>
            <a:endParaRPr sz="2000"/>
          </a:p>
          <a:p>
            <a:pPr indent="-330200" lvl="0" marL="342900" rtl="0" algn="l">
              <a:spcBef>
                <a:spcPts val="1200"/>
              </a:spcBef>
              <a:spcAft>
                <a:spcPts val="0"/>
              </a:spcAft>
              <a:buClr>
                <a:srgbClr val="46424D"/>
              </a:buClr>
              <a:buSzPts val="2000"/>
              <a:buFont typeface="Noto Sans Symbols"/>
              <a:buChar char="✧"/>
            </a:pPr>
            <a:r>
              <a:rPr lang="en-GB" sz="2000"/>
              <a:t>State diagrams are used to model a system’s behavior in response to internal or external events. </a:t>
            </a:r>
            <a:endParaRPr sz="2000"/>
          </a:p>
          <a:p>
            <a:pPr indent="-330200" lvl="0" marL="342900" rtl="0" algn="l">
              <a:spcBef>
                <a:spcPts val="1200"/>
              </a:spcBef>
              <a:spcAft>
                <a:spcPts val="0"/>
              </a:spcAft>
              <a:buClr>
                <a:srgbClr val="46424D"/>
              </a:buClr>
              <a:buSzPts val="2000"/>
              <a:buFont typeface="Noto Sans Symbols"/>
              <a:buChar char="✧"/>
            </a:pPr>
            <a:r>
              <a:rPr lang="en-GB" sz="2000"/>
              <a:t>Model-driven engineering is an approach to software development in which a system is represented as a set of models that can be automatically transformed to executable code. </a:t>
            </a:r>
            <a:endParaRPr sz="2000"/>
          </a:p>
        </p:txBody>
      </p:sp>
      <p:sp>
        <p:nvSpPr>
          <p:cNvPr id="568" name="Google Shape;568;p8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System perspectives</a:t>
            </a:r>
            <a:endParaRPr/>
          </a:p>
        </p:txBody>
      </p:sp>
      <p:sp>
        <p:nvSpPr>
          <p:cNvPr id="220" name="Google Shape;220;p39"/>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Clr>
                <a:srgbClr val="46424D"/>
              </a:buClr>
              <a:buSzPts val="2200"/>
              <a:buFont typeface="Noto Sans Symbols"/>
              <a:buChar char="✧"/>
            </a:pPr>
            <a:r>
              <a:rPr lang="en-GB" sz="2200"/>
              <a:t>An external perspective, where you model the context or environment of the system.</a:t>
            </a:r>
            <a:endParaRPr sz="2200"/>
          </a:p>
          <a:p>
            <a:pPr indent="-330200" lvl="0" marL="342900" rtl="0" algn="l">
              <a:spcBef>
                <a:spcPts val="1200"/>
              </a:spcBef>
              <a:spcAft>
                <a:spcPts val="0"/>
              </a:spcAft>
              <a:buClr>
                <a:srgbClr val="46424D"/>
              </a:buClr>
              <a:buSzPts val="2200"/>
              <a:buFont typeface="Noto Sans Symbols"/>
              <a:buChar char="✧"/>
            </a:pPr>
            <a:r>
              <a:rPr lang="en-GB" sz="2200"/>
              <a:t>An interaction perspective, where you model the interactions between a system and its environment, or between the components of a system.</a:t>
            </a:r>
            <a:endParaRPr sz="2200"/>
          </a:p>
          <a:p>
            <a:pPr indent="-330200" lvl="0" marL="342900" rtl="0" algn="l">
              <a:spcBef>
                <a:spcPts val="1200"/>
              </a:spcBef>
              <a:spcAft>
                <a:spcPts val="0"/>
              </a:spcAft>
              <a:buClr>
                <a:srgbClr val="46424D"/>
              </a:buClr>
              <a:buSzPts val="2200"/>
              <a:buFont typeface="Noto Sans Symbols"/>
              <a:buChar char="✧"/>
            </a:pPr>
            <a:r>
              <a:rPr lang="en-GB" sz="2200"/>
              <a:t>A structural perspective, where you model the organization of a system or the structure of the data that is processed by the system.</a:t>
            </a:r>
            <a:endParaRPr sz="2200"/>
          </a:p>
          <a:p>
            <a:pPr indent="-330200" lvl="0" marL="342900" rtl="0" algn="l">
              <a:spcBef>
                <a:spcPts val="1200"/>
              </a:spcBef>
              <a:spcAft>
                <a:spcPts val="0"/>
              </a:spcAft>
              <a:buClr>
                <a:srgbClr val="46424D"/>
              </a:buClr>
              <a:buSzPts val="2200"/>
              <a:buFont typeface="Noto Sans Symbols"/>
              <a:buChar char="✧"/>
            </a:pPr>
            <a:r>
              <a:rPr lang="en-GB" sz="2200"/>
              <a:t>A behavioral perspective, where you model the dynamic behavior of the system and how it responds to events. </a:t>
            </a:r>
            <a:endParaRPr sz="2200"/>
          </a:p>
          <a:p>
            <a:pPr indent="-190500" lvl="0" marL="342900" rtl="0" algn="l">
              <a:spcBef>
                <a:spcPts val="1200"/>
              </a:spcBef>
              <a:spcAft>
                <a:spcPts val="0"/>
              </a:spcAft>
              <a:buClr>
                <a:srgbClr val="46424D"/>
              </a:buClr>
              <a:buSzPts val="2400"/>
              <a:buFont typeface="Noto Sans Symbols"/>
              <a:buNone/>
            </a:pPr>
            <a:r>
              <a:t/>
            </a:r>
            <a:endParaRPr sz="2200"/>
          </a:p>
        </p:txBody>
      </p:sp>
      <p:sp>
        <p:nvSpPr>
          <p:cNvPr id="221" name="Google Shape;221;p3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UML diagram types</a:t>
            </a:r>
            <a:endParaRPr/>
          </a:p>
        </p:txBody>
      </p:sp>
      <p:sp>
        <p:nvSpPr>
          <p:cNvPr id="227" name="Google Shape;227;p40"/>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23850" lvl="0" marL="342900" rtl="0" algn="l">
              <a:spcBef>
                <a:spcPts val="0"/>
              </a:spcBef>
              <a:spcAft>
                <a:spcPts val="0"/>
              </a:spcAft>
              <a:buClr>
                <a:srgbClr val="46424D"/>
              </a:buClr>
              <a:buSzPts val="2100"/>
              <a:buFont typeface="Noto Sans Symbols"/>
              <a:buChar char="✧"/>
            </a:pPr>
            <a:r>
              <a:rPr lang="en-GB" sz="2100"/>
              <a:t>Activity diagrams, which show the activities involved in a process or in data processing .</a:t>
            </a:r>
            <a:endParaRPr sz="2100"/>
          </a:p>
          <a:p>
            <a:pPr indent="-323850" lvl="0" marL="342900" rtl="0" algn="l">
              <a:spcBef>
                <a:spcPts val="1200"/>
              </a:spcBef>
              <a:spcAft>
                <a:spcPts val="0"/>
              </a:spcAft>
              <a:buClr>
                <a:srgbClr val="46424D"/>
              </a:buClr>
              <a:buSzPts val="2100"/>
              <a:buFont typeface="Noto Sans Symbols"/>
              <a:buChar char="✧"/>
            </a:pPr>
            <a:r>
              <a:rPr lang="en-GB" sz="2100"/>
              <a:t>Use case diagrams, which show the interactions between a system and its environment. </a:t>
            </a:r>
            <a:endParaRPr sz="2100"/>
          </a:p>
          <a:p>
            <a:pPr indent="-323850" lvl="0" marL="342900" rtl="0" algn="l">
              <a:spcBef>
                <a:spcPts val="1200"/>
              </a:spcBef>
              <a:spcAft>
                <a:spcPts val="0"/>
              </a:spcAft>
              <a:buClr>
                <a:srgbClr val="46424D"/>
              </a:buClr>
              <a:buSzPts val="2100"/>
              <a:buFont typeface="Noto Sans Symbols"/>
              <a:buChar char="✧"/>
            </a:pPr>
            <a:r>
              <a:rPr lang="en-GB" sz="2100"/>
              <a:t>Sequence diagrams, which show interactions between actors and the system and between system components.</a:t>
            </a:r>
            <a:endParaRPr sz="2100"/>
          </a:p>
          <a:p>
            <a:pPr indent="-323850" lvl="0" marL="342900" rtl="0" algn="l">
              <a:spcBef>
                <a:spcPts val="1200"/>
              </a:spcBef>
              <a:spcAft>
                <a:spcPts val="0"/>
              </a:spcAft>
              <a:buClr>
                <a:srgbClr val="46424D"/>
              </a:buClr>
              <a:buSzPts val="2100"/>
              <a:buFont typeface="Noto Sans Symbols"/>
              <a:buChar char="✧"/>
            </a:pPr>
            <a:r>
              <a:rPr lang="en-GB" sz="2100"/>
              <a:t>Class diagrams, which show the object classes in the system and the associations between these classes.</a:t>
            </a:r>
            <a:endParaRPr sz="2100"/>
          </a:p>
          <a:p>
            <a:pPr indent="-323850" lvl="0" marL="342900" rtl="0" algn="l">
              <a:spcBef>
                <a:spcPts val="1200"/>
              </a:spcBef>
              <a:spcAft>
                <a:spcPts val="0"/>
              </a:spcAft>
              <a:buClr>
                <a:srgbClr val="46424D"/>
              </a:buClr>
              <a:buSzPts val="2100"/>
              <a:buFont typeface="Noto Sans Symbols"/>
              <a:buChar char="✧"/>
            </a:pPr>
            <a:r>
              <a:rPr lang="en-GB" sz="2100"/>
              <a:t>State diagrams, which show how the system reacts to internal and external events. </a:t>
            </a:r>
            <a:endParaRPr sz="2100"/>
          </a:p>
          <a:p>
            <a:pPr indent="-190500" lvl="0" marL="342900" rtl="0" algn="l">
              <a:spcBef>
                <a:spcPts val="1200"/>
              </a:spcBef>
              <a:spcAft>
                <a:spcPts val="0"/>
              </a:spcAft>
              <a:buClr>
                <a:srgbClr val="46424D"/>
              </a:buClr>
              <a:buSzPts val="2400"/>
              <a:buFont typeface="Noto Sans Symbols"/>
              <a:buNone/>
            </a:pPr>
            <a:r>
              <a:t/>
            </a:r>
            <a:endParaRPr sz="2100"/>
          </a:p>
        </p:txBody>
      </p:sp>
      <p:sp>
        <p:nvSpPr>
          <p:cNvPr id="228" name="Google Shape;228;p4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457200" y="205978"/>
            <a:ext cx="72933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solidFill>
                  <a:srgbClr val="FF0000"/>
                </a:solidFill>
              </a:rPr>
              <a:t>Task - Thursday</a:t>
            </a:r>
            <a:endParaRPr>
              <a:solidFill>
                <a:srgbClr val="FF0000"/>
              </a:solidFill>
            </a:endParaRPr>
          </a:p>
        </p:txBody>
      </p:sp>
      <p:sp>
        <p:nvSpPr>
          <p:cNvPr id="234" name="Google Shape;234;p41"/>
          <p:cNvSpPr txBox="1"/>
          <p:nvPr>
            <p:ph idx="1" type="body"/>
          </p:nvPr>
        </p:nvSpPr>
        <p:spPr>
          <a:xfrm>
            <a:off x="457200" y="1063375"/>
            <a:ext cx="8229600" cy="33945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GB" sz="2300"/>
              <a:t>Refer to the case studies of a Computer store and cake business. For your group, choose one case study.</a:t>
            </a:r>
            <a:endParaRPr sz="2300"/>
          </a:p>
          <a:p>
            <a:pPr indent="0" lvl="0" marL="0" rtl="0" algn="l">
              <a:spcBef>
                <a:spcPts val="600"/>
              </a:spcBef>
              <a:spcAft>
                <a:spcPts val="0"/>
              </a:spcAft>
              <a:buNone/>
            </a:pPr>
            <a:r>
              <a:t/>
            </a:r>
            <a:endParaRPr sz="2300"/>
          </a:p>
          <a:p>
            <a:pPr indent="0" lvl="0" marL="0" rtl="0" algn="l">
              <a:spcBef>
                <a:spcPts val="600"/>
              </a:spcBef>
              <a:spcAft>
                <a:spcPts val="0"/>
              </a:spcAft>
              <a:buNone/>
            </a:pPr>
            <a:r>
              <a:rPr lang="en-GB" sz="2300"/>
              <a:t>Each group member to select at least one functionality in the respective study case and draw one type of UML among the five in the previous slide, so each group will have five diagrams accordingly. </a:t>
            </a:r>
            <a:endParaRPr sz="2300"/>
          </a:p>
          <a:p>
            <a:pPr indent="0" lvl="0" marL="0" rtl="0" algn="l">
              <a:spcBef>
                <a:spcPts val="600"/>
              </a:spcBef>
              <a:spcAft>
                <a:spcPts val="0"/>
              </a:spcAft>
              <a:buNone/>
            </a:pPr>
            <a:r>
              <a:t/>
            </a:r>
            <a:endParaRPr sz="2300"/>
          </a:p>
          <a:p>
            <a:pPr indent="0" lvl="0" marL="0" rtl="0" algn="l">
              <a:spcBef>
                <a:spcPts val="600"/>
              </a:spcBef>
              <a:spcAft>
                <a:spcPts val="600"/>
              </a:spcAft>
              <a:buNone/>
            </a:pPr>
            <a:r>
              <a:rPr lang="en-GB" sz="2300"/>
              <a:t>Select one member who will present an overview of the drawn diagrams during the session on Thursday 29th July 2021. </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457200" y="205978"/>
            <a:ext cx="729323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Use of graphical models</a:t>
            </a:r>
            <a:endParaRPr/>
          </a:p>
        </p:txBody>
      </p:sp>
      <p:sp>
        <p:nvSpPr>
          <p:cNvPr id="240" name="Google Shape;240;p42"/>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As a means of facilitating discussion about an existing or proposed system</a:t>
            </a:r>
            <a:endParaRPr/>
          </a:p>
          <a:p>
            <a:pPr indent="-285750" lvl="1" marL="742950" rtl="0" algn="l">
              <a:spcBef>
                <a:spcPts val="900"/>
              </a:spcBef>
              <a:spcAft>
                <a:spcPts val="0"/>
              </a:spcAft>
              <a:buClr>
                <a:srgbClr val="46424D"/>
              </a:buClr>
              <a:buSzPts val="2000"/>
              <a:buChar char="▪"/>
            </a:pPr>
            <a:r>
              <a:rPr lang="en-GB"/>
              <a:t>Incomplete and incorrect models are OK as their role is to support discussion.</a:t>
            </a:r>
            <a:endParaRPr/>
          </a:p>
          <a:p>
            <a:pPr indent="-342900" lvl="0" marL="342900" rtl="0" algn="l">
              <a:spcBef>
                <a:spcPts val="900"/>
              </a:spcBef>
              <a:spcAft>
                <a:spcPts val="0"/>
              </a:spcAft>
              <a:buClr>
                <a:srgbClr val="46424D"/>
              </a:buClr>
              <a:buSzPts val="2400"/>
              <a:buFont typeface="Noto Sans Symbols"/>
              <a:buChar char="✧"/>
            </a:pPr>
            <a:r>
              <a:rPr lang="en-GB"/>
              <a:t>As a way of documenting an existing system</a:t>
            </a:r>
            <a:endParaRPr/>
          </a:p>
          <a:p>
            <a:pPr indent="-285750" lvl="1" marL="742950" rtl="0" algn="l">
              <a:spcBef>
                <a:spcPts val="900"/>
              </a:spcBef>
              <a:spcAft>
                <a:spcPts val="0"/>
              </a:spcAft>
              <a:buClr>
                <a:srgbClr val="46424D"/>
              </a:buClr>
              <a:buSzPts val="2000"/>
              <a:buChar char="▪"/>
            </a:pPr>
            <a:r>
              <a:rPr lang="en-GB"/>
              <a:t>Models should be an accurate representation of the system but need not be complete.</a:t>
            </a:r>
            <a:endParaRPr/>
          </a:p>
          <a:p>
            <a:pPr indent="-342900" lvl="0" marL="342900" rtl="0" algn="l">
              <a:spcBef>
                <a:spcPts val="900"/>
              </a:spcBef>
              <a:spcAft>
                <a:spcPts val="0"/>
              </a:spcAft>
              <a:buClr>
                <a:srgbClr val="46424D"/>
              </a:buClr>
              <a:buSzPts val="2400"/>
              <a:buFont typeface="Noto Sans Symbols"/>
              <a:buChar char="✧"/>
            </a:pPr>
            <a:r>
              <a:rPr lang="en-GB"/>
              <a:t>As a detailed system description that can be used to generate a system implementation</a:t>
            </a:r>
            <a:endParaRPr/>
          </a:p>
          <a:p>
            <a:pPr indent="-285750" lvl="1" marL="742950" rtl="0" algn="l">
              <a:spcBef>
                <a:spcPts val="900"/>
              </a:spcBef>
              <a:spcAft>
                <a:spcPts val="0"/>
              </a:spcAft>
              <a:buClr>
                <a:srgbClr val="46424D"/>
              </a:buClr>
              <a:buSzPts val="2000"/>
              <a:buChar char="▪"/>
            </a:pPr>
            <a:r>
              <a:rPr lang="en-GB"/>
              <a:t>Models have to be both correct and complete.</a:t>
            </a:r>
            <a:endParaRPr/>
          </a:p>
          <a:p>
            <a:pPr indent="-190500" lvl="0" marL="342900" rtl="0" algn="l">
              <a:spcBef>
                <a:spcPts val="900"/>
              </a:spcBef>
              <a:spcAft>
                <a:spcPts val="0"/>
              </a:spcAft>
              <a:buClr>
                <a:srgbClr val="46424D"/>
              </a:buClr>
              <a:buSzPts val="2400"/>
              <a:buFont typeface="Noto Sans Symbols"/>
              <a:buNone/>
            </a:pPr>
            <a:r>
              <a:t/>
            </a:r>
            <a:endParaRPr/>
          </a:p>
        </p:txBody>
      </p:sp>
      <p:sp>
        <p:nvSpPr>
          <p:cNvPr id="241" name="Google Shape;241;p4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E9">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