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18" r:id="rId3"/>
    <p:sldId id="383" r:id="rId4"/>
    <p:sldId id="405" r:id="rId5"/>
    <p:sldId id="412" r:id="rId6"/>
    <p:sldId id="409" r:id="rId7"/>
    <p:sldId id="410" r:id="rId8"/>
    <p:sldId id="411" r:id="rId9"/>
    <p:sldId id="413" r:id="rId10"/>
    <p:sldId id="414" r:id="rId11"/>
    <p:sldId id="415" r:id="rId12"/>
    <p:sldId id="416" r:id="rId13"/>
    <p:sldId id="417" r:id="rId14"/>
    <p:sldId id="418" r:id="rId15"/>
    <p:sldId id="423" r:id="rId16"/>
    <p:sldId id="421" r:id="rId17"/>
    <p:sldId id="420" r:id="rId18"/>
    <p:sldId id="422" r:id="rId19"/>
    <p:sldId id="424" r:id="rId20"/>
    <p:sldId id="425" r:id="rId21"/>
    <p:sldId id="426" r:id="rId22"/>
    <p:sldId id="427" r:id="rId23"/>
    <p:sldId id="428" r:id="rId24"/>
    <p:sldId id="429" r:id="rId25"/>
    <p:sldId id="430" r:id="rId26"/>
    <p:sldId id="431" r:id="rId27"/>
    <p:sldId id="34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86" d="100"/>
          <a:sy n="86"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8C21B-F673-44E7-B590-B51DE1E9859D}" type="datetimeFigureOut">
              <a:rPr lang="en-ZA" smtClean="0"/>
              <a:t>2022/12/11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13697-D86D-4744-939F-21E8085D1442}" type="slidenum">
              <a:rPr lang="en-ZA" smtClean="0"/>
              <a:t>‹#›</a:t>
            </a:fld>
            <a:endParaRPr lang="en-ZA"/>
          </a:p>
        </p:txBody>
      </p:sp>
    </p:spTree>
    <p:extLst>
      <p:ext uri="{BB962C8B-B14F-4D97-AF65-F5344CB8AC3E}">
        <p14:creationId xmlns:p14="http://schemas.microsoft.com/office/powerpoint/2010/main" val="33477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2</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11</a:t>
            </a:fld>
            <a:endParaRPr lang="en-US" altLang="en-US" sz="1200" dirty="0"/>
          </a:p>
        </p:txBody>
      </p:sp>
    </p:spTree>
    <p:extLst>
      <p:ext uri="{BB962C8B-B14F-4D97-AF65-F5344CB8AC3E}">
        <p14:creationId xmlns:p14="http://schemas.microsoft.com/office/powerpoint/2010/main" val="3048893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12</a:t>
            </a:fld>
            <a:endParaRPr lang="en-US" altLang="en-US" sz="1200" dirty="0"/>
          </a:p>
        </p:txBody>
      </p:sp>
    </p:spTree>
    <p:extLst>
      <p:ext uri="{BB962C8B-B14F-4D97-AF65-F5344CB8AC3E}">
        <p14:creationId xmlns:p14="http://schemas.microsoft.com/office/powerpoint/2010/main" val="984385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13</a:t>
            </a:fld>
            <a:endParaRPr lang="en-US" altLang="en-US" sz="1200" dirty="0"/>
          </a:p>
        </p:txBody>
      </p:sp>
    </p:spTree>
    <p:extLst>
      <p:ext uri="{BB962C8B-B14F-4D97-AF65-F5344CB8AC3E}">
        <p14:creationId xmlns:p14="http://schemas.microsoft.com/office/powerpoint/2010/main" val="2235863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14</a:t>
            </a:fld>
            <a:endParaRPr lang="en-US" altLang="en-US" sz="1200" dirty="0"/>
          </a:p>
        </p:txBody>
      </p:sp>
    </p:spTree>
    <p:extLst>
      <p:ext uri="{BB962C8B-B14F-4D97-AF65-F5344CB8AC3E}">
        <p14:creationId xmlns:p14="http://schemas.microsoft.com/office/powerpoint/2010/main" val="3797980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15</a:t>
            </a:fld>
            <a:endParaRPr lang="en-US" altLang="en-US" sz="1200" dirty="0"/>
          </a:p>
        </p:txBody>
      </p:sp>
    </p:spTree>
    <p:extLst>
      <p:ext uri="{BB962C8B-B14F-4D97-AF65-F5344CB8AC3E}">
        <p14:creationId xmlns:p14="http://schemas.microsoft.com/office/powerpoint/2010/main" val="3817936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16</a:t>
            </a:fld>
            <a:endParaRPr lang="en-US" altLang="en-US" sz="1200" dirty="0"/>
          </a:p>
        </p:txBody>
      </p:sp>
    </p:spTree>
    <p:extLst>
      <p:ext uri="{BB962C8B-B14F-4D97-AF65-F5344CB8AC3E}">
        <p14:creationId xmlns:p14="http://schemas.microsoft.com/office/powerpoint/2010/main" val="1982237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17</a:t>
            </a:fld>
            <a:endParaRPr lang="en-US" altLang="en-US" sz="1200" dirty="0"/>
          </a:p>
        </p:txBody>
      </p:sp>
    </p:spTree>
    <p:extLst>
      <p:ext uri="{BB962C8B-B14F-4D97-AF65-F5344CB8AC3E}">
        <p14:creationId xmlns:p14="http://schemas.microsoft.com/office/powerpoint/2010/main" val="321219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18</a:t>
            </a:fld>
            <a:endParaRPr lang="en-US" altLang="en-US" sz="1200" dirty="0"/>
          </a:p>
        </p:txBody>
      </p:sp>
    </p:spTree>
    <p:extLst>
      <p:ext uri="{BB962C8B-B14F-4D97-AF65-F5344CB8AC3E}">
        <p14:creationId xmlns:p14="http://schemas.microsoft.com/office/powerpoint/2010/main" val="3066369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19</a:t>
            </a:fld>
            <a:endParaRPr lang="en-US" altLang="en-US" sz="1200" dirty="0"/>
          </a:p>
        </p:txBody>
      </p:sp>
    </p:spTree>
    <p:extLst>
      <p:ext uri="{BB962C8B-B14F-4D97-AF65-F5344CB8AC3E}">
        <p14:creationId xmlns:p14="http://schemas.microsoft.com/office/powerpoint/2010/main" val="301895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20</a:t>
            </a:fld>
            <a:endParaRPr lang="en-US" altLang="en-US" sz="1200" dirty="0"/>
          </a:p>
        </p:txBody>
      </p:sp>
    </p:spTree>
    <p:extLst>
      <p:ext uri="{BB962C8B-B14F-4D97-AF65-F5344CB8AC3E}">
        <p14:creationId xmlns:p14="http://schemas.microsoft.com/office/powerpoint/2010/main" val="422195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3</a:t>
            </a:fld>
            <a:endParaRPr lang="en-US" altLang="en-US" sz="1200"/>
          </a:p>
        </p:txBody>
      </p:sp>
    </p:spTree>
    <p:extLst>
      <p:ext uri="{BB962C8B-B14F-4D97-AF65-F5344CB8AC3E}">
        <p14:creationId xmlns:p14="http://schemas.microsoft.com/office/powerpoint/2010/main" val="3866252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21</a:t>
            </a:fld>
            <a:endParaRPr lang="en-US" altLang="en-US" sz="1200" dirty="0"/>
          </a:p>
        </p:txBody>
      </p:sp>
    </p:spTree>
    <p:extLst>
      <p:ext uri="{BB962C8B-B14F-4D97-AF65-F5344CB8AC3E}">
        <p14:creationId xmlns:p14="http://schemas.microsoft.com/office/powerpoint/2010/main" val="52753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22</a:t>
            </a:fld>
            <a:endParaRPr lang="en-US" altLang="en-US" sz="1200" dirty="0"/>
          </a:p>
        </p:txBody>
      </p:sp>
    </p:spTree>
    <p:extLst>
      <p:ext uri="{BB962C8B-B14F-4D97-AF65-F5344CB8AC3E}">
        <p14:creationId xmlns:p14="http://schemas.microsoft.com/office/powerpoint/2010/main" val="1867074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23</a:t>
            </a:fld>
            <a:endParaRPr lang="en-US" altLang="en-US" sz="1200"/>
          </a:p>
        </p:txBody>
      </p:sp>
    </p:spTree>
    <p:extLst>
      <p:ext uri="{BB962C8B-B14F-4D97-AF65-F5344CB8AC3E}">
        <p14:creationId xmlns:p14="http://schemas.microsoft.com/office/powerpoint/2010/main" val="3852792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24</a:t>
            </a:fld>
            <a:endParaRPr lang="en-US" altLang="en-US" sz="1200"/>
          </a:p>
        </p:txBody>
      </p:sp>
    </p:spTree>
    <p:extLst>
      <p:ext uri="{BB962C8B-B14F-4D97-AF65-F5344CB8AC3E}">
        <p14:creationId xmlns:p14="http://schemas.microsoft.com/office/powerpoint/2010/main" val="2993186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25</a:t>
            </a:fld>
            <a:endParaRPr lang="en-US" altLang="en-US" sz="1200"/>
          </a:p>
        </p:txBody>
      </p:sp>
    </p:spTree>
    <p:extLst>
      <p:ext uri="{BB962C8B-B14F-4D97-AF65-F5344CB8AC3E}">
        <p14:creationId xmlns:p14="http://schemas.microsoft.com/office/powerpoint/2010/main" val="2741051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26</a:t>
            </a:fld>
            <a:endParaRPr lang="en-US" altLang="en-US" sz="1200"/>
          </a:p>
        </p:txBody>
      </p:sp>
    </p:spTree>
    <p:extLst>
      <p:ext uri="{BB962C8B-B14F-4D97-AF65-F5344CB8AC3E}">
        <p14:creationId xmlns:p14="http://schemas.microsoft.com/office/powerpoint/2010/main" val="1415162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27</a:t>
            </a:fld>
            <a:endParaRPr lang="en-US" altLang="en-US" sz="1200"/>
          </a:p>
        </p:txBody>
      </p:sp>
    </p:spTree>
    <p:extLst>
      <p:ext uri="{BB962C8B-B14F-4D97-AF65-F5344CB8AC3E}">
        <p14:creationId xmlns:p14="http://schemas.microsoft.com/office/powerpoint/2010/main" val="20274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4</a:t>
            </a:fld>
            <a:endParaRPr lang="en-US" altLang="en-US" sz="1200"/>
          </a:p>
        </p:txBody>
      </p:sp>
    </p:spTree>
    <p:extLst>
      <p:ext uri="{BB962C8B-B14F-4D97-AF65-F5344CB8AC3E}">
        <p14:creationId xmlns:p14="http://schemas.microsoft.com/office/powerpoint/2010/main" val="167648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5</a:t>
            </a:fld>
            <a:endParaRPr lang="en-US" altLang="en-US" sz="1200"/>
          </a:p>
        </p:txBody>
      </p:sp>
    </p:spTree>
    <p:extLst>
      <p:ext uri="{BB962C8B-B14F-4D97-AF65-F5344CB8AC3E}">
        <p14:creationId xmlns:p14="http://schemas.microsoft.com/office/powerpoint/2010/main" val="2007024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6</a:t>
            </a:fld>
            <a:endParaRPr lang="en-US" altLang="en-US" sz="1200"/>
          </a:p>
        </p:txBody>
      </p:sp>
    </p:spTree>
    <p:extLst>
      <p:ext uri="{BB962C8B-B14F-4D97-AF65-F5344CB8AC3E}">
        <p14:creationId xmlns:p14="http://schemas.microsoft.com/office/powerpoint/2010/main" val="166797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7</a:t>
            </a:fld>
            <a:endParaRPr lang="en-US" altLang="en-US" sz="1200"/>
          </a:p>
        </p:txBody>
      </p:sp>
    </p:spTree>
    <p:extLst>
      <p:ext uri="{BB962C8B-B14F-4D97-AF65-F5344CB8AC3E}">
        <p14:creationId xmlns:p14="http://schemas.microsoft.com/office/powerpoint/2010/main" val="237501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8</a:t>
            </a:fld>
            <a:endParaRPr lang="en-US" altLang="en-US" sz="1200"/>
          </a:p>
        </p:txBody>
      </p:sp>
    </p:spTree>
    <p:extLst>
      <p:ext uri="{BB962C8B-B14F-4D97-AF65-F5344CB8AC3E}">
        <p14:creationId xmlns:p14="http://schemas.microsoft.com/office/powerpoint/2010/main" val="618931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9</a:t>
            </a:fld>
            <a:endParaRPr lang="en-US" altLang="en-US" sz="1200"/>
          </a:p>
        </p:txBody>
      </p:sp>
    </p:spTree>
    <p:extLst>
      <p:ext uri="{BB962C8B-B14F-4D97-AF65-F5344CB8AC3E}">
        <p14:creationId xmlns:p14="http://schemas.microsoft.com/office/powerpoint/2010/main" val="176346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10</a:t>
            </a:fld>
            <a:endParaRPr lang="en-US" altLang="en-US" sz="1200"/>
          </a:p>
        </p:txBody>
      </p:sp>
    </p:spTree>
    <p:extLst>
      <p:ext uri="{BB962C8B-B14F-4D97-AF65-F5344CB8AC3E}">
        <p14:creationId xmlns:p14="http://schemas.microsoft.com/office/powerpoint/2010/main" val="528962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9CE6-3A69-401E-9230-D30514A77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5EBAD08-22C4-4672-B4F0-6F6D086A4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9428527-7734-4D74-9881-C92EF780137E}"/>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5" name="Footer Placeholder 4">
            <a:extLst>
              <a:ext uri="{FF2B5EF4-FFF2-40B4-BE49-F238E27FC236}">
                <a16:creationId xmlns:a16="http://schemas.microsoft.com/office/drawing/2014/main" id="{8981B62E-30E7-4797-9A20-5C98E140691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899E01E-32B8-4C63-BB28-802EE4E9711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3003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8110-E114-4A74-8830-C6859771465A}"/>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8B47E75-B49B-4CF2-8061-2DAF539AD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0569973-AA5A-4634-852E-B0088171F72C}"/>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5" name="Footer Placeholder 4">
            <a:extLst>
              <a:ext uri="{FF2B5EF4-FFF2-40B4-BE49-F238E27FC236}">
                <a16:creationId xmlns:a16="http://schemas.microsoft.com/office/drawing/2014/main" id="{D84A5894-3BEE-4FFF-9609-C009BA3449C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6FF7DD0-150F-48F2-BF97-A20D9CECCE5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355248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72D26A-6D7D-427E-B2DF-E60613AB1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FDFB64C-C429-4AA6-A1A6-9D0D00916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7FF0AD5-90CD-49BB-A226-44C204CCE9A4}"/>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5" name="Footer Placeholder 4">
            <a:extLst>
              <a:ext uri="{FF2B5EF4-FFF2-40B4-BE49-F238E27FC236}">
                <a16:creationId xmlns:a16="http://schemas.microsoft.com/office/drawing/2014/main" id="{7D8C3FA0-75AA-46B1-AF24-707D1CCF354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90593E5-53BD-49B3-BC3A-5171AB891FC7}"/>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9163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DCF5-B159-4E86-B457-954AFC70BFF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B6CEB3A-66E0-4710-B8E1-332EF5ACE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2B63A97-0CFE-4C2B-8D18-7B13083CCA95}"/>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5" name="Footer Placeholder 4">
            <a:extLst>
              <a:ext uri="{FF2B5EF4-FFF2-40B4-BE49-F238E27FC236}">
                <a16:creationId xmlns:a16="http://schemas.microsoft.com/office/drawing/2014/main" id="{1629DD89-00CB-4B81-9E86-26794FEC9FC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FFF3A13-5020-4B42-8581-09F901EF536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4916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2E76-AAB3-4961-ACDA-61E81CB12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8653559-EBBD-4120-948F-A89DECDD2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17589D-00E8-48CD-BF69-352CBB54B5DA}"/>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5" name="Footer Placeholder 4">
            <a:extLst>
              <a:ext uri="{FF2B5EF4-FFF2-40B4-BE49-F238E27FC236}">
                <a16:creationId xmlns:a16="http://schemas.microsoft.com/office/drawing/2014/main" id="{9306CEF5-8F31-46FC-B7A4-5D7E2A091C1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E6BE48C-5E4A-44BC-8E2E-41155ECA69A2}"/>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9356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DB39-0AC4-4C6B-BC23-6EA71BCDCDB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FCF829B-8C2A-47CF-A765-6EB7AC63B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52D316D-B129-4EA3-8147-37FBB3070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F328474-E0CF-48B6-9ACC-409D2175CC94}"/>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6" name="Footer Placeholder 5">
            <a:extLst>
              <a:ext uri="{FF2B5EF4-FFF2-40B4-BE49-F238E27FC236}">
                <a16:creationId xmlns:a16="http://schemas.microsoft.com/office/drawing/2014/main" id="{4E0BFE48-F51B-4E89-8143-E24175EEA63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54D9DF6-9BCC-446F-99F1-27928B135440}"/>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3108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18D1-F685-42F8-B84B-3886ADE90B4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F3D1658-114B-4339-A4BA-744FFDD91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EDA5C-D91C-40D4-90A9-69758D658F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B20001-798C-4D52-BB80-08E6C2359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774C6-5775-46A5-99C1-00E482714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838146E6-EB01-42A4-905E-0817A63546F4}"/>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8" name="Footer Placeholder 7">
            <a:extLst>
              <a:ext uri="{FF2B5EF4-FFF2-40B4-BE49-F238E27FC236}">
                <a16:creationId xmlns:a16="http://schemas.microsoft.com/office/drawing/2014/main" id="{B7AA5469-21A9-4EF7-9280-4AF88D701BB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587C9C4-0228-4F34-A15F-EB220EB5F2C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61201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E6B1-8113-40AF-B53F-D1CF1B2FBC7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071575A-C5CA-42F7-89AE-FE56B674A9CB}"/>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4" name="Footer Placeholder 3">
            <a:extLst>
              <a:ext uri="{FF2B5EF4-FFF2-40B4-BE49-F238E27FC236}">
                <a16:creationId xmlns:a16="http://schemas.microsoft.com/office/drawing/2014/main" id="{DE2267F3-5199-4BD7-B5EA-63D2F83ECE0F}"/>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F778E71-4286-4FF7-87DB-2259F5D5DE3B}"/>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9866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6A663-89AE-4A1B-B32E-B87127A7BB57}"/>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3" name="Footer Placeholder 2">
            <a:extLst>
              <a:ext uri="{FF2B5EF4-FFF2-40B4-BE49-F238E27FC236}">
                <a16:creationId xmlns:a16="http://schemas.microsoft.com/office/drawing/2014/main" id="{A7842017-168F-451D-AEE6-00FE750286EF}"/>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C08564C-02F0-4BAC-ABA6-5CA80177A83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77812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567B-0AF5-4E25-8263-557920C37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DE1CAFE5-5022-4C3C-9844-CB948E8FD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819AF65-C9C8-4E99-863E-AEFA1A45A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33C79-C2D4-4E67-A69F-49AFD0FEBFE0}"/>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6" name="Footer Placeholder 5">
            <a:extLst>
              <a:ext uri="{FF2B5EF4-FFF2-40B4-BE49-F238E27FC236}">
                <a16:creationId xmlns:a16="http://schemas.microsoft.com/office/drawing/2014/main" id="{4274B502-764C-401C-8B1F-74408229ECE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5F40CB0-5CF0-4EC2-91F2-29BA92E48A9C}"/>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69965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456B-28CB-4034-BA09-B02206BF3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EDFE991-7120-48E0-8AC7-575D5BD04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13CC8246-D739-4D04-B587-05BABD927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3713D-487F-4ACE-9D6B-AFC00C174855}"/>
              </a:ext>
            </a:extLst>
          </p:cNvPr>
          <p:cNvSpPr>
            <a:spLocks noGrp="1"/>
          </p:cNvSpPr>
          <p:nvPr>
            <p:ph type="dt" sz="half" idx="10"/>
          </p:nvPr>
        </p:nvSpPr>
        <p:spPr/>
        <p:txBody>
          <a:bodyPr/>
          <a:lstStyle/>
          <a:p>
            <a:fld id="{0AE94414-238F-4CA9-8CDD-F66CD4ADEBDB}" type="datetimeFigureOut">
              <a:rPr lang="en-ZA" smtClean="0"/>
              <a:t>2022/12/11</a:t>
            </a:fld>
            <a:endParaRPr lang="en-ZA"/>
          </a:p>
        </p:txBody>
      </p:sp>
      <p:sp>
        <p:nvSpPr>
          <p:cNvPr id="6" name="Footer Placeholder 5">
            <a:extLst>
              <a:ext uri="{FF2B5EF4-FFF2-40B4-BE49-F238E27FC236}">
                <a16:creationId xmlns:a16="http://schemas.microsoft.com/office/drawing/2014/main" id="{EA214C83-41D5-4D9B-947C-26673652291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D41B459-651A-41A5-B6E5-7A7B25F56A99}"/>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0736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143B-5C85-41AA-9EC9-9FDBD8750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1BF11B1-457D-47CE-A8AC-F4239F3CA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275162B-7192-4EC0-8308-DBA8DCD05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94414-238F-4CA9-8CDD-F66CD4ADEBDB}" type="datetimeFigureOut">
              <a:rPr lang="en-ZA" smtClean="0"/>
              <a:t>2022/12/11</a:t>
            </a:fld>
            <a:endParaRPr lang="en-ZA"/>
          </a:p>
        </p:txBody>
      </p:sp>
      <p:sp>
        <p:nvSpPr>
          <p:cNvPr id="5" name="Footer Placeholder 4">
            <a:extLst>
              <a:ext uri="{FF2B5EF4-FFF2-40B4-BE49-F238E27FC236}">
                <a16:creationId xmlns:a16="http://schemas.microsoft.com/office/drawing/2014/main" id="{6923015E-0119-465E-AA23-9AA745A22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D4C74B4A-7AAC-4761-A5D3-58AA65CDD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F4D1-9872-4BA0-81CC-64298108DFD0}" type="slidenum">
              <a:rPr lang="en-ZA" smtClean="0"/>
              <a:t>‹#›</a:t>
            </a:fld>
            <a:endParaRPr lang="en-ZA"/>
          </a:p>
        </p:txBody>
      </p:sp>
    </p:spTree>
    <p:extLst>
      <p:ext uri="{BB962C8B-B14F-4D97-AF65-F5344CB8AC3E}">
        <p14:creationId xmlns:p14="http://schemas.microsoft.com/office/powerpoint/2010/main" val="85008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F61298-EACC-4AFA-A687-FB7B7DC5FFF6}"/>
              </a:ext>
            </a:extLst>
          </p:cNvPr>
          <p:cNvSpPr>
            <a:spLocks noGrp="1"/>
          </p:cNvSpPr>
          <p:nvPr>
            <p:ph type="subTitle" idx="1"/>
          </p:nvPr>
        </p:nvSpPr>
        <p:spPr>
          <a:xfrm>
            <a:off x="1817077" y="5109275"/>
            <a:ext cx="8998406" cy="1148295"/>
          </a:xfrm>
        </p:spPr>
        <p:txBody>
          <a:bodyPr>
            <a:normAutofit fontScale="92500"/>
          </a:bodyPr>
          <a:lstStyle/>
          <a:p>
            <a:endParaRPr lang="en-ZA" sz="3200" b="1" dirty="0"/>
          </a:p>
          <a:p>
            <a:r>
              <a:rPr lang="en-ZA" sz="3200" b="1" dirty="0"/>
              <a:t>Learning Unit 4: Sampling Techniques and Sample Size</a:t>
            </a:r>
          </a:p>
        </p:txBody>
      </p:sp>
      <p:pic>
        <p:nvPicPr>
          <p:cNvPr id="5" name="Picture 4">
            <a:extLst>
              <a:ext uri="{FF2B5EF4-FFF2-40B4-BE49-F238E27FC236}">
                <a16:creationId xmlns:a16="http://schemas.microsoft.com/office/drawing/2014/main" id="{89AFC7CB-640A-41BD-940A-EA8585BF26EF}"/>
              </a:ext>
            </a:extLst>
          </p:cNvPr>
          <p:cNvPicPr>
            <a:picLocks noChangeAspect="1"/>
          </p:cNvPicPr>
          <p:nvPr/>
        </p:nvPicPr>
        <p:blipFill>
          <a:blip r:embed="rId2"/>
          <a:stretch>
            <a:fillRect/>
          </a:stretch>
        </p:blipFill>
        <p:spPr>
          <a:xfrm>
            <a:off x="83034" y="417839"/>
            <a:ext cx="2280616" cy="1667467"/>
          </a:xfrm>
          <a:prstGeom prst="rect">
            <a:avLst/>
          </a:prstGeom>
        </p:spPr>
      </p:pic>
      <p:sp>
        <p:nvSpPr>
          <p:cNvPr id="7" name="Title 1">
            <a:extLst>
              <a:ext uri="{FF2B5EF4-FFF2-40B4-BE49-F238E27FC236}">
                <a16:creationId xmlns:a16="http://schemas.microsoft.com/office/drawing/2014/main" id="{B45575CE-3BA3-40EA-A6AC-7FA6DE625DDF}"/>
              </a:ext>
            </a:extLst>
          </p:cNvPr>
          <p:cNvSpPr txBox="1">
            <a:spLocks/>
          </p:cNvSpPr>
          <p:nvPr/>
        </p:nvSpPr>
        <p:spPr>
          <a:xfrm>
            <a:off x="1348365" y="2048608"/>
            <a:ext cx="9935829" cy="27607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600" b="1" dirty="0">
                <a:solidFill>
                  <a:srgbClr val="0070C0"/>
                </a:solidFill>
                <a:latin typeface="+mn-lt"/>
              </a:rPr>
              <a:t>  Course Name: Research Methods and    </a:t>
            </a:r>
          </a:p>
          <a:p>
            <a:r>
              <a:rPr lang="en-ZA" sz="3600" b="1" dirty="0">
                <a:solidFill>
                  <a:srgbClr val="0070C0"/>
                </a:solidFill>
                <a:latin typeface="+mn-lt"/>
              </a:rPr>
              <a:t>                Communication</a:t>
            </a:r>
          </a:p>
          <a:p>
            <a:pPr algn="l"/>
            <a:r>
              <a:rPr lang="en-ZA" sz="3600" b="1" dirty="0">
                <a:solidFill>
                  <a:srgbClr val="0070C0"/>
                </a:solidFill>
                <a:latin typeface="+mn-lt"/>
              </a:rPr>
              <a:t>               Course Code: 6001</a:t>
            </a:r>
            <a:endParaRPr lang="en-ZA" sz="3600" b="1" dirty="0">
              <a:solidFill>
                <a:srgbClr val="C00000"/>
              </a:solidFill>
              <a:latin typeface="+mn-lt"/>
            </a:endParaRPr>
          </a:p>
          <a:p>
            <a:r>
              <a:rPr lang="en-ZA" sz="3600" b="1" dirty="0">
                <a:solidFill>
                  <a:srgbClr val="C00000"/>
                </a:solidFill>
                <a:latin typeface="+mn-lt"/>
              </a:rPr>
              <a:t>(Lecturer: Elizabeth </a:t>
            </a:r>
            <a:r>
              <a:rPr lang="en-ZA" sz="3600" b="1" dirty="0" err="1">
                <a:solidFill>
                  <a:srgbClr val="C00000"/>
                </a:solidFill>
                <a:latin typeface="+mn-lt"/>
              </a:rPr>
              <a:t>Mkoba</a:t>
            </a:r>
            <a:r>
              <a:rPr lang="en-ZA" sz="3600" b="1" dirty="0">
                <a:solidFill>
                  <a:srgbClr val="C00000"/>
                </a:solidFill>
                <a:latin typeface="+mn-lt"/>
              </a:rPr>
              <a:t>, PhD)</a:t>
            </a:r>
            <a:endParaRPr lang="en-ZA" sz="3600" b="1" dirty="0">
              <a:solidFill>
                <a:srgbClr val="0070C0"/>
              </a:solidFill>
              <a:latin typeface="+mn-lt"/>
            </a:endParaRPr>
          </a:p>
        </p:txBody>
      </p:sp>
      <p:sp>
        <p:nvSpPr>
          <p:cNvPr id="6" name="Title 1">
            <a:extLst>
              <a:ext uri="{FF2B5EF4-FFF2-40B4-BE49-F238E27FC236}">
                <a16:creationId xmlns:a16="http://schemas.microsoft.com/office/drawing/2014/main" id="{B45575CE-3BA3-40EA-A6AC-7FA6DE625DDF}"/>
              </a:ext>
            </a:extLst>
          </p:cNvPr>
          <p:cNvSpPr txBox="1">
            <a:spLocks/>
          </p:cNvSpPr>
          <p:nvPr/>
        </p:nvSpPr>
        <p:spPr>
          <a:xfrm>
            <a:off x="2363650" y="708647"/>
            <a:ext cx="9123501" cy="108585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ZA" sz="3600" b="1" dirty="0">
                <a:solidFill>
                  <a:srgbClr val="C00000"/>
                </a:solidFill>
              </a:rPr>
            </a:br>
            <a:r>
              <a:rPr lang="en-ZA" sz="4600" b="1" dirty="0">
                <a:solidFill>
                  <a:srgbClr val="C00000"/>
                </a:solidFill>
              </a:rPr>
              <a:t> </a:t>
            </a:r>
            <a:r>
              <a:rPr lang="en-ZA" sz="4600" b="1" dirty="0">
                <a:solidFill>
                  <a:srgbClr val="C00000"/>
                </a:solidFill>
                <a:latin typeface="+mn-lt"/>
              </a:rPr>
              <a:t>The Nelson Mandela African Institution of Science and Technology</a:t>
            </a:r>
          </a:p>
        </p:txBody>
      </p:sp>
    </p:spTree>
    <p:extLst>
      <p:ext uri="{BB962C8B-B14F-4D97-AF65-F5344CB8AC3E}">
        <p14:creationId xmlns:p14="http://schemas.microsoft.com/office/powerpoint/2010/main" val="8371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3. Sampling Terminology</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85000" lnSpcReduction="20000"/>
          </a:bodyPr>
          <a:lstStyle/>
          <a:p>
            <a:pPr algn="just">
              <a:lnSpc>
                <a:spcPct val="150000"/>
              </a:lnSpc>
            </a:pPr>
            <a:r>
              <a:rPr lang="en-US" sz="3600" dirty="0"/>
              <a:t>Consider the examples to find out the </a:t>
            </a:r>
            <a:r>
              <a:rPr lang="en-US" sz="3600" dirty="0">
                <a:solidFill>
                  <a:srgbClr val="C00000"/>
                </a:solidFill>
              </a:rPr>
              <a:t>average age of the class</a:t>
            </a:r>
            <a:r>
              <a:rPr lang="en-US" sz="3600" dirty="0"/>
              <a:t> and </a:t>
            </a:r>
            <a:r>
              <a:rPr lang="en-US" sz="3600" dirty="0">
                <a:solidFill>
                  <a:srgbClr val="C00000"/>
                </a:solidFill>
              </a:rPr>
              <a:t>the average income of the families living in the city.</a:t>
            </a:r>
          </a:p>
          <a:p>
            <a:pPr algn="just">
              <a:lnSpc>
                <a:spcPct val="150000"/>
              </a:lnSpc>
            </a:pPr>
            <a:r>
              <a:rPr lang="en-US" sz="3600" dirty="0"/>
              <a:t>The class, families living in the city from which you select your sample are called</a:t>
            </a:r>
            <a:r>
              <a:rPr lang="en-US" sz="3600" b="1" dirty="0">
                <a:solidFill>
                  <a:srgbClr val="C00000"/>
                </a:solidFill>
              </a:rPr>
              <a:t> the population </a:t>
            </a:r>
            <a:r>
              <a:rPr lang="en-US" sz="3600" dirty="0"/>
              <a:t>or </a:t>
            </a:r>
            <a:r>
              <a:rPr lang="en-US" sz="3600" dirty="0">
                <a:solidFill>
                  <a:srgbClr val="C00000"/>
                </a:solidFill>
              </a:rPr>
              <a:t>study population</a:t>
            </a:r>
            <a:r>
              <a:rPr lang="en-US" sz="3600" dirty="0"/>
              <a:t>, and are usually denoted by the letter </a:t>
            </a:r>
            <a:r>
              <a:rPr lang="en-US" sz="3600" dirty="0">
                <a:solidFill>
                  <a:srgbClr val="C00000"/>
                </a:solidFill>
              </a:rPr>
              <a:t>N</a:t>
            </a:r>
            <a:r>
              <a:rPr lang="en-US" sz="3600" dirty="0"/>
              <a:t>.  </a:t>
            </a:r>
          </a:p>
          <a:p>
            <a:pPr algn="just">
              <a:lnSpc>
                <a:spcPct val="150000"/>
              </a:lnSpc>
            </a:pPr>
            <a:r>
              <a:rPr lang="en-US" sz="3600" dirty="0"/>
              <a:t>The small group of students, families from whom you </a:t>
            </a:r>
            <a:r>
              <a:rPr lang="en-US" sz="3600" dirty="0">
                <a:solidFill>
                  <a:srgbClr val="C00000"/>
                </a:solidFill>
              </a:rPr>
              <a:t>collect the required information to estimate the average age of the class, average income</a:t>
            </a:r>
            <a:r>
              <a:rPr lang="en-US" sz="3600" dirty="0"/>
              <a:t> is called </a:t>
            </a:r>
            <a:r>
              <a:rPr lang="en-US" sz="3600" b="1" dirty="0">
                <a:solidFill>
                  <a:srgbClr val="C00000"/>
                </a:solidFill>
              </a:rPr>
              <a:t>the sample</a:t>
            </a:r>
            <a:r>
              <a:rPr lang="en-US" sz="3600" dirty="0">
                <a:solidFill>
                  <a:srgbClr val="C00000"/>
                </a:solidFill>
              </a:rPr>
              <a:t>.</a:t>
            </a:r>
            <a:endParaRPr lang="en-GB" sz="3600" dirty="0">
              <a:solidFill>
                <a:srgbClr val="C00000"/>
              </a:solidFill>
            </a:endParaRPr>
          </a:p>
        </p:txBody>
      </p:sp>
    </p:spTree>
    <p:extLst>
      <p:ext uri="{BB962C8B-B14F-4D97-AF65-F5344CB8AC3E}">
        <p14:creationId xmlns:p14="http://schemas.microsoft.com/office/powerpoint/2010/main" val="163320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3. Sampling Terminology…</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algn="just">
              <a:lnSpc>
                <a:spcPct val="150000"/>
              </a:lnSpc>
            </a:pPr>
            <a:r>
              <a:rPr lang="en-US" sz="3600" dirty="0"/>
              <a:t>The </a:t>
            </a:r>
            <a:r>
              <a:rPr lang="en-US" sz="3600" dirty="0">
                <a:solidFill>
                  <a:srgbClr val="C00000"/>
                </a:solidFill>
              </a:rPr>
              <a:t>number of students, families </a:t>
            </a:r>
            <a:r>
              <a:rPr lang="en-US" sz="3600" dirty="0"/>
              <a:t>from whom you obtain the required information is called the </a:t>
            </a:r>
            <a:r>
              <a:rPr lang="en-US" sz="3600" b="1" dirty="0">
                <a:solidFill>
                  <a:srgbClr val="C00000"/>
                </a:solidFill>
              </a:rPr>
              <a:t>sample size </a:t>
            </a:r>
            <a:r>
              <a:rPr lang="en-US" sz="3600" dirty="0"/>
              <a:t>and is usually denoted by the letter </a:t>
            </a:r>
            <a:r>
              <a:rPr lang="en-US" sz="3600" dirty="0">
                <a:solidFill>
                  <a:srgbClr val="C00000"/>
                </a:solidFill>
              </a:rPr>
              <a:t>n</a:t>
            </a:r>
            <a:r>
              <a:rPr lang="en-US" sz="3600" dirty="0"/>
              <a:t>.</a:t>
            </a:r>
          </a:p>
          <a:p>
            <a:pPr algn="just">
              <a:lnSpc>
                <a:spcPct val="150000"/>
              </a:lnSpc>
            </a:pPr>
            <a:r>
              <a:rPr lang="en-US" sz="3600" dirty="0"/>
              <a:t>The </a:t>
            </a:r>
            <a:r>
              <a:rPr lang="en-US" sz="3600" dirty="0">
                <a:solidFill>
                  <a:srgbClr val="C00000"/>
                </a:solidFill>
              </a:rPr>
              <a:t>way you select students, families </a:t>
            </a:r>
            <a:r>
              <a:rPr lang="en-US" sz="3600" dirty="0"/>
              <a:t>is called the </a:t>
            </a:r>
            <a:r>
              <a:rPr lang="en-US" sz="3600" b="1" dirty="0">
                <a:solidFill>
                  <a:srgbClr val="C00000"/>
                </a:solidFill>
              </a:rPr>
              <a:t>sampling design or sampling strategy</a:t>
            </a:r>
            <a:r>
              <a:rPr lang="en-US" sz="3600" b="1" dirty="0"/>
              <a:t>.</a:t>
            </a:r>
          </a:p>
          <a:p>
            <a:pPr algn="just">
              <a:lnSpc>
                <a:spcPct val="150000"/>
              </a:lnSpc>
            </a:pPr>
            <a:r>
              <a:rPr lang="en-US" sz="3600" dirty="0">
                <a:solidFill>
                  <a:srgbClr val="C00000"/>
                </a:solidFill>
              </a:rPr>
              <a:t>Each student, family </a:t>
            </a:r>
            <a:r>
              <a:rPr lang="en-US" sz="3600" dirty="0"/>
              <a:t>that becomes the basis for selecting your sample is called </a:t>
            </a:r>
            <a:r>
              <a:rPr lang="en-US" sz="3600" b="1" dirty="0">
                <a:solidFill>
                  <a:srgbClr val="C00000"/>
                </a:solidFill>
              </a:rPr>
              <a:t>the sampling unit or sampling element</a:t>
            </a:r>
            <a:r>
              <a:rPr lang="en-US" sz="3600" dirty="0"/>
              <a:t>.</a:t>
            </a:r>
            <a:endParaRPr lang="en-US" sz="3600" b="1" dirty="0">
              <a:solidFill>
                <a:srgbClr val="C00000"/>
              </a:solidFill>
            </a:endParaRPr>
          </a:p>
          <a:p>
            <a:pPr algn="just">
              <a:lnSpc>
                <a:spcPct val="150000"/>
              </a:lnSpc>
            </a:pPr>
            <a:endParaRPr lang="en-US" sz="3600" b="1" dirty="0">
              <a:solidFill>
                <a:srgbClr val="C00000"/>
              </a:solidFill>
            </a:endParaRPr>
          </a:p>
        </p:txBody>
      </p:sp>
    </p:spTree>
    <p:extLst>
      <p:ext uri="{BB962C8B-B14F-4D97-AF65-F5344CB8AC3E}">
        <p14:creationId xmlns:p14="http://schemas.microsoft.com/office/powerpoint/2010/main" val="234470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3. Sampling Terminology …</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algn="just">
              <a:lnSpc>
                <a:spcPct val="150000"/>
              </a:lnSpc>
            </a:pPr>
            <a:r>
              <a:rPr lang="en-US" sz="3600" dirty="0"/>
              <a:t>A </a:t>
            </a:r>
            <a:r>
              <a:rPr lang="en-US" sz="3600" dirty="0">
                <a:solidFill>
                  <a:srgbClr val="C00000"/>
                </a:solidFill>
              </a:rPr>
              <a:t>list identifying each student, family </a:t>
            </a:r>
            <a:r>
              <a:rPr lang="en-US" sz="3600" dirty="0"/>
              <a:t>in the study population is called the </a:t>
            </a:r>
            <a:r>
              <a:rPr lang="en-US" sz="3600" b="1" dirty="0">
                <a:solidFill>
                  <a:srgbClr val="C00000"/>
                </a:solidFill>
              </a:rPr>
              <a:t>sampling frame</a:t>
            </a:r>
            <a:r>
              <a:rPr lang="en-US" sz="3600" dirty="0"/>
              <a:t>. </a:t>
            </a:r>
          </a:p>
          <a:p>
            <a:pPr algn="just">
              <a:lnSpc>
                <a:spcPct val="150000"/>
              </a:lnSpc>
            </a:pPr>
            <a:r>
              <a:rPr lang="en-US" sz="3600" dirty="0"/>
              <a:t>Your </a:t>
            </a:r>
            <a:r>
              <a:rPr lang="en-US" sz="3600" dirty="0">
                <a:solidFill>
                  <a:srgbClr val="C00000"/>
                </a:solidFill>
              </a:rPr>
              <a:t>findings</a:t>
            </a:r>
            <a:r>
              <a:rPr lang="en-US" sz="3600" dirty="0"/>
              <a:t> based on the information obtained from your respondents (sample) are called </a:t>
            </a:r>
            <a:r>
              <a:rPr lang="en-US" sz="3600" b="1" dirty="0">
                <a:solidFill>
                  <a:srgbClr val="C00000"/>
                </a:solidFill>
              </a:rPr>
              <a:t>sample statistics</a:t>
            </a:r>
            <a:r>
              <a:rPr lang="en-US" sz="3600" dirty="0"/>
              <a:t>.</a:t>
            </a:r>
          </a:p>
          <a:p>
            <a:pPr algn="just">
              <a:lnSpc>
                <a:spcPct val="150000"/>
              </a:lnSpc>
            </a:pPr>
            <a:endParaRPr lang="en-US" sz="3600" dirty="0"/>
          </a:p>
          <a:p>
            <a:pPr algn="just">
              <a:lnSpc>
                <a:spcPct val="150000"/>
              </a:lnSpc>
            </a:pPr>
            <a:endParaRPr lang="en-US" sz="3600" b="1" dirty="0">
              <a:solidFill>
                <a:srgbClr val="C00000"/>
              </a:solidFill>
            </a:endParaRPr>
          </a:p>
        </p:txBody>
      </p:sp>
    </p:spTree>
    <p:extLst>
      <p:ext uri="{BB962C8B-B14F-4D97-AF65-F5344CB8AC3E}">
        <p14:creationId xmlns:p14="http://schemas.microsoft.com/office/powerpoint/2010/main" val="290950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4. Types of Sampling (or Sampling Techniques) </a:t>
            </a:r>
          </a:p>
        </p:txBody>
      </p:sp>
      <p:pic>
        <p:nvPicPr>
          <p:cNvPr id="2" name="Content Placeholder 1"/>
          <p:cNvPicPr>
            <a:picLocks noGrp="1" noChangeAspect="1"/>
          </p:cNvPicPr>
          <p:nvPr>
            <p:ph idx="1"/>
          </p:nvPr>
        </p:nvPicPr>
        <p:blipFill>
          <a:blip r:embed="rId3"/>
          <a:stretch>
            <a:fillRect/>
          </a:stretch>
        </p:blipFill>
        <p:spPr>
          <a:xfrm>
            <a:off x="1385888" y="1179512"/>
            <a:ext cx="8701690" cy="5750061"/>
          </a:xfrm>
          <a:prstGeom prst="rect">
            <a:avLst/>
          </a:prstGeom>
        </p:spPr>
      </p:pic>
    </p:spTree>
    <p:extLst>
      <p:ext uri="{BB962C8B-B14F-4D97-AF65-F5344CB8AC3E}">
        <p14:creationId xmlns:p14="http://schemas.microsoft.com/office/powerpoint/2010/main" val="69053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1" y="498680"/>
            <a:ext cx="10070433" cy="938366"/>
          </a:xfrm>
        </p:spPr>
        <p:txBody>
          <a:bodyPr>
            <a:normAutofit fontScale="90000"/>
          </a:bodyPr>
          <a:lstStyle/>
          <a:p>
            <a:pPr eaLnBrk="1" hangingPunct="1"/>
            <a:r>
              <a:rPr lang="en-ZA" altLang="en-US" sz="3600" b="1" dirty="0">
                <a:solidFill>
                  <a:srgbClr val="0070C0"/>
                </a:solidFill>
                <a:latin typeface="+mn-lt"/>
                <a:ea typeface="+mn-ea"/>
                <a:cs typeface="+mn-cs"/>
              </a:rPr>
              <a:t>5. Probability Sampling</a:t>
            </a:r>
            <a:br>
              <a:rPr lang="en-ZA" altLang="en-US" sz="3600" b="1" dirty="0">
                <a:solidFill>
                  <a:srgbClr val="0070C0"/>
                </a:solidFill>
                <a:latin typeface="+mn-lt"/>
                <a:ea typeface="+mn-ea"/>
                <a:cs typeface="+mn-cs"/>
              </a:rPr>
            </a:b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0"/>
            <a:ext cx="11556333" cy="5463817"/>
          </a:xfrm>
        </p:spPr>
        <p:txBody>
          <a:bodyPr>
            <a:normAutofit/>
          </a:bodyPr>
          <a:lstStyle/>
          <a:p>
            <a:pPr algn="just">
              <a:lnSpc>
                <a:spcPct val="150000"/>
              </a:lnSpc>
            </a:pPr>
            <a:r>
              <a:rPr lang="en-US" sz="3600" dirty="0"/>
              <a:t>Probability sampling is also known as ‘random sampling’ or ‘chance sampling’. </a:t>
            </a:r>
          </a:p>
          <a:p>
            <a:pPr algn="just">
              <a:lnSpc>
                <a:spcPct val="150000"/>
              </a:lnSpc>
            </a:pPr>
            <a:r>
              <a:rPr lang="en-US" sz="3600" dirty="0"/>
              <a:t>Under this sampling design, every item of the universe has an equal chance of inclusion in the sample.</a:t>
            </a:r>
            <a:r>
              <a:rPr lang="en-ZA" sz="3300" dirty="0"/>
              <a:t> </a:t>
            </a:r>
          </a:p>
          <a:p>
            <a:pPr marL="0" indent="0" algn="just">
              <a:lnSpc>
                <a:spcPct val="150000"/>
              </a:lnSpc>
              <a:buNone/>
            </a:pPr>
            <a:r>
              <a:rPr lang="en-ZA" dirty="0"/>
              <a:t> </a:t>
            </a:r>
            <a:endParaRPr lang="en-US" sz="3600" b="1" dirty="0"/>
          </a:p>
          <a:p>
            <a:pPr algn="just">
              <a:lnSpc>
                <a:spcPct val="150000"/>
              </a:lnSpc>
            </a:pPr>
            <a:endParaRPr lang="en-US" sz="3600" b="1" dirty="0">
              <a:solidFill>
                <a:srgbClr val="C00000"/>
              </a:solidFill>
            </a:endParaRPr>
          </a:p>
        </p:txBody>
      </p:sp>
    </p:spTree>
    <p:extLst>
      <p:ext uri="{BB962C8B-B14F-4D97-AF65-F5344CB8AC3E}">
        <p14:creationId xmlns:p14="http://schemas.microsoft.com/office/powerpoint/2010/main" val="357368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fontScale="90000"/>
          </a:bodyPr>
          <a:lstStyle/>
          <a:p>
            <a:pPr eaLnBrk="1" hangingPunct="1"/>
            <a:r>
              <a:rPr lang="en-ZA" altLang="en-US" sz="3600" b="1" dirty="0">
                <a:solidFill>
                  <a:srgbClr val="0070C0"/>
                </a:solidFill>
                <a:latin typeface="+mn-lt"/>
                <a:ea typeface="+mn-ea"/>
                <a:cs typeface="+mn-cs"/>
              </a:rPr>
              <a:t>Simple Random Sampling</a:t>
            </a:r>
            <a:br>
              <a:rPr lang="en-ZA" altLang="en-US" sz="3600" b="1" dirty="0">
                <a:solidFill>
                  <a:srgbClr val="0070C0"/>
                </a:solidFill>
                <a:latin typeface="+mn-lt"/>
                <a:ea typeface="+mn-ea"/>
                <a:cs typeface="+mn-cs"/>
              </a:rPr>
            </a:b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0"/>
            <a:ext cx="11556333" cy="5463817"/>
          </a:xfrm>
        </p:spPr>
        <p:txBody>
          <a:bodyPr>
            <a:normAutofit fontScale="85000" lnSpcReduction="20000"/>
          </a:bodyPr>
          <a:lstStyle/>
          <a:p>
            <a:pPr algn="just">
              <a:lnSpc>
                <a:spcPct val="150000"/>
              </a:lnSpc>
            </a:pPr>
            <a:r>
              <a:rPr lang="en-ZA" sz="3300" dirty="0"/>
              <a:t>Random sampling gives each individual, group or organisation an equal chance of being selected as an object/item of the study. </a:t>
            </a:r>
          </a:p>
          <a:p>
            <a:pPr algn="just">
              <a:lnSpc>
                <a:spcPct val="150000"/>
              </a:lnSpc>
            </a:pPr>
            <a:r>
              <a:rPr lang="en-US" sz="3300" dirty="0"/>
              <a:t>Random sampling every item of the universe/population has an equal chance of inclusion in the sample.</a:t>
            </a:r>
          </a:p>
          <a:p>
            <a:pPr algn="just">
              <a:lnSpc>
                <a:spcPct val="150000"/>
              </a:lnSpc>
            </a:pPr>
            <a:r>
              <a:rPr lang="en-US" sz="3300" dirty="0"/>
              <a:t>For example, names of 20 employees be selected from a total of 250 employees in a company. Means that the population is all 250 employees, and the sample is random because each employee has an equal chance of being chosen.</a:t>
            </a:r>
            <a:r>
              <a:rPr lang="en-ZA" dirty="0"/>
              <a:t> </a:t>
            </a:r>
          </a:p>
          <a:p>
            <a:pPr marL="0" indent="0" algn="just">
              <a:lnSpc>
                <a:spcPct val="150000"/>
              </a:lnSpc>
              <a:buNone/>
            </a:pPr>
            <a:r>
              <a:rPr lang="en-ZA" dirty="0"/>
              <a:t> </a:t>
            </a:r>
            <a:endParaRPr lang="en-US" sz="3600" b="1" dirty="0"/>
          </a:p>
          <a:p>
            <a:pPr algn="just">
              <a:lnSpc>
                <a:spcPct val="150000"/>
              </a:lnSpc>
            </a:pPr>
            <a:endParaRPr lang="en-US" sz="3600" b="1" dirty="0">
              <a:solidFill>
                <a:srgbClr val="C00000"/>
              </a:solidFill>
            </a:endParaRPr>
          </a:p>
        </p:txBody>
      </p:sp>
    </p:spTree>
    <p:extLst>
      <p:ext uri="{BB962C8B-B14F-4D97-AF65-F5344CB8AC3E}">
        <p14:creationId xmlns:p14="http://schemas.microsoft.com/office/powerpoint/2010/main" val="3904303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fontScale="90000"/>
          </a:bodyPr>
          <a:lstStyle/>
          <a:p>
            <a:pPr eaLnBrk="1" hangingPunct="1"/>
            <a:r>
              <a:rPr lang="en-ZA" altLang="en-US" sz="3600" b="1" dirty="0">
                <a:solidFill>
                  <a:srgbClr val="0070C0"/>
                </a:solidFill>
                <a:latin typeface="+mn-lt"/>
                <a:ea typeface="+mn-ea"/>
                <a:cs typeface="+mn-cs"/>
              </a:rPr>
              <a:t>Stratified Random Sampling</a:t>
            </a:r>
            <a:br>
              <a:rPr lang="en-ZA" altLang="en-US" sz="3600" b="1" dirty="0">
                <a:solidFill>
                  <a:srgbClr val="0070C0"/>
                </a:solidFill>
                <a:latin typeface="+mn-lt"/>
                <a:ea typeface="+mn-ea"/>
                <a:cs typeface="+mn-cs"/>
              </a:rPr>
            </a:b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0"/>
            <a:ext cx="11556333" cy="5463817"/>
          </a:xfrm>
        </p:spPr>
        <p:txBody>
          <a:bodyPr>
            <a:normAutofit lnSpcReduction="10000"/>
          </a:bodyPr>
          <a:lstStyle/>
          <a:p>
            <a:pPr algn="just">
              <a:lnSpc>
                <a:spcPct val="150000"/>
              </a:lnSpc>
            </a:pPr>
            <a:r>
              <a:rPr lang="en-ZA" sz="3300" dirty="0"/>
              <a:t>Researcher divides population into separate groups called </a:t>
            </a:r>
            <a:r>
              <a:rPr lang="en-ZA" sz="3300" b="1" dirty="0">
                <a:solidFill>
                  <a:srgbClr val="C00000"/>
                </a:solidFill>
              </a:rPr>
              <a:t>strata</a:t>
            </a:r>
            <a:r>
              <a:rPr lang="en-ZA" sz="3300" dirty="0"/>
              <a:t>.</a:t>
            </a:r>
          </a:p>
          <a:p>
            <a:pPr algn="just">
              <a:lnSpc>
                <a:spcPct val="150000"/>
              </a:lnSpc>
            </a:pPr>
            <a:r>
              <a:rPr lang="en-ZA" sz="3300" dirty="0"/>
              <a:t> Stratification is a process of dividing members of population into </a:t>
            </a:r>
            <a:r>
              <a:rPr lang="en-ZA" sz="3300" dirty="0">
                <a:solidFill>
                  <a:srgbClr val="C00000"/>
                </a:solidFill>
              </a:rPr>
              <a:t>homogeneous subgroups before sampling</a:t>
            </a:r>
            <a:r>
              <a:rPr lang="en-ZA" sz="3300" dirty="0"/>
              <a:t>. </a:t>
            </a:r>
          </a:p>
          <a:p>
            <a:pPr marL="0" indent="0" algn="just">
              <a:lnSpc>
                <a:spcPct val="150000"/>
              </a:lnSpc>
              <a:buNone/>
            </a:pPr>
            <a:r>
              <a:rPr lang="en-ZA" sz="3300" dirty="0"/>
              <a:t>For example people living in Urban area, homogenous subgroups: government employees, students, private sector employees etc. Then select sample where members are selected from each subgroup.</a:t>
            </a:r>
          </a:p>
          <a:p>
            <a:pPr algn="just">
              <a:lnSpc>
                <a:spcPct val="150000"/>
              </a:lnSpc>
            </a:pPr>
            <a:endParaRPr lang="en-ZA" sz="3300" dirty="0"/>
          </a:p>
          <a:p>
            <a:pPr algn="just">
              <a:lnSpc>
                <a:spcPct val="150000"/>
              </a:lnSpc>
            </a:pPr>
            <a:endParaRPr lang="en-US" sz="3600" b="1" dirty="0">
              <a:solidFill>
                <a:srgbClr val="C00000"/>
              </a:solidFill>
            </a:endParaRPr>
          </a:p>
        </p:txBody>
      </p:sp>
    </p:spTree>
    <p:extLst>
      <p:ext uri="{BB962C8B-B14F-4D97-AF65-F5344CB8AC3E}">
        <p14:creationId xmlns:p14="http://schemas.microsoft.com/office/powerpoint/2010/main" val="62572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Cluster Sampling</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algn="just">
              <a:lnSpc>
                <a:spcPct val="150000"/>
              </a:lnSpc>
            </a:pPr>
            <a:r>
              <a:rPr lang="en-US" sz="3600" dirty="0"/>
              <a:t>Cluster sampling is based on the ability of the researcher to divide the sampling population into groups (based upon visible or easily </a:t>
            </a:r>
            <a:r>
              <a:rPr lang="en-US" sz="3600" dirty="0">
                <a:solidFill>
                  <a:srgbClr val="C00000"/>
                </a:solidFill>
              </a:rPr>
              <a:t>identifiable characteristics</a:t>
            </a:r>
            <a:r>
              <a:rPr lang="en-US" sz="3600" dirty="0"/>
              <a:t>), </a:t>
            </a:r>
            <a:r>
              <a:rPr lang="en-US" sz="3600" dirty="0">
                <a:solidFill>
                  <a:srgbClr val="C00000"/>
                </a:solidFill>
              </a:rPr>
              <a:t>called clusters</a:t>
            </a:r>
            <a:r>
              <a:rPr lang="en-US" sz="3600" dirty="0"/>
              <a:t>, and then to select elements within each cluster.</a:t>
            </a:r>
          </a:p>
          <a:p>
            <a:pPr algn="just">
              <a:lnSpc>
                <a:spcPct val="150000"/>
              </a:lnSpc>
            </a:pPr>
            <a:r>
              <a:rPr lang="en-US" sz="3600" dirty="0"/>
              <a:t>Clusters can be formed on the basis of geographical proximity or a common characteristic that has a correlation with the main variable of the study.</a:t>
            </a:r>
            <a:endParaRPr lang="en-GB" sz="3600" dirty="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348460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6. Non-Probability Sampling</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7500" lnSpcReduction="20000"/>
          </a:bodyPr>
          <a:lstStyle/>
          <a:p>
            <a:pPr algn="just">
              <a:lnSpc>
                <a:spcPct val="170000"/>
              </a:lnSpc>
              <a:spcBef>
                <a:spcPct val="0"/>
              </a:spcBef>
            </a:pPr>
            <a:r>
              <a:rPr lang="en-US" sz="4000" dirty="0"/>
              <a:t>Non-probability sampling designs do not follow the theory of probability in the choice of elements from the sampling population. </a:t>
            </a:r>
          </a:p>
          <a:p>
            <a:pPr algn="just">
              <a:lnSpc>
                <a:spcPct val="170000"/>
              </a:lnSpc>
              <a:spcBef>
                <a:spcPct val="0"/>
              </a:spcBef>
            </a:pPr>
            <a:r>
              <a:rPr lang="en-US" sz="4000" dirty="0"/>
              <a:t>Non-probability sampling designs are used </a:t>
            </a:r>
            <a:r>
              <a:rPr lang="en-US" sz="4000" dirty="0">
                <a:solidFill>
                  <a:srgbClr val="C00000"/>
                </a:solidFill>
              </a:rPr>
              <a:t>when the number of elements in a population is either unknown or cannot be individually identified</a:t>
            </a:r>
            <a:r>
              <a:rPr lang="en-US" sz="4000" dirty="0"/>
              <a:t>. In such situations the selection of elements is dependent upon other considerations. </a:t>
            </a:r>
            <a:endParaRPr lang="en-GB" sz="3800" dirty="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195433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Non-Probability Sampling …</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0000" lnSpcReduction="20000"/>
          </a:bodyPr>
          <a:lstStyle/>
          <a:p>
            <a:pPr algn="just">
              <a:lnSpc>
                <a:spcPct val="170000"/>
              </a:lnSpc>
              <a:spcBef>
                <a:spcPct val="0"/>
              </a:spcBef>
            </a:pPr>
            <a:r>
              <a:rPr lang="en-US" sz="4000" dirty="0"/>
              <a:t>There are five commonly used non-random designs, each based on a different consideration, </a:t>
            </a:r>
            <a:r>
              <a:rPr lang="en-US" sz="4000" dirty="0">
                <a:solidFill>
                  <a:srgbClr val="C00000"/>
                </a:solidFill>
              </a:rPr>
              <a:t>which are commonly used in both qualitative and quantitative research</a:t>
            </a:r>
            <a:r>
              <a:rPr lang="en-US" sz="4000" dirty="0"/>
              <a:t>. These are:</a:t>
            </a:r>
          </a:p>
          <a:p>
            <a:pPr marL="1200150" lvl="1" indent="-742950" algn="just">
              <a:lnSpc>
                <a:spcPct val="170000"/>
              </a:lnSpc>
              <a:spcBef>
                <a:spcPct val="0"/>
              </a:spcBef>
              <a:buFont typeface="+mj-lt"/>
              <a:buAutoNum type="arabicPeriod"/>
            </a:pPr>
            <a:r>
              <a:rPr lang="en-US" sz="3600" dirty="0"/>
              <a:t>quota sampling;</a:t>
            </a:r>
          </a:p>
          <a:p>
            <a:pPr marL="1200150" lvl="1" indent="-742950" algn="just">
              <a:lnSpc>
                <a:spcPct val="170000"/>
              </a:lnSpc>
              <a:spcBef>
                <a:spcPct val="0"/>
              </a:spcBef>
              <a:buFont typeface="+mj-lt"/>
              <a:buAutoNum type="arabicPeriod"/>
            </a:pPr>
            <a:r>
              <a:rPr lang="en-US" sz="3600" dirty="0"/>
              <a:t>accidental sampling;</a:t>
            </a:r>
          </a:p>
          <a:p>
            <a:pPr marL="1200150" lvl="1" indent="-742950" algn="just">
              <a:lnSpc>
                <a:spcPct val="170000"/>
              </a:lnSpc>
              <a:spcBef>
                <a:spcPct val="0"/>
              </a:spcBef>
              <a:buFont typeface="+mj-lt"/>
              <a:buAutoNum type="arabicPeriod"/>
            </a:pPr>
            <a:r>
              <a:rPr lang="en-US" sz="3600" dirty="0"/>
              <a:t>judgmental sampling or purposive sampling; </a:t>
            </a:r>
          </a:p>
          <a:p>
            <a:pPr marL="1200150" lvl="1" indent="-742950" algn="just">
              <a:lnSpc>
                <a:spcPct val="170000"/>
              </a:lnSpc>
              <a:spcBef>
                <a:spcPct val="0"/>
              </a:spcBef>
              <a:buFont typeface="+mj-lt"/>
              <a:buAutoNum type="arabicPeriod"/>
            </a:pPr>
            <a:r>
              <a:rPr lang="en-US" sz="3600" dirty="0"/>
              <a:t> expert sampling;</a:t>
            </a:r>
          </a:p>
          <a:p>
            <a:pPr marL="1200150" lvl="1" indent="-742950" algn="just">
              <a:lnSpc>
                <a:spcPct val="170000"/>
              </a:lnSpc>
              <a:spcBef>
                <a:spcPct val="0"/>
              </a:spcBef>
              <a:buFont typeface="+mj-lt"/>
              <a:buAutoNum type="arabicPeriod"/>
            </a:pPr>
            <a:r>
              <a:rPr lang="en-US" sz="3600" dirty="0"/>
              <a:t>snowball sampling.</a:t>
            </a:r>
            <a:endParaRPr lang="en-GB" sz="34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270021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a:xfrm>
            <a:off x="3164678" y="339321"/>
            <a:ext cx="5262563" cy="1133677"/>
          </a:xfrm>
        </p:spPr>
        <p:txBody>
          <a:bodyPr>
            <a:normAutofit/>
          </a:bodyPr>
          <a:lstStyle/>
          <a:p>
            <a:pPr algn="ctr" eaLnBrk="1" hangingPunct="1"/>
            <a:r>
              <a:rPr lang="en-ZA" altLang="en-US" sz="2800" b="1" dirty="0">
                <a:solidFill>
                  <a:srgbClr val="0070C0"/>
                </a:solidFill>
                <a:latin typeface="+mn-lt"/>
                <a:ea typeface="+mn-ea"/>
                <a:cs typeface="+mn-cs"/>
              </a:rPr>
              <a:t>Read This Slowly by </a:t>
            </a:r>
            <a:r>
              <a:rPr lang="en-ZA" altLang="en-US" sz="2800" b="1" dirty="0" err="1">
                <a:solidFill>
                  <a:srgbClr val="0070C0"/>
                </a:solidFill>
                <a:latin typeface="+mn-lt"/>
                <a:ea typeface="+mn-ea"/>
                <a:cs typeface="+mn-cs"/>
              </a:rPr>
              <a:t>Jakewoodard</a:t>
            </a:r>
            <a:endParaRPr lang="en-ZA" altLang="en-US" sz="2800" b="1" dirty="0">
              <a:solidFill>
                <a:srgbClr val="0070C0"/>
              </a:solidFill>
              <a:latin typeface="+mn-lt"/>
              <a:ea typeface="+mn-ea"/>
              <a:cs typeface="+mn-cs"/>
            </a:endParaRP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538161" y="1472997"/>
            <a:ext cx="11206164" cy="5242127"/>
          </a:xfrm>
        </p:spPr>
        <p:txBody>
          <a:bodyPr>
            <a:normAutofit fontScale="92500" lnSpcReduction="10000"/>
          </a:bodyPr>
          <a:lstStyle/>
          <a:p>
            <a:pPr marL="0" indent="0" algn="just">
              <a:lnSpc>
                <a:spcPct val="110000"/>
              </a:lnSpc>
              <a:buNone/>
            </a:pPr>
            <a:r>
              <a:rPr lang="en-GB" altLang="en-US" dirty="0"/>
              <a:t>“The </a:t>
            </a:r>
            <a:r>
              <a:rPr lang="en-GB" altLang="en-US" b="1" dirty="0">
                <a:solidFill>
                  <a:srgbClr val="C00000"/>
                </a:solidFill>
              </a:rPr>
              <a:t>Universe responds to your frequency. </a:t>
            </a:r>
            <a:r>
              <a:rPr lang="en-GB" altLang="en-US" dirty="0"/>
              <a:t>It does not recognize your personal desires, wants or needs. It only understands the frequency in which you are vibrating at. </a:t>
            </a:r>
          </a:p>
          <a:p>
            <a:pPr marL="0" indent="0" algn="just">
              <a:lnSpc>
                <a:spcPct val="110000"/>
              </a:lnSpc>
              <a:buNone/>
            </a:pPr>
            <a:r>
              <a:rPr lang="en-GB" altLang="en-US" i="1" dirty="0"/>
              <a:t>For example, </a:t>
            </a:r>
          </a:p>
          <a:p>
            <a:pPr algn="just">
              <a:lnSpc>
                <a:spcPct val="110000"/>
              </a:lnSpc>
              <a:buFont typeface="Wingdings" panose="05000000000000000000" pitchFamily="2" charset="2"/>
              <a:buChar char="q"/>
            </a:pPr>
            <a:r>
              <a:rPr lang="en-GB" altLang="en-US" dirty="0"/>
              <a:t>If you are vibrating in the frequency of </a:t>
            </a:r>
            <a:r>
              <a:rPr lang="en-GB" altLang="en-US" b="1" dirty="0">
                <a:solidFill>
                  <a:srgbClr val="C00000"/>
                </a:solidFill>
              </a:rPr>
              <a:t>fear, guilt or shame</a:t>
            </a:r>
            <a:r>
              <a:rPr lang="en-GB" altLang="en-US" dirty="0"/>
              <a:t>, you are going to attract things of similar vibration to support that frequency. </a:t>
            </a:r>
          </a:p>
          <a:p>
            <a:pPr algn="just">
              <a:lnSpc>
                <a:spcPct val="110000"/>
              </a:lnSpc>
              <a:buFont typeface="Wingdings" panose="05000000000000000000" pitchFamily="2" charset="2"/>
              <a:buChar char="q"/>
            </a:pPr>
            <a:r>
              <a:rPr lang="en-GB" altLang="en-US" dirty="0"/>
              <a:t>If you are vibrating in the frequency of </a:t>
            </a:r>
            <a:r>
              <a:rPr lang="en-GB" altLang="en-US" b="1" dirty="0">
                <a:solidFill>
                  <a:srgbClr val="C00000"/>
                </a:solidFill>
              </a:rPr>
              <a:t>love, joy and abundance, </a:t>
            </a:r>
            <a:r>
              <a:rPr lang="en-GB" altLang="en-US" dirty="0"/>
              <a:t>you are going to attract things to support that frequency.</a:t>
            </a:r>
          </a:p>
          <a:p>
            <a:pPr marL="0" indent="0" algn="just">
              <a:lnSpc>
                <a:spcPct val="110000"/>
              </a:lnSpc>
              <a:buNone/>
            </a:pPr>
            <a:r>
              <a:rPr lang="en-GB" altLang="en-US" dirty="0"/>
              <a:t>It is like tuning into a radio station. You have to be tuned into the radio station you want to listen to just like </a:t>
            </a:r>
            <a:r>
              <a:rPr lang="en-GB" altLang="en-US" b="1" dirty="0">
                <a:solidFill>
                  <a:srgbClr val="C00000"/>
                </a:solidFill>
              </a:rPr>
              <a:t>you have to be tuned into energy you want to manifest in your </a:t>
            </a:r>
            <a:r>
              <a:rPr lang="en-GB" altLang="en-US" b="1">
                <a:solidFill>
                  <a:srgbClr val="C00000"/>
                </a:solidFill>
              </a:rPr>
              <a:t>life”.</a:t>
            </a:r>
            <a:endParaRPr lang="en-GB" altLang="en-US" b="1" dirty="0"/>
          </a:p>
          <a:p>
            <a:pPr marL="0" indent="0">
              <a:buNone/>
            </a:pPr>
            <a:endParaRPr lang="en-GB" altLang="en-US" dirty="0">
              <a:solidFill>
                <a:srgbClr val="C00000"/>
              </a:solidFill>
            </a:endParaRPr>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Quota Sampling</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7500" lnSpcReduction="20000"/>
          </a:bodyPr>
          <a:lstStyle/>
          <a:p>
            <a:pPr algn="just">
              <a:lnSpc>
                <a:spcPct val="170000"/>
              </a:lnSpc>
              <a:spcBef>
                <a:spcPct val="0"/>
              </a:spcBef>
            </a:pPr>
            <a:r>
              <a:rPr lang="en-US" sz="3200" dirty="0"/>
              <a:t>The main consideration directing quota sampling is the researcher’s ease of access to the sample population. In addition to convenience, you are guided by some </a:t>
            </a:r>
            <a:r>
              <a:rPr lang="en-US" sz="3200" dirty="0">
                <a:solidFill>
                  <a:srgbClr val="C00000"/>
                </a:solidFill>
              </a:rPr>
              <a:t>visible characteristic, such as gender or race, of the study population that is of interest to you.</a:t>
            </a:r>
          </a:p>
          <a:p>
            <a:pPr algn="just">
              <a:lnSpc>
                <a:spcPct val="170000"/>
              </a:lnSpc>
              <a:spcBef>
                <a:spcPct val="0"/>
              </a:spcBef>
            </a:pPr>
            <a:r>
              <a:rPr lang="en-US" sz="3200" dirty="0"/>
              <a:t>The sample is </a:t>
            </a:r>
            <a:r>
              <a:rPr lang="en-US" sz="3200" dirty="0">
                <a:solidFill>
                  <a:srgbClr val="C00000"/>
                </a:solidFill>
              </a:rPr>
              <a:t>selected from a location convenient</a:t>
            </a:r>
            <a:r>
              <a:rPr lang="en-US" sz="3200" dirty="0"/>
              <a:t> to you as a researcher, and whenever a person with this visible relevant characteristic is seen that person is asked to participate in the study. </a:t>
            </a:r>
          </a:p>
          <a:p>
            <a:pPr algn="just">
              <a:lnSpc>
                <a:spcPct val="170000"/>
              </a:lnSpc>
              <a:spcBef>
                <a:spcPct val="0"/>
              </a:spcBef>
            </a:pPr>
            <a:r>
              <a:rPr lang="en-US" sz="3200" dirty="0"/>
              <a:t>The process continues </a:t>
            </a:r>
            <a:r>
              <a:rPr lang="en-US" sz="3200" dirty="0">
                <a:solidFill>
                  <a:srgbClr val="C00000"/>
                </a:solidFill>
              </a:rPr>
              <a:t>until you have been able to contact the required number of respondents (quota)</a:t>
            </a:r>
            <a:r>
              <a:rPr lang="en-US" sz="3200" dirty="0"/>
              <a:t>.</a:t>
            </a:r>
            <a:endParaRPr lang="en-GB" sz="3100" dirty="0">
              <a:solidFill>
                <a:srgbClr val="C00000"/>
              </a:solidFill>
            </a:endParaRPr>
          </a:p>
        </p:txBody>
      </p:sp>
    </p:spTree>
    <p:extLst>
      <p:ext uri="{BB962C8B-B14F-4D97-AF65-F5344CB8AC3E}">
        <p14:creationId xmlns:p14="http://schemas.microsoft.com/office/powerpoint/2010/main" val="212505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Quota Sampling …</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marL="0" indent="0" algn="just">
              <a:lnSpc>
                <a:spcPct val="170000"/>
              </a:lnSpc>
              <a:spcBef>
                <a:spcPct val="0"/>
              </a:spcBef>
              <a:buNone/>
            </a:pPr>
            <a:r>
              <a:rPr lang="en-US" sz="3200" b="1" dirty="0"/>
              <a:t>Example</a:t>
            </a:r>
          </a:p>
          <a:p>
            <a:pPr algn="just">
              <a:lnSpc>
                <a:spcPct val="170000"/>
              </a:lnSpc>
              <a:spcBef>
                <a:spcPct val="0"/>
              </a:spcBef>
            </a:pPr>
            <a:r>
              <a:rPr lang="en-US" sz="3200" dirty="0"/>
              <a:t>Let us suppose that you want </a:t>
            </a:r>
            <a:r>
              <a:rPr lang="en-US" sz="3200" dirty="0">
                <a:solidFill>
                  <a:srgbClr val="C00000"/>
                </a:solidFill>
              </a:rPr>
              <a:t>to select a sample of 20 male students in order to find out the average age of the male students in your class</a:t>
            </a:r>
            <a:r>
              <a:rPr lang="en-US" sz="3200" dirty="0"/>
              <a:t>.</a:t>
            </a:r>
          </a:p>
          <a:p>
            <a:pPr algn="just">
              <a:lnSpc>
                <a:spcPct val="170000"/>
              </a:lnSpc>
              <a:spcBef>
                <a:spcPct val="0"/>
              </a:spcBef>
            </a:pPr>
            <a:r>
              <a:rPr lang="en-US" sz="3200" dirty="0"/>
              <a:t>You </a:t>
            </a:r>
            <a:r>
              <a:rPr lang="en-US" sz="3200" dirty="0">
                <a:solidFill>
                  <a:srgbClr val="C00000"/>
                </a:solidFill>
              </a:rPr>
              <a:t>decide to stand at the entrance to the classroom</a:t>
            </a:r>
            <a:r>
              <a:rPr lang="en-US" sz="3200" dirty="0"/>
              <a:t>, as this is </a:t>
            </a:r>
            <a:r>
              <a:rPr lang="en-US" sz="3200" dirty="0">
                <a:solidFill>
                  <a:srgbClr val="C00000"/>
                </a:solidFill>
              </a:rPr>
              <a:t>convenient</a:t>
            </a:r>
            <a:r>
              <a:rPr lang="en-US" sz="3200" dirty="0"/>
              <a:t>, and whenever a male student enters the classroom, you ask his age. This process continues until you have asked 20 students their age.</a:t>
            </a:r>
            <a:endParaRPr lang="en-GB" sz="3100" dirty="0">
              <a:solidFill>
                <a:srgbClr val="C00000"/>
              </a:solidFill>
            </a:endParaRPr>
          </a:p>
        </p:txBody>
      </p:sp>
    </p:spTree>
    <p:extLst>
      <p:ext uri="{BB962C8B-B14F-4D97-AF65-F5344CB8AC3E}">
        <p14:creationId xmlns:p14="http://schemas.microsoft.com/office/powerpoint/2010/main" val="3345622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Purposive Sampling</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algn="just">
              <a:lnSpc>
                <a:spcPct val="170000"/>
              </a:lnSpc>
              <a:spcBef>
                <a:spcPct val="0"/>
              </a:spcBef>
            </a:pPr>
            <a:r>
              <a:rPr lang="en-US" sz="3200" dirty="0"/>
              <a:t>The primary consideration in purposive sampling is your judgement as to who can provide the best information to achieve the objectives of your study. </a:t>
            </a:r>
          </a:p>
          <a:p>
            <a:pPr algn="just">
              <a:lnSpc>
                <a:spcPct val="170000"/>
              </a:lnSpc>
              <a:spcBef>
                <a:spcPct val="0"/>
              </a:spcBef>
            </a:pPr>
            <a:r>
              <a:rPr lang="en-US" sz="3200" dirty="0"/>
              <a:t>Researcher only go to those </a:t>
            </a:r>
            <a:r>
              <a:rPr lang="en-US" sz="3200" dirty="0">
                <a:solidFill>
                  <a:srgbClr val="C00000"/>
                </a:solidFill>
              </a:rPr>
              <a:t>people who in your opinion are likely to have the required information and be willing to share it with you.</a:t>
            </a:r>
            <a:endParaRPr lang="en-GB" sz="3100" dirty="0">
              <a:solidFill>
                <a:srgbClr val="C00000"/>
              </a:solidFill>
            </a:endParaRPr>
          </a:p>
        </p:txBody>
      </p:sp>
    </p:spTree>
    <p:extLst>
      <p:ext uri="{BB962C8B-B14F-4D97-AF65-F5344CB8AC3E}">
        <p14:creationId xmlns:p14="http://schemas.microsoft.com/office/powerpoint/2010/main" val="3687367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Snowball Sampling</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7500" lnSpcReduction="20000"/>
          </a:bodyPr>
          <a:lstStyle/>
          <a:p>
            <a:pPr algn="just">
              <a:lnSpc>
                <a:spcPct val="170000"/>
              </a:lnSpc>
              <a:spcBef>
                <a:spcPct val="0"/>
              </a:spcBef>
            </a:pPr>
            <a:r>
              <a:rPr lang="en-US" sz="3200" dirty="0"/>
              <a:t>Snowball sampling is the process of selecting </a:t>
            </a:r>
            <a:r>
              <a:rPr lang="en-US" sz="3200" dirty="0">
                <a:solidFill>
                  <a:srgbClr val="C00000"/>
                </a:solidFill>
              </a:rPr>
              <a:t>a sample using networks</a:t>
            </a:r>
            <a:r>
              <a:rPr lang="en-US" sz="3200" dirty="0"/>
              <a:t>.</a:t>
            </a:r>
          </a:p>
          <a:p>
            <a:pPr algn="just">
              <a:lnSpc>
                <a:spcPct val="170000"/>
              </a:lnSpc>
              <a:spcBef>
                <a:spcPct val="0"/>
              </a:spcBef>
            </a:pPr>
            <a:r>
              <a:rPr lang="en-US" sz="3200" dirty="0"/>
              <a:t>To start with, a few individuals in a group or </a:t>
            </a:r>
            <a:r>
              <a:rPr lang="en-US" sz="3200" dirty="0" err="1"/>
              <a:t>organisation</a:t>
            </a:r>
            <a:r>
              <a:rPr lang="en-US" sz="3200" dirty="0"/>
              <a:t> are selected and the required information is collected from them. They are then asked to identify other people in the group or </a:t>
            </a:r>
            <a:r>
              <a:rPr lang="en-US" sz="3200" dirty="0" err="1"/>
              <a:t>organisation</a:t>
            </a:r>
            <a:r>
              <a:rPr lang="en-US" sz="3200" dirty="0"/>
              <a:t>, and the people selected by them become a part of the sample. </a:t>
            </a:r>
          </a:p>
          <a:p>
            <a:pPr algn="just">
              <a:lnSpc>
                <a:spcPct val="170000"/>
              </a:lnSpc>
              <a:spcBef>
                <a:spcPct val="0"/>
              </a:spcBef>
            </a:pPr>
            <a:r>
              <a:rPr lang="en-US" sz="3200" dirty="0"/>
              <a:t>Information is collected from them, and then these people are asked to identify other members of the group and, in turn, those identified become the basis of further data collection. This process is </a:t>
            </a:r>
            <a:r>
              <a:rPr lang="en-US" sz="3200" dirty="0">
                <a:solidFill>
                  <a:srgbClr val="C00000"/>
                </a:solidFill>
              </a:rPr>
              <a:t>continued until the required number or a saturation point has been reached, in terms of the information being sought</a:t>
            </a:r>
            <a:r>
              <a:rPr lang="en-US" sz="3200" dirty="0"/>
              <a:t>.</a:t>
            </a:r>
          </a:p>
          <a:p>
            <a:pPr algn="just">
              <a:lnSpc>
                <a:spcPct val="170000"/>
              </a:lnSpc>
              <a:spcBef>
                <a:spcPct val="0"/>
              </a:spcBef>
            </a:pPr>
            <a:endParaRPr lang="en-GB" sz="3100" dirty="0">
              <a:solidFill>
                <a:srgbClr val="C00000"/>
              </a:solidFill>
            </a:endParaRPr>
          </a:p>
        </p:txBody>
      </p:sp>
    </p:spTree>
    <p:extLst>
      <p:ext uri="{BB962C8B-B14F-4D97-AF65-F5344CB8AC3E}">
        <p14:creationId xmlns:p14="http://schemas.microsoft.com/office/powerpoint/2010/main" val="2204619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Snowball Sampling…</a:t>
            </a:r>
          </a:p>
        </p:txBody>
      </p:sp>
      <p:pic>
        <p:nvPicPr>
          <p:cNvPr id="2" name="Content Placeholder 1"/>
          <p:cNvPicPr>
            <a:picLocks noGrp="1" noChangeAspect="1"/>
          </p:cNvPicPr>
          <p:nvPr>
            <p:ph idx="1"/>
          </p:nvPr>
        </p:nvPicPr>
        <p:blipFill>
          <a:blip r:embed="rId3"/>
          <a:stretch>
            <a:fillRect/>
          </a:stretch>
        </p:blipFill>
        <p:spPr>
          <a:xfrm>
            <a:off x="100012" y="1280142"/>
            <a:ext cx="11941317" cy="5149233"/>
          </a:xfrm>
          <a:prstGeom prst="rect">
            <a:avLst/>
          </a:prstGeom>
        </p:spPr>
      </p:pic>
    </p:spTree>
    <p:extLst>
      <p:ext uri="{BB962C8B-B14F-4D97-AF65-F5344CB8AC3E}">
        <p14:creationId xmlns:p14="http://schemas.microsoft.com/office/powerpoint/2010/main" val="252203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7. Sample Size</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marL="0" indent="0" algn="just">
              <a:lnSpc>
                <a:spcPct val="170000"/>
              </a:lnSpc>
              <a:spcBef>
                <a:spcPct val="0"/>
              </a:spcBef>
              <a:buNone/>
            </a:pPr>
            <a:r>
              <a:rPr lang="en-US" sz="3200" dirty="0">
                <a:solidFill>
                  <a:srgbClr val="C00000"/>
                </a:solidFill>
              </a:rPr>
              <a:t>‘How big a sample should I select?’, ‘What should be my sample size?’ and ‘How many cases do I need?’</a:t>
            </a:r>
          </a:p>
          <a:p>
            <a:pPr algn="just">
              <a:lnSpc>
                <a:spcPct val="170000"/>
              </a:lnSpc>
              <a:spcBef>
                <a:spcPct val="0"/>
              </a:spcBef>
            </a:pPr>
            <a:r>
              <a:rPr lang="en-US" sz="3200" dirty="0"/>
              <a:t>Basically, it depends on what you want to do with the findings and what type of relationships you want to establish. </a:t>
            </a:r>
          </a:p>
          <a:p>
            <a:pPr algn="just">
              <a:lnSpc>
                <a:spcPct val="170000"/>
              </a:lnSpc>
              <a:spcBef>
                <a:spcPct val="0"/>
              </a:spcBef>
            </a:pPr>
            <a:r>
              <a:rPr lang="en-US" sz="3200" dirty="0"/>
              <a:t>Your purpose in undertaking research is </a:t>
            </a:r>
            <a:r>
              <a:rPr lang="en-US" sz="3200" dirty="0">
                <a:solidFill>
                  <a:srgbClr val="C00000"/>
                </a:solidFill>
              </a:rPr>
              <a:t>the main determinant of the level of accuracy required in the results</a:t>
            </a:r>
            <a:r>
              <a:rPr lang="en-US" sz="3200" dirty="0"/>
              <a:t>, and this level of accuracy is an important determinant of sample size.</a:t>
            </a:r>
            <a:endParaRPr lang="en-GB" sz="3100" dirty="0">
              <a:solidFill>
                <a:srgbClr val="C00000"/>
              </a:solidFill>
            </a:endParaRPr>
          </a:p>
        </p:txBody>
      </p:sp>
    </p:spTree>
    <p:extLst>
      <p:ext uri="{BB962C8B-B14F-4D97-AF65-F5344CB8AC3E}">
        <p14:creationId xmlns:p14="http://schemas.microsoft.com/office/powerpoint/2010/main" val="1533970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7. Sample Size …</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algn="just">
              <a:lnSpc>
                <a:spcPct val="170000"/>
              </a:lnSpc>
              <a:spcBef>
                <a:spcPct val="0"/>
              </a:spcBef>
            </a:pPr>
            <a:r>
              <a:rPr lang="en-ZA" dirty="0"/>
              <a:t>Sample size is the number of units that need to be surveyed in order for the findings to be precise and reliable. </a:t>
            </a:r>
          </a:p>
          <a:p>
            <a:pPr algn="just">
              <a:lnSpc>
                <a:spcPct val="170000"/>
              </a:lnSpc>
              <a:spcBef>
                <a:spcPct val="0"/>
              </a:spcBef>
            </a:pPr>
            <a:r>
              <a:rPr lang="en-ZA" dirty="0"/>
              <a:t>The determination of the sample size differs depending on the research design </a:t>
            </a:r>
          </a:p>
          <a:p>
            <a:pPr algn="just">
              <a:lnSpc>
                <a:spcPct val="170000"/>
              </a:lnSpc>
              <a:spcBef>
                <a:spcPct val="0"/>
              </a:spcBef>
            </a:pPr>
            <a:r>
              <a:rPr lang="en-ZA" dirty="0"/>
              <a:t>In order to provide the basis for a sound generalisation, the sample size should not be too small. As the sample size increases, the margin of errors decreases for a particular level of confidence.</a:t>
            </a:r>
          </a:p>
          <a:p>
            <a:pPr algn="just">
              <a:lnSpc>
                <a:spcPct val="170000"/>
              </a:lnSpc>
              <a:spcBef>
                <a:spcPct val="0"/>
              </a:spcBef>
            </a:pPr>
            <a:r>
              <a:rPr lang="en-ZA" sz="3100" dirty="0">
                <a:solidFill>
                  <a:srgbClr val="C00000"/>
                </a:solidFill>
              </a:rPr>
              <a:t>Use statistical formula to calculate sample size or https://www.surveymonkey.com/mp/sample-size-calculator/</a:t>
            </a:r>
            <a:endParaRPr lang="en-GB" sz="3100" dirty="0">
              <a:solidFill>
                <a:srgbClr val="C00000"/>
              </a:solidFill>
            </a:endParaRPr>
          </a:p>
        </p:txBody>
      </p:sp>
    </p:spTree>
    <p:extLst>
      <p:ext uri="{BB962C8B-B14F-4D97-AF65-F5344CB8AC3E}">
        <p14:creationId xmlns:p14="http://schemas.microsoft.com/office/powerpoint/2010/main" val="4030144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396241"/>
            <a:ext cx="11299159" cy="5684520"/>
          </a:xfrm>
        </p:spPr>
        <p:txBody>
          <a:bodyPr>
            <a:normAutofit/>
          </a:bodyPr>
          <a:lstStyle/>
          <a:p>
            <a:pPr marL="0" indent="0" algn="just">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r>
              <a:rPr lang="en-GB" b="1" dirty="0">
                <a:solidFill>
                  <a:srgbClr val="0070C0"/>
                </a:solidFill>
              </a:rPr>
              <a:t>…End… </a:t>
            </a:r>
          </a:p>
        </p:txBody>
      </p:sp>
      <p:pic>
        <p:nvPicPr>
          <p:cNvPr id="3" name="Picture 2">
            <a:extLst>
              <a:ext uri="{FF2B5EF4-FFF2-40B4-BE49-F238E27FC236}">
                <a16:creationId xmlns:a16="http://schemas.microsoft.com/office/drawing/2014/main" id="{98393AF3-A129-4A7E-96B5-B9F605D76B24}"/>
              </a:ext>
            </a:extLst>
          </p:cNvPr>
          <p:cNvPicPr>
            <a:picLocks noChangeAspect="1"/>
          </p:cNvPicPr>
          <p:nvPr/>
        </p:nvPicPr>
        <p:blipFill>
          <a:blip r:embed="rId3"/>
          <a:stretch>
            <a:fillRect/>
          </a:stretch>
        </p:blipFill>
        <p:spPr>
          <a:xfrm>
            <a:off x="2741295" y="661035"/>
            <a:ext cx="6191250" cy="4124325"/>
          </a:xfrm>
          <a:prstGeom prst="rect">
            <a:avLst/>
          </a:prstGeom>
        </p:spPr>
      </p:pic>
    </p:spTree>
    <p:extLst>
      <p:ext uri="{BB962C8B-B14F-4D97-AF65-F5344CB8AC3E}">
        <p14:creationId xmlns:p14="http://schemas.microsoft.com/office/powerpoint/2010/main" val="255304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a:xfrm>
            <a:off x="838200" y="147435"/>
            <a:ext cx="10196513" cy="966992"/>
          </a:xfrm>
        </p:spPr>
        <p:txBody>
          <a:bodyPr>
            <a:normAutofit/>
          </a:bodyPr>
          <a:lstStyle/>
          <a:p>
            <a:pPr eaLnBrk="1" hangingPunct="1"/>
            <a:r>
              <a:rPr lang="en-ZA" altLang="en-US" sz="2800" b="1" dirty="0">
                <a:solidFill>
                  <a:srgbClr val="0070C0"/>
                </a:solidFill>
                <a:latin typeface="+mn-lt"/>
                <a:ea typeface="+mn-ea"/>
                <a:cs typeface="+mn-cs"/>
              </a:rPr>
              <a:t>LEARNING OUTCOMES </a:t>
            </a: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200" y="1258684"/>
            <a:ext cx="9020175" cy="5256415"/>
          </a:xfrm>
        </p:spPr>
        <p:txBody>
          <a:bodyPr>
            <a:normAutofit/>
          </a:bodyPr>
          <a:lstStyle/>
          <a:p>
            <a:pPr marL="0" indent="0">
              <a:buNone/>
            </a:pPr>
            <a:r>
              <a:rPr lang="en-GB" altLang="en-US" dirty="0"/>
              <a:t>Students should be able to:</a:t>
            </a:r>
          </a:p>
          <a:p>
            <a:pPr marL="457200" indent="-457200">
              <a:lnSpc>
                <a:spcPct val="150000"/>
              </a:lnSpc>
              <a:buFont typeface="+mj-lt"/>
              <a:buAutoNum type="arabicPeriod"/>
            </a:pPr>
            <a:r>
              <a:rPr lang="en-GB" altLang="en-US" sz="2400" dirty="0"/>
              <a:t>Explain what sampling is.</a:t>
            </a:r>
          </a:p>
          <a:p>
            <a:pPr marL="457200" indent="-457200">
              <a:lnSpc>
                <a:spcPct val="150000"/>
              </a:lnSpc>
              <a:buFont typeface="+mj-lt"/>
              <a:buAutoNum type="arabicPeriod"/>
            </a:pPr>
            <a:r>
              <a:rPr lang="en-GB" altLang="en-US" sz="2400" dirty="0"/>
              <a:t>Describe concept of sampling.</a:t>
            </a:r>
          </a:p>
          <a:p>
            <a:pPr marL="457200" lvl="0" indent="-457200">
              <a:lnSpc>
                <a:spcPct val="150000"/>
              </a:lnSpc>
              <a:buFont typeface="+mj-lt"/>
              <a:buAutoNum type="arabicPeriod"/>
            </a:pPr>
            <a:r>
              <a:rPr lang="en-GB" altLang="en-US" sz="2400" dirty="0"/>
              <a:t>Describe  sampling terminology.</a:t>
            </a:r>
            <a:endParaRPr lang="en-GB" sz="2400" dirty="0"/>
          </a:p>
          <a:p>
            <a:pPr marL="457200" lvl="0" indent="-457200">
              <a:lnSpc>
                <a:spcPct val="150000"/>
              </a:lnSpc>
              <a:buFont typeface="+mj-lt"/>
              <a:buAutoNum type="arabicPeriod"/>
            </a:pPr>
            <a:r>
              <a:rPr lang="en-GB" sz="2400" dirty="0"/>
              <a:t>Explain sampling techniques.</a:t>
            </a:r>
          </a:p>
          <a:p>
            <a:pPr marL="457200" lvl="0" indent="-457200">
              <a:lnSpc>
                <a:spcPct val="150000"/>
              </a:lnSpc>
              <a:buFont typeface="+mj-lt"/>
              <a:buAutoNum type="arabicPeriod"/>
            </a:pPr>
            <a:r>
              <a:rPr lang="en-GB" sz="2400" dirty="0"/>
              <a:t>Explain probability sampling.</a:t>
            </a:r>
          </a:p>
          <a:p>
            <a:pPr marL="457200" lvl="0" indent="-457200">
              <a:lnSpc>
                <a:spcPct val="150000"/>
              </a:lnSpc>
              <a:buFont typeface="+mj-lt"/>
              <a:buAutoNum type="arabicPeriod"/>
            </a:pPr>
            <a:r>
              <a:rPr lang="en-GB" sz="2400" dirty="0"/>
              <a:t>Explain non-probability sampling.</a:t>
            </a:r>
          </a:p>
          <a:p>
            <a:pPr marL="457200" lvl="0" indent="-457200">
              <a:lnSpc>
                <a:spcPct val="150000"/>
              </a:lnSpc>
              <a:buFont typeface="+mj-lt"/>
              <a:buAutoNum type="arabicPeriod"/>
            </a:pPr>
            <a:r>
              <a:rPr lang="en-GB" sz="2400" dirty="0"/>
              <a:t>Describe sample size.</a:t>
            </a:r>
          </a:p>
          <a:p>
            <a:pPr marL="457200" lvl="0" indent="-457200">
              <a:lnSpc>
                <a:spcPct val="150000"/>
              </a:lnSpc>
              <a:buFont typeface="+mj-lt"/>
              <a:buAutoNum type="arabicPeriod"/>
            </a:pPr>
            <a:endParaRPr lang="en-GB" sz="2400" dirty="0"/>
          </a:p>
          <a:p>
            <a:pPr marL="457200" lvl="0" indent="-457200">
              <a:lnSpc>
                <a:spcPct val="150000"/>
              </a:lnSpc>
              <a:buFont typeface="+mj-lt"/>
              <a:buAutoNum type="arabicPeriod"/>
            </a:pPr>
            <a:endParaRPr lang="en-GB" sz="2400" dirty="0"/>
          </a:p>
          <a:p>
            <a:pPr marL="457200" lvl="0" indent="-457200">
              <a:lnSpc>
                <a:spcPct val="150000"/>
              </a:lnSpc>
              <a:buFont typeface="+mj-lt"/>
              <a:buAutoNum type="arabicPeriod"/>
            </a:pPr>
            <a:endParaRPr lang="en-GB" dirty="0"/>
          </a:p>
          <a:p>
            <a:pPr marL="457200" lvl="0" indent="-457200">
              <a:lnSpc>
                <a:spcPct val="150000"/>
              </a:lnSpc>
              <a:buFont typeface="+mj-lt"/>
              <a:buAutoNum type="arabicPeriod"/>
            </a:pPr>
            <a:endParaRPr lang="en-US" dirty="0"/>
          </a:p>
          <a:p>
            <a:pPr marL="457200" lvl="0" indent="-457200">
              <a:lnSpc>
                <a:spcPct val="150000"/>
              </a:lnSpc>
              <a:buFont typeface="+mj-lt"/>
              <a:buAutoNum type="arabicPeriod"/>
            </a:pPr>
            <a:endParaRPr lang="en-GB" dirty="0"/>
          </a:p>
          <a:p>
            <a:pPr marL="457200" lvl="0" indent="-457200">
              <a:lnSpc>
                <a:spcPct val="150000"/>
              </a:lnSpc>
              <a:buFont typeface="+mj-lt"/>
              <a:buAutoNum type="arabicPeriod"/>
            </a:pPr>
            <a:endParaRPr lang="en-US" dirty="0"/>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extLst>
      <p:ext uri="{BB962C8B-B14F-4D97-AF65-F5344CB8AC3E}">
        <p14:creationId xmlns:p14="http://schemas.microsoft.com/office/powerpoint/2010/main" val="345956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p:txBody>
          <a:bodyPr>
            <a:normAutofit/>
          </a:bodyPr>
          <a:lstStyle/>
          <a:p>
            <a:pPr eaLnBrk="1" hangingPunct="1"/>
            <a:r>
              <a:rPr lang="en-ZA" altLang="en-US" sz="2800" b="1" dirty="0">
                <a:solidFill>
                  <a:srgbClr val="0070C0"/>
                </a:solidFill>
                <a:latin typeface="+mn-lt"/>
                <a:ea typeface="+mn-ea"/>
                <a:cs typeface="+mn-cs"/>
              </a:rPr>
              <a:t>LEARNING UNIT 2 ASSESSMENT CRITERIA </a:t>
            </a: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200" y="1258684"/>
            <a:ext cx="9020175" cy="5256415"/>
          </a:xfrm>
        </p:spPr>
        <p:txBody>
          <a:bodyPr>
            <a:normAutofit fontScale="92500" lnSpcReduction="10000"/>
          </a:bodyPr>
          <a:lstStyle/>
          <a:p>
            <a:pPr marL="0" indent="0">
              <a:buNone/>
            </a:pPr>
            <a:r>
              <a:rPr lang="en-GB" altLang="en-US" dirty="0"/>
              <a:t>Students should be able to:</a:t>
            </a:r>
          </a:p>
          <a:p>
            <a:pPr marL="457200" indent="-457200">
              <a:lnSpc>
                <a:spcPct val="150000"/>
              </a:lnSpc>
              <a:buFont typeface="+mj-lt"/>
              <a:buAutoNum type="arabicPeriod"/>
            </a:pPr>
            <a:r>
              <a:rPr lang="en-GB" altLang="en-US" dirty="0"/>
              <a:t>Understood what sampling is.</a:t>
            </a:r>
          </a:p>
          <a:p>
            <a:pPr marL="457200" indent="-457200">
              <a:lnSpc>
                <a:spcPct val="150000"/>
              </a:lnSpc>
              <a:buFont typeface="+mj-lt"/>
              <a:buAutoNum type="arabicPeriod"/>
            </a:pPr>
            <a:r>
              <a:rPr lang="en-GB" altLang="en-US" dirty="0"/>
              <a:t>Understood concept of sampling.</a:t>
            </a:r>
          </a:p>
          <a:p>
            <a:pPr marL="457200" lvl="0" indent="-457200">
              <a:lnSpc>
                <a:spcPct val="150000"/>
              </a:lnSpc>
              <a:buFont typeface="+mj-lt"/>
              <a:buAutoNum type="arabicPeriod"/>
            </a:pPr>
            <a:r>
              <a:rPr lang="en-GB" altLang="en-US" dirty="0"/>
              <a:t>Understood sampling terminology.</a:t>
            </a:r>
            <a:endParaRPr lang="en-GB" dirty="0"/>
          </a:p>
          <a:p>
            <a:pPr marL="457200" lvl="0" indent="-457200">
              <a:lnSpc>
                <a:spcPct val="150000"/>
              </a:lnSpc>
              <a:buFont typeface="+mj-lt"/>
              <a:buAutoNum type="arabicPeriod"/>
            </a:pPr>
            <a:r>
              <a:rPr lang="en-GB" dirty="0"/>
              <a:t>Understood sampling techniques.</a:t>
            </a:r>
          </a:p>
          <a:p>
            <a:pPr marL="457200" lvl="0" indent="-457200">
              <a:lnSpc>
                <a:spcPct val="150000"/>
              </a:lnSpc>
              <a:buFont typeface="+mj-lt"/>
              <a:buAutoNum type="arabicPeriod"/>
            </a:pPr>
            <a:r>
              <a:rPr lang="en-GB" dirty="0"/>
              <a:t>Understood probability sampling.</a:t>
            </a:r>
          </a:p>
          <a:p>
            <a:pPr marL="457200" lvl="0" indent="-457200">
              <a:lnSpc>
                <a:spcPct val="150000"/>
              </a:lnSpc>
              <a:buFont typeface="+mj-lt"/>
              <a:buAutoNum type="arabicPeriod"/>
            </a:pPr>
            <a:r>
              <a:rPr lang="en-GB" dirty="0"/>
              <a:t>Understood non-probability sampling.</a:t>
            </a:r>
          </a:p>
          <a:p>
            <a:pPr marL="457200" lvl="0" indent="-457200">
              <a:lnSpc>
                <a:spcPct val="150000"/>
              </a:lnSpc>
              <a:buFont typeface="+mj-lt"/>
              <a:buAutoNum type="arabicPeriod"/>
            </a:pPr>
            <a:r>
              <a:rPr lang="en-GB" dirty="0"/>
              <a:t>Understood sample size.</a:t>
            </a:r>
          </a:p>
          <a:p>
            <a:pPr marL="0" lvl="0" indent="0">
              <a:lnSpc>
                <a:spcPct val="150000"/>
              </a:lnSpc>
              <a:buNone/>
            </a:pPr>
            <a:endParaRPr lang="en-US" dirty="0"/>
          </a:p>
          <a:p>
            <a:pPr marL="457200" lvl="0" indent="-457200">
              <a:lnSpc>
                <a:spcPct val="150000"/>
              </a:lnSpc>
              <a:buFont typeface="+mj-lt"/>
              <a:buAutoNum type="arabicPeriod"/>
            </a:pPr>
            <a:endParaRPr lang="en-GB" dirty="0"/>
          </a:p>
          <a:p>
            <a:pPr marL="457200" lvl="0" indent="-457200">
              <a:lnSpc>
                <a:spcPct val="150000"/>
              </a:lnSpc>
              <a:buFont typeface="+mj-lt"/>
              <a:buAutoNum type="arabicPeriod"/>
            </a:pPr>
            <a:endParaRPr lang="en-US" dirty="0"/>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extLst>
      <p:ext uri="{BB962C8B-B14F-4D97-AF65-F5344CB8AC3E}">
        <p14:creationId xmlns:p14="http://schemas.microsoft.com/office/powerpoint/2010/main" val="399926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1.  What is Sampling?</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85000" lnSpcReduction="10000"/>
          </a:bodyPr>
          <a:lstStyle/>
          <a:p>
            <a:pPr algn="just">
              <a:lnSpc>
                <a:spcPct val="170000"/>
              </a:lnSpc>
              <a:spcBef>
                <a:spcPct val="0"/>
              </a:spcBef>
            </a:pPr>
            <a:r>
              <a:rPr lang="en-US" sz="4000" dirty="0"/>
              <a:t>Sampling is the </a:t>
            </a:r>
            <a:r>
              <a:rPr lang="en-US" sz="4000" dirty="0">
                <a:solidFill>
                  <a:srgbClr val="C00000"/>
                </a:solidFill>
              </a:rPr>
              <a:t>process of selecting a few (a sample) from a bigger group (the sampling population)</a:t>
            </a:r>
            <a:r>
              <a:rPr lang="en-US" sz="4000" dirty="0"/>
              <a:t> to become the basis for estimating or predicting the prevalence of an unknown piece of information, situation or outcome regarding the bigger group. </a:t>
            </a:r>
          </a:p>
          <a:p>
            <a:pPr algn="just">
              <a:lnSpc>
                <a:spcPct val="170000"/>
              </a:lnSpc>
              <a:spcBef>
                <a:spcPct val="0"/>
              </a:spcBef>
            </a:pPr>
            <a:r>
              <a:rPr lang="en-US" sz="4000" dirty="0"/>
              <a:t>A </a:t>
            </a:r>
            <a:r>
              <a:rPr lang="en-US" sz="4000" dirty="0">
                <a:solidFill>
                  <a:srgbClr val="C00000"/>
                </a:solidFill>
              </a:rPr>
              <a:t>sample </a:t>
            </a:r>
            <a:r>
              <a:rPr lang="en-US" sz="4000" dirty="0"/>
              <a:t>is a subgroup of the population you are interested in. </a:t>
            </a:r>
            <a:endParaRPr lang="en-GB" sz="3800" dirty="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296049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2. Concept of Sampling</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marL="0" indent="0" algn="just">
              <a:lnSpc>
                <a:spcPct val="170000"/>
              </a:lnSpc>
              <a:spcBef>
                <a:spcPct val="0"/>
              </a:spcBef>
              <a:buNone/>
            </a:pPr>
            <a:endParaRPr lang="en-GB" sz="3800" dirty="0">
              <a:solidFill>
                <a:srgbClr val="C00000"/>
              </a:solidFill>
            </a:endParaRPr>
          </a:p>
          <a:p>
            <a:pPr marL="0" indent="0">
              <a:spcBef>
                <a:spcPct val="0"/>
              </a:spcBef>
              <a:buNone/>
            </a:pPr>
            <a:endParaRPr lang="en-GB" sz="3100" dirty="0">
              <a:solidFill>
                <a:srgbClr val="C00000"/>
              </a:solidFill>
            </a:endParaRPr>
          </a:p>
        </p:txBody>
      </p:sp>
      <p:pic>
        <p:nvPicPr>
          <p:cNvPr id="2" name="Picture 1"/>
          <p:cNvPicPr>
            <a:picLocks noChangeAspect="1"/>
          </p:cNvPicPr>
          <p:nvPr/>
        </p:nvPicPr>
        <p:blipFill>
          <a:blip r:embed="rId3"/>
          <a:stretch>
            <a:fillRect/>
          </a:stretch>
        </p:blipFill>
        <p:spPr>
          <a:xfrm>
            <a:off x="238125" y="1299854"/>
            <a:ext cx="10777538" cy="5262917"/>
          </a:xfrm>
          <a:prstGeom prst="rect">
            <a:avLst/>
          </a:prstGeom>
        </p:spPr>
      </p:pic>
    </p:spTree>
    <p:extLst>
      <p:ext uri="{BB962C8B-B14F-4D97-AF65-F5344CB8AC3E}">
        <p14:creationId xmlns:p14="http://schemas.microsoft.com/office/powerpoint/2010/main" val="290131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2. Concept of Sampling …</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a:bodyPr>
          <a:lstStyle/>
          <a:p>
            <a:pPr algn="just">
              <a:lnSpc>
                <a:spcPct val="150000"/>
              </a:lnSpc>
            </a:pPr>
            <a:r>
              <a:rPr lang="en-US" sz="3600" dirty="0"/>
              <a:t>Let us take a very simple example to explain the concept of sampling in quantitative research. </a:t>
            </a:r>
          </a:p>
          <a:p>
            <a:pPr marL="0" indent="0" algn="just">
              <a:lnSpc>
                <a:spcPct val="150000"/>
              </a:lnSpc>
              <a:buNone/>
            </a:pPr>
            <a:r>
              <a:rPr lang="en-US" sz="3600" dirty="0"/>
              <a:t>    Example, suppose you want to estimate the </a:t>
            </a:r>
            <a:r>
              <a:rPr lang="en-US" sz="3600" dirty="0">
                <a:solidFill>
                  <a:srgbClr val="C00000"/>
                </a:solidFill>
              </a:rPr>
              <a:t>average age of the   </a:t>
            </a:r>
          </a:p>
          <a:p>
            <a:pPr marL="0" indent="0" algn="just">
              <a:lnSpc>
                <a:spcPct val="150000"/>
              </a:lnSpc>
              <a:buNone/>
            </a:pPr>
            <a:r>
              <a:rPr lang="en-US" sz="3600" dirty="0">
                <a:solidFill>
                  <a:srgbClr val="C00000"/>
                </a:solidFill>
              </a:rPr>
              <a:t>    students in your class (Cohort 4)</a:t>
            </a:r>
            <a:r>
              <a:rPr lang="en-US" sz="3600" dirty="0"/>
              <a:t>. </a:t>
            </a:r>
          </a:p>
          <a:p>
            <a:pPr algn="just">
              <a:lnSpc>
                <a:spcPct val="150000"/>
              </a:lnSpc>
            </a:pPr>
            <a:r>
              <a:rPr lang="en-US" sz="3600" dirty="0"/>
              <a:t>There are two ways of doing this:</a:t>
            </a:r>
          </a:p>
          <a:p>
            <a:pPr marL="0" indent="0" algn="just">
              <a:lnSpc>
                <a:spcPct val="150000"/>
              </a:lnSpc>
              <a:buNone/>
            </a:pPr>
            <a:r>
              <a:rPr lang="en-US" sz="3600" dirty="0"/>
              <a:t> </a:t>
            </a:r>
            <a:endParaRPr lang="en-GB" sz="3800" dirty="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151094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2. Concept of Sampling …</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a:bodyPr>
          <a:lstStyle/>
          <a:p>
            <a:pPr marL="0" indent="0" algn="just">
              <a:lnSpc>
                <a:spcPct val="150000"/>
              </a:lnSpc>
              <a:buNone/>
            </a:pPr>
            <a:r>
              <a:rPr lang="en-US" sz="3600" dirty="0"/>
              <a:t>1. The first method is to contact all students in the class, find out their ages, </a:t>
            </a:r>
            <a:r>
              <a:rPr lang="en-US" sz="3600" dirty="0">
                <a:solidFill>
                  <a:srgbClr val="C00000"/>
                </a:solidFill>
              </a:rPr>
              <a:t>add them up and then divide this by the number of students </a:t>
            </a:r>
            <a:r>
              <a:rPr lang="en-US" sz="3600" dirty="0"/>
              <a:t>(the procedure for calculating an average).</a:t>
            </a:r>
            <a:endParaRPr lang="en-GB" sz="3800" dirty="0"/>
          </a:p>
          <a:p>
            <a:pPr marL="0" indent="0" algn="just">
              <a:lnSpc>
                <a:spcPct val="150000"/>
              </a:lnSpc>
              <a:buNone/>
            </a:pPr>
            <a:r>
              <a:rPr lang="en-US" sz="3600" dirty="0"/>
              <a:t>2. The second method is </a:t>
            </a:r>
            <a:r>
              <a:rPr lang="en-US" sz="3600" dirty="0">
                <a:solidFill>
                  <a:srgbClr val="C00000"/>
                </a:solidFill>
              </a:rPr>
              <a:t>to select a few students from the class, ask them their ages, add them up and then divide by the number of students you have asked.</a:t>
            </a:r>
          </a:p>
          <a:p>
            <a:pPr marL="0" indent="0" algn="just">
              <a:lnSpc>
                <a:spcPct val="150000"/>
              </a:lnSpc>
              <a:buNone/>
            </a:pPr>
            <a:endParaRPr lang="en-GB" sz="3800" dirty="0">
              <a:solidFill>
                <a:srgbClr val="C00000"/>
              </a:solidFill>
            </a:endParaRPr>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350233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2. Concept of Sampling …</a:t>
            </a: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7500" lnSpcReduction="20000"/>
          </a:bodyPr>
          <a:lstStyle/>
          <a:p>
            <a:pPr algn="just">
              <a:lnSpc>
                <a:spcPct val="150000"/>
              </a:lnSpc>
            </a:pPr>
            <a:r>
              <a:rPr lang="en-US" sz="3600" dirty="0"/>
              <a:t>This process of selecting a sample from the total population has advantages and disadvantages. </a:t>
            </a:r>
          </a:p>
          <a:p>
            <a:pPr algn="just">
              <a:lnSpc>
                <a:spcPct val="150000"/>
              </a:lnSpc>
            </a:pPr>
            <a:r>
              <a:rPr lang="en-US" sz="3600" dirty="0"/>
              <a:t>The advantages are </a:t>
            </a:r>
            <a:r>
              <a:rPr lang="en-US" sz="3600" dirty="0">
                <a:solidFill>
                  <a:srgbClr val="C00000"/>
                </a:solidFill>
              </a:rPr>
              <a:t>that it saves time as well as financial and human resources.</a:t>
            </a:r>
            <a:r>
              <a:rPr lang="en-US" sz="3600" dirty="0"/>
              <a:t> </a:t>
            </a:r>
          </a:p>
          <a:p>
            <a:pPr algn="just">
              <a:lnSpc>
                <a:spcPct val="150000"/>
              </a:lnSpc>
            </a:pPr>
            <a:r>
              <a:rPr lang="en-US" sz="3600" dirty="0"/>
              <a:t>However, the disadvantage is that you do not find out the information about the </a:t>
            </a:r>
            <a:r>
              <a:rPr lang="en-US" sz="3600" dirty="0">
                <a:solidFill>
                  <a:srgbClr val="C00000"/>
                </a:solidFill>
              </a:rPr>
              <a:t>population’s characteristics of interest </a:t>
            </a:r>
            <a:r>
              <a:rPr lang="en-US" sz="3600" dirty="0"/>
              <a:t>to you but only estimate or predict them. </a:t>
            </a:r>
            <a:r>
              <a:rPr lang="en-US" sz="4000" dirty="0">
                <a:solidFill>
                  <a:srgbClr val="C00000"/>
                </a:solidFill>
              </a:rPr>
              <a:t>Hence, the possibility of an error in your estimation exists.</a:t>
            </a:r>
            <a:endParaRPr lang="en-GB" sz="3800" dirty="0">
              <a:solidFill>
                <a:srgbClr val="C00000"/>
              </a:solidFill>
            </a:endParaRPr>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67586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2204</TotalTime>
  <Words>1680</Words>
  <Application>Microsoft Office PowerPoint</Application>
  <PresentationFormat>Widescreen</PresentationFormat>
  <Paragraphs>163</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Tahoma</vt:lpstr>
      <vt:lpstr>Wingdings</vt:lpstr>
      <vt:lpstr>Office Theme</vt:lpstr>
      <vt:lpstr>PowerPoint Presentation</vt:lpstr>
      <vt:lpstr>Read This Slowly by Jakewoodard</vt:lpstr>
      <vt:lpstr>LEARNING OUTCOMES </vt:lpstr>
      <vt:lpstr>LEARNING UNIT 2 ASSESSMENT CRITERIA </vt:lpstr>
      <vt:lpstr>1.  What is Sampling?</vt:lpstr>
      <vt:lpstr>2. Concept of Sampling</vt:lpstr>
      <vt:lpstr>2. Concept of Sampling …</vt:lpstr>
      <vt:lpstr>2. Concept of Sampling …</vt:lpstr>
      <vt:lpstr>2. Concept of Sampling …</vt:lpstr>
      <vt:lpstr>3. Sampling Terminology</vt:lpstr>
      <vt:lpstr>3. Sampling Terminology…</vt:lpstr>
      <vt:lpstr>3. Sampling Terminology …</vt:lpstr>
      <vt:lpstr>4. Types of Sampling (or Sampling Techniques) </vt:lpstr>
      <vt:lpstr>5. Probability Sampling </vt:lpstr>
      <vt:lpstr>Simple Random Sampling </vt:lpstr>
      <vt:lpstr>Stratified Random Sampling </vt:lpstr>
      <vt:lpstr>Cluster Sampling</vt:lpstr>
      <vt:lpstr>6. Non-Probability Sampling</vt:lpstr>
      <vt:lpstr>Non-Probability Sampling …</vt:lpstr>
      <vt:lpstr>Quota Sampling</vt:lpstr>
      <vt:lpstr>Quota Sampling …</vt:lpstr>
      <vt:lpstr>Purposive Sampling</vt:lpstr>
      <vt:lpstr>Snowball Sampling</vt:lpstr>
      <vt:lpstr>Snowball Sampling…</vt:lpstr>
      <vt:lpstr>7. Sample Size</vt:lpstr>
      <vt:lpstr>7. Sample Size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Dr Elizabeth</dc:creator>
  <cp:lastModifiedBy>Nkeshimana</cp:lastModifiedBy>
  <cp:revision>558</cp:revision>
  <dcterms:created xsi:type="dcterms:W3CDTF">2020-12-21T06:54:13Z</dcterms:created>
  <dcterms:modified xsi:type="dcterms:W3CDTF">2022-12-11T10:37:37Z</dcterms:modified>
</cp:coreProperties>
</file>