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21a3e872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b821a3e872_7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91bc4546f_1_58: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2" name="Google Shape;162;ge91bc4546f_1_58: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91bc4546f_1_63: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8" name="Google Shape;168;ge91bc4546f_1_63: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91bc4546f_1_68: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4" name="Google Shape;174;ge91bc4546f_1_68: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91bc454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91bc454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91bc454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91bc454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1bc454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91bc454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91bc454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91bc454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91bc4546f_1_32: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4" name="Google Shape;204;ge91bc4546f_1_32: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91bc4546f_1_73: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0" name="Google Shape;210;ge91bc4546f_1_73: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91bc4546f_1_78: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6" name="Google Shape;216;ge91bc4546f_1_78: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21a3e872_7_5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1" name="Google Shape;111;gb821a3e872_7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gb821a3e872_7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91bc4546f_1_83: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2" name="Google Shape;222;ge91bc4546f_1_83: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91bc4546f_1_88: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8" name="Google Shape;228;ge91bc4546f_1_88: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91bc4546f_1_94: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4" name="Google Shape;234;ge91bc4546f_1_94: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91bc4546f_1_99: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0" name="Google Shape;240;ge91bc4546f_1_99: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91bc4546f_1_104: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6" name="Google Shape;246;ge91bc4546f_1_104: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91bc4546f_1_110: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2" name="Google Shape;252;ge91bc4546f_1_110: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91bc4546f_1_126: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8" name="Google Shape;258;ge91bc4546f_1_126: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7c7849a9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7c7849a9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91bc4546f_1_12: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6" name="Google Shape;126;ge91bc4546f_1_12: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91bc4546f_1_22: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2" name="Google Shape;132;ge91bc4546f_1_22: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1bc4546f_1_37: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8" name="Google Shape;138;ge91bc4546f_1_37: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1bc4546f_1_42: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4" name="Google Shape;144;ge91bc4546f_1_42: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91bc4546f_1_48: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0" name="Google Shape;150;ge91bc4546f_1_48: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91bc4546f_1_53:notes"/>
          <p:cNvSpPr/>
          <p:nvPr>
            <p:ph idx="2" type="sldImg"/>
          </p:nvPr>
        </p:nvSpPr>
        <p:spPr>
          <a:xfrm>
            <a:off x="571500" y="792162"/>
            <a:ext cx="5715000" cy="3214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6" name="Google Shape;156;ge91bc4546f_1_53:notes"/>
          <p:cNvSpPr txBox="1"/>
          <p:nvPr>
            <p:ph idx="1" type="body"/>
          </p:nvPr>
        </p:nvSpPr>
        <p:spPr>
          <a:xfrm>
            <a:off x="827087" y="4346575"/>
            <a:ext cx="5203825" cy="3857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219200" y="742950"/>
            <a:ext cx="6705600" cy="475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1828800" y="1428750"/>
            <a:ext cx="6934200" cy="31431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08610" lvl="1" marL="914400" rtl="0" algn="l">
              <a:spcBef>
                <a:spcPts val="360"/>
              </a:spcBef>
              <a:spcAft>
                <a:spcPts val="0"/>
              </a:spcAft>
              <a:buSzPts val="126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25754" lvl="4" marL="2286000" rtl="0" algn="l">
              <a:spcBef>
                <a:spcPts val="360"/>
              </a:spcBef>
              <a:spcAft>
                <a:spcPts val="0"/>
              </a:spcAft>
              <a:buSzPts val="1530"/>
              <a:buChar char="○"/>
              <a:defRPr/>
            </a:lvl5pPr>
            <a:lvl6pPr indent="-325754" lvl="5" marL="2743200" rtl="0" algn="l">
              <a:spcBef>
                <a:spcPts val="360"/>
              </a:spcBef>
              <a:spcAft>
                <a:spcPts val="0"/>
              </a:spcAft>
              <a:buSzPts val="1530"/>
              <a:buChar char="■"/>
              <a:defRPr/>
            </a:lvl6pPr>
            <a:lvl7pPr indent="-325754" lvl="6" marL="3200400" rtl="0" algn="l">
              <a:spcBef>
                <a:spcPts val="360"/>
              </a:spcBef>
              <a:spcAft>
                <a:spcPts val="0"/>
              </a:spcAft>
              <a:buSzPts val="1530"/>
              <a:buChar char="●"/>
              <a:defRPr/>
            </a:lvl7pPr>
            <a:lvl8pPr indent="-325754" lvl="7" marL="3657600" rtl="0" algn="l">
              <a:spcBef>
                <a:spcPts val="360"/>
              </a:spcBef>
              <a:spcAft>
                <a:spcPts val="0"/>
              </a:spcAft>
              <a:buSzPts val="1530"/>
              <a:buChar char="○"/>
              <a:defRPr/>
            </a:lvl8pPr>
            <a:lvl9pPr indent="-325754" lvl="8" marL="4114800" rtl="0" algn="l">
              <a:spcBef>
                <a:spcPts val="360"/>
              </a:spcBef>
              <a:spcAft>
                <a:spcPts val="0"/>
              </a:spcAft>
              <a:buSzPts val="1530"/>
              <a:buChar char="■"/>
              <a:defRPr/>
            </a:lvl9pPr>
          </a:lstStyle>
          <a:p/>
        </p:txBody>
      </p:sp>
      <p:sp>
        <p:nvSpPr>
          <p:cNvPr id="53" name="Google Shape;53;p13"/>
          <p:cNvSpPr txBox="1"/>
          <p:nvPr>
            <p:ph idx="11" type="ftr"/>
          </p:nvPr>
        </p:nvSpPr>
        <p:spPr>
          <a:xfrm>
            <a:off x="1219200" y="4686300"/>
            <a:ext cx="5486400" cy="342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13"/>
          <p:cNvSpPr txBox="1"/>
          <p:nvPr>
            <p:ph idx="12" type="sldNum"/>
          </p:nvPr>
        </p:nvSpPr>
        <p:spPr>
          <a:xfrm>
            <a:off x="7543800" y="4686300"/>
            <a:ext cx="12954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GB"/>
              <a:t>‹#›</a:t>
            </a:fld>
            <a:endParaRPr>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 type="body"/>
          </p:nvPr>
        </p:nvSpPr>
        <p:spPr>
          <a:xfrm>
            <a:off x="762000" y="514350"/>
            <a:ext cx="7543800" cy="2914500"/>
          </a:xfrm>
          <a:prstGeom prst="rect">
            <a:avLst/>
          </a:prstGeom>
          <a:noFill/>
          <a:ln>
            <a:noFill/>
          </a:ln>
        </p:spPr>
        <p:txBody>
          <a:bodyPr anchorCtr="0" anchor="ctr"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66" name="Google Shape;66;p15"/>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15"/>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15"/>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6"/>
          <p:cNvSpPr txBox="1"/>
          <p:nvPr>
            <p:ph type="title"/>
          </p:nvPr>
        </p:nvSpPr>
        <p:spPr>
          <a:xfrm rot="5400000">
            <a:off x="-352351" y="1628700"/>
            <a:ext cx="4057500" cy="1828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6"/>
          <p:cNvSpPr txBox="1"/>
          <p:nvPr>
            <p:ph idx="1" type="body"/>
          </p:nvPr>
        </p:nvSpPr>
        <p:spPr>
          <a:xfrm rot="5400000">
            <a:off x="3619500" y="-514349"/>
            <a:ext cx="3657600" cy="5715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2" name="Google Shape;72;p16"/>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6"/>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7"/>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 type="body"/>
          </p:nvPr>
        </p:nvSpPr>
        <p:spPr>
          <a:xfrm rot="5400000">
            <a:off x="3076650" y="-1647900"/>
            <a:ext cx="2914500" cy="7239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78" name="Google Shape;78;p17"/>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7"/>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7"/>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8"/>
          <p:cNvSpPr txBox="1"/>
          <p:nvPr>
            <p:ph type="title"/>
          </p:nvPr>
        </p:nvSpPr>
        <p:spPr>
          <a:xfrm>
            <a:off x="758952" y="3429000"/>
            <a:ext cx="6784800" cy="1200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SzPts val="1400"/>
              <a:buNone/>
              <a:defRPr b="0" sz="5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8"/>
          <p:cNvSpPr/>
          <p:nvPr>
            <p:ph idx="2" type="pic"/>
          </p:nvPr>
        </p:nvSpPr>
        <p:spPr>
          <a:xfrm>
            <a:off x="777240" y="342900"/>
            <a:ext cx="7543800" cy="2171700"/>
          </a:xfrm>
          <a:prstGeom prst="rect">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640"/>
              </a:spcBef>
              <a:spcAft>
                <a:spcPts val="0"/>
              </a:spcAft>
              <a:buClr>
                <a:schemeClr val="accent1"/>
              </a:buClr>
              <a:buSzPts val="3200"/>
              <a:buFont typeface="Arial"/>
              <a:buNone/>
              <a:defRPr b="0" i="0" sz="32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accent1"/>
              </a:buClr>
              <a:buSzPts val="2800"/>
              <a:buFont typeface="Arial"/>
              <a:buNone/>
              <a:defRPr b="0" i="0" sz="28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accent1"/>
              </a:buClr>
              <a:buSzPts val="2400"/>
              <a:buFont typeface="Arial"/>
              <a:buNone/>
              <a:defRPr b="0" i="0" sz="24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9pPr>
          </a:lstStyle>
          <a:p/>
        </p:txBody>
      </p:sp>
      <p:sp>
        <p:nvSpPr>
          <p:cNvPr id="84" name="Google Shape;84;p18"/>
          <p:cNvSpPr txBox="1"/>
          <p:nvPr>
            <p:ph idx="1" type="body"/>
          </p:nvPr>
        </p:nvSpPr>
        <p:spPr>
          <a:xfrm>
            <a:off x="850392" y="2628900"/>
            <a:ext cx="7391400" cy="6036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360"/>
              </a:spcBef>
              <a:spcAft>
                <a:spcPts val="0"/>
              </a:spcAft>
              <a:buSzPts val="1800"/>
              <a:buNone/>
              <a:defRPr sz="1800"/>
            </a:lvl1pPr>
            <a:lvl2pPr indent="-228600" lvl="1" marL="914400" rtl="0" algn="l">
              <a:lnSpc>
                <a:spcPct val="100000"/>
              </a:lnSpc>
              <a:spcBef>
                <a:spcPts val="240"/>
              </a:spcBef>
              <a:spcAft>
                <a:spcPts val="0"/>
              </a:spcAft>
              <a:buSzPts val="1200"/>
              <a:buNone/>
              <a:defRPr sz="1200"/>
            </a:lvl2pPr>
            <a:lvl3pPr indent="-228600" lvl="2" marL="1371600" rtl="0" algn="l">
              <a:lnSpc>
                <a:spcPct val="100000"/>
              </a:lnSpc>
              <a:spcBef>
                <a:spcPts val="200"/>
              </a:spcBef>
              <a:spcAft>
                <a:spcPts val="0"/>
              </a:spcAft>
              <a:buSzPts val="1000"/>
              <a:buNone/>
              <a:defRPr sz="1000"/>
            </a:lvl3pPr>
            <a:lvl4pPr indent="-228600" lvl="3" marL="1828800" rtl="0" algn="l">
              <a:lnSpc>
                <a:spcPct val="100000"/>
              </a:lnSpc>
              <a:spcBef>
                <a:spcPts val="180"/>
              </a:spcBef>
              <a:spcAft>
                <a:spcPts val="0"/>
              </a:spcAft>
              <a:buSzPts val="900"/>
              <a:buNone/>
              <a:defRPr sz="900"/>
            </a:lvl4pPr>
            <a:lvl5pPr indent="-228600" lvl="4" marL="2286000" rtl="0" algn="l">
              <a:lnSpc>
                <a:spcPct val="100000"/>
              </a:lnSpc>
              <a:spcBef>
                <a:spcPts val="180"/>
              </a:spcBef>
              <a:spcAft>
                <a:spcPts val="0"/>
              </a:spcAft>
              <a:buSzPts val="900"/>
              <a:buNone/>
              <a:defRPr sz="900"/>
            </a:lvl5pPr>
            <a:lvl6pPr indent="-228600" lvl="5" marL="2743200" rtl="0" algn="l">
              <a:lnSpc>
                <a:spcPct val="100000"/>
              </a:lnSpc>
              <a:spcBef>
                <a:spcPts val="180"/>
              </a:spcBef>
              <a:spcAft>
                <a:spcPts val="0"/>
              </a:spcAft>
              <a:buSzPts val="900"/>
              <a:buNone/>
              <a:defRPr sz="900"/>
            </a:lvl6pPr>
            <a:lvl7pPr indent="-228600" lvl="6" marL="3200400" rtl="0" algn="l">
              <a:lnSpc>
                <a:spcPct val="100000"/>
              </a:lnSpc>
              <a:spcBef>
                <a:spcPts val="180"/>
              </a:spcBef>
              <a:spcAft>
                <a:spcPts val="0"/>
              </a:spcAft>
              <a:buSzPts val="900"/>
              <a:buNone/>
              <a:defRPr sz="900"/>
            </a:lvl7pPr>
            <a:lvl8pPr indent="-228600" lvl="7" marL="3657600" rtl="0" algn="l">
              <a:lnSpc>
                <a:spcPct val="100000"/>
              </a:lnSpc>
              <a:spcBef>
                <a:spcPts val="180"/>
              </a:spcBef>
              <a:spcAft>
                <a:spcPts val="0"/>
              </a:spcAft>
              <a:buSzPts val="900"/>
              <a:buNone/>
              <a:defRPr sz="900"/>
            </a:lvl8pPr>
            <a:lvl9pPr indent="-228600" lvl="8" marL="4114800" rtl="0" algn="l">
              <a:lnSpc>
                <a:spcPct val="100000"/>
              </a:lnSpc>
              <a:spcBef>
                <a:spcPts val="180"/>
              </a:spcBef>
              <a:spcAft>
                <a:spcPts val="0"/>
              </a:spcAft>
              <a:buSzPts val="900"/>
              <a:buNone/>
              <a:defRPr sz="900"/>
            </a:lvl9pPr>
          </a:lstStyle>
          <a:p/>
        </p:txBody>
      </p:sp>
      <p:sp>
        <p:nvSpPr>
          <p:cNvPr id="85" name="Google Shape;85;p18"/>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8"/>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9"/>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20"/>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20"/>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20"/>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21"/>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21"/>
          <p:cNvSpPr txBox="1"/>
          <p:nvPr>
            <p:ph idx="1" type="body"/>
          </p:nvPr>
        </p:nvSpPr>
        <p:spPr>
          <a:xfrm>
            <a:off x="762000" y="457201"/>
            <a:ext cx="3657600" cy="2825400"/>
          </a:xfrm>
          <a:prstGeom prst="rect">
            <a:avLst/>
          </a:prstGeom>
          <a:noFill/>
          <a:ln>
            <a:noFill/>
          </a:ln>
        </p:spPr>
        <p:txBody>
          <a:bodyPr anchorCtr="0" anchor="ctr"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100" name="Google Shape;100;p21"/>
          <p:cNvSpPr txBox="1"/>
          <p:nvPr>
            <p:ph idx="2" type="body"/>
          </p:nvPr>
        </p:nvSpPr>
        <p:spPr>
          <a:xfrm>
            <a:off x="4648200" y="457201"/>
            <a:ext cx="3657600" cy="2825400"/>
          </a:xfrm>
          <a:prstGeom prst="rect">
            <a:avLst/>
          </a:prstGeom>
          <a:noFill/>
          <a:ln>
            <a:noFill/>
          </a:ln>
        </p:spPr>
        <p:txBody>
          <a:bodyPr anchorCtr="0" anchor="ctr"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101" name="Google Shape;101;p21"/>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1"/>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b="1" sz="1200">
                <a:solidFill>
                  <a:srgbClr val="45454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1"/>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762000" y="3429000"/>
            <a:ext cx="6781800" cy="12003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1pPr>
            <a:lvl2pPr lvl="1"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2pPr>
            <a:lvl3pPr lvl="2"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3pPr>
            <a:lvl4pPr lvl="3"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4pPr>
            <a:lvl5pPr lvl="4" marR="0" rtl="0" algn="l">
              <a:lnSpc>
                <a:spcPct val="100000"/>
              </a:lnSpc>
              <a:spcBef>
                <a:spcPts val="0"/>
              </a:spcBef>
              <a:spcAft>
                <a:spcPts val="0"/>
              </a:spcAft>
              <a:buClr>
                <a:srgbClr val="000000"/>
              </a:buClr>
              <a:buSzPts val="1400"/>
              <a:buFont typeface="Arial"/>
              <a:buNone/>
              <a:defRPr b="0" i="0" sz="5400" u="none" cap="none" strike="noStrike">
                <a:solidFill>
                  <a:srgbClr val="262626"/>
                </a:solidFill>
                <a:latin typeface="Impact"/>
                <a:ea typeface="Impact"/>
                <a:cs typeface="Impact"/>
                <a:sym typeface="Impac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57" name="Google Shape;57;p14"/>
          <p:cNvSpPr txBox="1"/>
          <p:nvPr>
            <p:ph idx="1" type="body"/>
          </p:nvPr>
        </p:nvSpPr>
        <p:spPr>
          <a:xfrm>
            <a:off x="762000" y="514350"/>
            <a:ext cx="7543800" cy="2914500"/>
          </a:xfrm>
          <a:prstGeom prst="rect">
            <a:avLst/>
          </a:prstGeom>
          <a:noFill/>
          <a:ln>
            <a:noFill/>
          </a:ln>
        </p:spPr>
        <p:txBody>
          <a:bodyPr anchorCtr="0" anchor="ctr" bIns="45700" lIns="91425" spcFirstLastPara="1" rIns="91425" wrap="square" tIns="45700">
            <a:noAutofit/>
          </a:bodyPr>
          <a:lstStyle>
            <a:lvl1pPr indent="-381000" lvl="0" marL="457200" marR="0" rtl="0" algn="l">
              <a:lnSpc>
                <a:spcPct val="100000"/>
              </a:lnSpc>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lnSpc>
                <a:spcPct val="100000"/>
              </a:lnSpc>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lnSpc>
                <a:spcPct val="100000"/>
              </a:lnSpc>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58" name="Google Shape;58;p14"/>
          <p:cNvSpPr txBox="1"/>
          <p:nvPr>
            <p:ph idx="10" type="dt"/>
          </p:nvPr>
        </p:nvSpPr>
        <p:spPr>
          <a:xfrm>
            <a:off x="6248400" y="4656534"/>
            <a:ext cx="2133600" cy="2739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200" u="none" cap="none" strike="noStrik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9" name="Google Shape;59;p14"/>
          <p:cNvSpPr txBox="1"/>
          <p:nvPr>
            <p:ph idx="11" type="ftr"/>
          </p:nvPr>
        </p:nvSpPr>
        <p:spPr>
          <a:xfrm>
            <a:off x="762000" y="4656534"/>
            <a:ext cx="48735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45454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0" name="Google Shape;60;p14"/>
          <p:cNvSpPr txBox="1"/>
          <p:nvPr>
            <p:ph idx="12" type="sldNum"/>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61" name="Google Shape;61;p14"/>
          <p:cNvSpPr txBox="1"/>
          <p:nvPr/>
        </p:nvSpPr>
        <p:spPr>
          <a:xfrm>
            <a:off x="777875" y="0"/>
            <a:ext cx="7543800" cy="285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 name="Google Shape;62;p14"/>
          <p:cNvSpPr txBox="1"/>
          <p:nvPr/>
        </p:nvSpPr>
        <p:spPr>
          <a:xfrm>
            <a:off x="777875" y="4629150"/>
            <a:ext cx="7543800" cy="20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762000" y="514350"/>
            <a:ext cx="8301300" cy="29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60"/>
              </a:spcBef>
              <a:spcAft>
                <a:spcPts val="0"/>
              </a:spcAft>
              <a:buSzPts val="1800"/>
              <a:buNone/>
            </a:pPr>
            <a:r>
              <a:rPr lang="en-GB" sz="3000"/>
              <a:t>SYSTEM DEVELOPMENT METHODOLOGY</a:t>
            </a:r>
            <a:endParaRPr sz="3000"/>
          </a:p>
          <a:p>
            <a:pPr indent="0" lvl="0" marL="0" rtl="0" algn="just">
              <a:lnSpc>
                <a:spcPct val="115000"/>
              </a:lnSpc>
              <a:spcBef>
                <a:spcPts val="1000"/>
              </a:spcBef>
              <a:spcAft>
                <a:spcPts val="600"/>
              </a:spcAft>
              <a:buClr>
                <a:schemeClr val="dk1"/>
              </a:buClr>
              <a:buSzPts val="1100"/>
              <a:buFont typeface="Arial"/>
              <a:buNone/>
            </a:pPr>
            <a:r>
              <a:rPr lang="en-GB" sz="3000">
                <a:solidFill>
                  <a:srgbClr val="222222"/>
                </a:solidFill>
              </a:rPr>
              <a:t>EMoS 6308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Architectural design decisions</a:t>
            </a:r>
            <a:endParaRPr/>
          </a:p>
        </p:txBody>
      </p:sp>
      <p:sp>
        <p:nvSpPr>
          <p:cNvPr id="165" name="Google Shape;165;p31"/>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Is there a generic application architecture that can be used?</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How will the system be distributed?</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What architectural styles are appropriate?</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What approach will be used to structure the system?</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How will the system be decomposed into modules?</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What control strategy should be used?</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How will the architectural design be evaluated?</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How should the architecture be documented?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Architecture reuse</a:t>
            </a:r>
            <a:endParaRPr/>
          </a:p>
        </p:txBody>
      </p:sp>
      <p:sp>
        <p:nvSpPr>
          <p:cNvPr id="171" name="Google Shape;171;p32"/>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Systems in the same domain often have similar architectures that reflect domain concepts.</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Application product lines are built around a core architecture with variants that satisfy particular customer requirements.</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Application architectures are covered in Chapter 13 and product lines in Chapter 18.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Architectural styles</a:t>
            </a:r>
            <a:endParaRPr/>
          </a:p>
        </p:txBody>
      </p:sp>
      <p:sp>
        <p:nvSpPr>
          <p:cNvPr id="177" name="Google Shape;177;p33"/>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The architectural model of a system may conform to a generic architectural model or style.</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An awareness of these styles can simplify the problem of defining system architectures.</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However, most large systems are heterogeneous and do not follow a single architectural style.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t>Non-functional requirements and system’s architecture</a:t>
            </a:r>
            <a:endParaRPr sz="3020"/>
          </a:p>
        </p:txBody>
      </p:sp>
      <p:sp>
        <p:nvSpPr>
          <p:cNvPr id="183" name="Google Shape;183;p34"/>
          <p:cNvSpPr txBox="1"/>
          <p:nvPr>
            <p:ph idx="1" type="body"/>
          </p:nvPr>
        </p:nvSpPr>
        <p:spPr>
          <a:xfrm>
            <a:off x="311700" y="1517275"/>
            <a:ext cx="8520600" cy="3416400"/>
          </a:xfrm>
          <a:prstGeom prst="rect">
            <a:avLst/>
          </a:prstGeom>
        </p:spPr>
        <p:txBody>
          <a:bodyPr anchorCtr="0" anchor="t" bIns="91425" lIns="91425" spcFirstLastPara="1" rIns="91425" wrap="square" tIns="91425">
            <a:normAutofit fontScale="47500" lnSpcReduction="10000"/>
          </a:bodyPr>
          <a:lstStyle/>
          <a:p>
            <a:pPr indent="-370202" lvl="0" marL="457200" rtl="0" algn="l">
              <a:spcBef>
                <a:spcPts val="0"/>
              </a:spcBef>
              <a:spcAft>
                <a:spcPts val="0"/>
              </a:spcAft>
              <a:buSzPct val="100000"/>
              <a:buChar char="●"/>
            </a:pPr>
            <a:r>
              <a:rPr i="1" lang="en-GB" sz="4694"/>
              <a:t>Performance: </a:t>
            </a:r>
            <a:r>
              <a:rPr lang="en-GB" sz="4694"/>
              <a:t>If performance is a critical requirement, the architecture should be designed to localize critical operations within a small number of components, with these components all deployed on the same computer rather than distributed across the network. </a:t>
            </a:r>
            <a:endParaRPr sz="4694"/>
          </a:p>
          <a:p>
            <a:pPr indent="-370202" lvl="0" marL="457200" rtl="0" algn="l">
              <a:spcBef>
                <a:spcPts val="0"/>
              </a:spcBef>
              <a:spcAft>
                <a:spcPts val="0"/>
              </a:spcAft>
              <a:buSzPct val="100000"/>
              <a:buChar char="●"/>
            </a:pPr>
            <a:r>
              <a:rPr lang="en-GB" sz="4694"/>
              <a:t>This may mean using a few relatively large components rather than small, fine-grain components, which reduces the number of component communications.</a:t>
            </a:r>
            <a:endParaRPr sz="4694"/>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SzPts val="2000"/>
              <a:buChar char="●"/>
            </a:pPr>
            <a:r>
              <a:rPr i="1" lang="en-GB" sz="2000"/>
              <a:t>Security:</a:t>
            </a:r>
            <a:r>
              <a:rPr lang="en-GB" sz="2000"/>
              <a:t> If security is a critical requirement, a layered structure for the architecture should be used, with the most critical assets protected in the innermost layers, with a high level of security validation applied to these layers.</a:t>
            </a:r>
            <a:endParaRPr sz="2000"/>
          </a:p>
          <a:p>
            <a:pPr indent="0" lvl="0" marL="457200" rtl="0" algn="l">
              <a:lnSpc>
                <a:spcPct val="105000"/>
              </a:lnSpc>
              <a:spcBef>
                <a:spcPts val="1200"/>
              </a:spcBef>
              <a:spcAft>
                <a:spcPts val="0"/>
              </a:spcAft>
              <a:buNone/>
            </a:pPr>
            <a:r>
              <a:t/>
            </a:r>
            <a:endParaRPr sz="2000"/>
          </a:p>
          <a:p>
            <a:pPr indent="-355600" lvl="0" marL="457200" rtl="0" algn="l">
              <a:lnSpc>
                <a:spcPct val="105000"/>
              </a:lnSpc>
              <a:spcBef>
                <a:spcPts val="1200"/>
              </a:spcBef>
              <a:spcAft>
                <a:spcPts val="0"/>
              </a:spcAft>
              <a:buSzPts val="2000"/>
              <a:buChar char="●"/>
            </a:pPr>
            <a:r>
              <a:rPr i="1" lang="en-GB" sz="2000"/>
              <a:t>Safety:</a:t>
            </a:r>
            <a:r>
              <a:rPr lang="en-GB" sz="2000"/>
              <a:t> If safety is a critical requirement, the architecture should be designed so that safety-related operations are all located in either a single component or in a small number of components. This reduces the costs and problems of safety validation and makes it possible to provide related protection systems that can safely shut down the system in the event of failure.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41709" lvl="0" marL="457200" rtl="0" algn="l">
              <a:spcBef>
                <a:spcPts val="0"/>
              </a:spcBef>
              <a:spcAft>
                <a:spcPts val="0"/>
              </a:spcAft>
              <a:buSzPct val="100000"/>
              <a:buChar char="●"/>
            </a:pPr>
            <a:r>
              <a:rPr i="1" lang="en-GB" sz="2850"/>
              <a:t>Availability:</a:t>
            </a:r>
            <a:r>
              <a:rPr lang="en-GB" sz="2850"/>
              <a:t> If availability is a critical requirement, the architecture should be designed to include redundant components so that it is possible to replace and update components without stopping the system.</a:t>
            </a:r>
            <a:endParaRPr sz="2850"/>
          </a:p>
          <a:p>
            <a:pPr indent="0" lvl="0" marL="457200" rtl="0" algn="l">
              <a:spcBef>
                <a:spcPts val="1200"/>
              </a:spcBef>
              <a:spcAft>
                <a:spcPts val="0"/>
              </a:spcAft>
              <a:buNone/>
            </a:pPr>
            <a:r>
              <a:t/>
            </a:r>
            <a:endParaRPr sz="2544"/>
          </a:p>
          <a:p>
            <a:pPr indent="-341709" lvl="0" marL="457200" rtl="0" algn="l">
              <a:spcBef>
                <a:spcPts val="1200"/>
              </a:spcBef>
              <a:spcAft>
                <a:spcPts val="0"/>
              </a:spcAft>
              <a:buSzPct val="100000"/>
              <a:buChar char="●"/>
            </a:pPr>
            <a:r>
              <a:rPr i="1" lang="en-GB" sz="2850"/>
              <a:t>Maintainability:</a:t>
            </a:r>
            <a:r>
              <a:rPr lang="en-GB" sz="2850"/>
              <a:t> If maintainability is a critical requirement, the system architecture should be designed using fine-grain, self-contained components that may readily be changed</a:t>
            </a:r>
            <a:endParaRPr sz="2850"/>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t>Potential Architectural conflict</a:t>
            </a:r>
            <a:endParaRPr sz="2820"/>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000"/>
              <a:t>T</a:t>
            </a:r>
            <a:r>
              <a:rPr lang="en-GB" sz="2000"/>
              <a:t>here is potential conflict between some of these architectures. For example, using large components improves performance and using small, fine-grain components improves maintainability. If both performance and maintainability are important system requirements, then some compromise must be found. This can sometimes be achieved by using different architectural patterns or styles for different parts of the system.</a:t>
            </a:r>
            <a:endParaRPr sz="20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lang="en-GB" sz="4000"/>
              <a:t>Therefore...</a:t>
            </a:r>
            <a:endParaRPr/>
          </a:p>
        </p:txBody>
      </p:sp>
      <p:sp>
        <p:nvSpPr>
          <p:cNvPr id="207" name="Google Shape;207;p3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Using large-grain components improves performance but reduces maintainability.</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Introducing redundant data improves availability but makes security more difficult.</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Localising safety-related features usually means more communication so degraded performance.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Architectural models</a:t>
            </a:r>
            <a:endParaRPr/>
          </a:p>
        </p:txBody>
      </p:sp>
      <p:sp>
        <p:nvSpPr>
          <p:cNvPr id="213" name="Google Shape;213;p39"/>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Used to document an architectural design.</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Static structural model that shows the major system components.</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Dynamic process model that shows the process structure of the system.</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Interface model that defines sub-system interfaces.</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Relationships model such as a data-flow model that shows sub-system relationships.</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Distribution model that shows how sub-systems are distributed across computers.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System organisation</a:t>
            </a:r>
            <a:endParaRPr/>
          </a:p>
        </p:txBody>
      </p:sp>
      <p:sp>
        <p:nvSpPr>
          <p:cNvPr id="219" name="Google Shape;219;p40"/>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Reflects the basic strategy that is used to structure a system.</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Three organisational styles are widely used:</a:t>
            </a:r>
            <a:endParaRPr/>
          </a:p>
          <a:p>
            <a:pPr indent="-479425" lvl="1" marL="1089025" marR="0" rtl="0" algn="l">
              <a:lnSpc>
                <a:spcPct val="100000"/>
              </a:lnSpc>
              <a:spcBef>
                <a:spcPts val="480"/>
              </a:spcBef>
              <a:spcAft>
                <a:spcPts val="0"/>
              </a:spcAft>
              <a:buClr>
                <a:schemeClr val="dk1"/>
              </a:buClr>
              <a:buSzPts val="2400"/>
              <a:buFont typeface="Arial"/>
              <a:buChar char="•"/>
            </a:pPr>
            <a:r>
              <a:rPr b="0" i="0" lang="en-GB" sz="2400" u="none" cap="none" strike="noStrike">
                <a:solidFill>
                  <a:schemeClr val="dk2"/>
                </a:solidFill>
                <a:latin typeface="Arial"/>
                <a:ea typeface="Arial"/>
                <a:cs typeface="Arial"/>
                <a:sym typeface="Arial"/>
              </a:rPr>
              <a:t>A shared data repository style;</a:t>
            </a:r>
            <a:endParaRPr/>
          </a:p>
          <a:p>
            <a:pPr indent="-479425" lvl="1" marL="1089025" marR="0" rtl="0" algn="l">
              <a:lnSpc>
                <a:spcPct val="100000"/>
              </a:lnSpc>
              <a:spcBef>
                <a:spcPts val="480"/>
              </a:spcBef>
              <a:spcAft>
                <a:spcPts val="0"/>
              </a:spcAft>
              <a:buClr>
                <a:schemeClr val="dk1"/>
              </a:buClr>
              <a:buSzPts val="2400"/>
              <a:buFont typeface="Arial"/>
              <a:buChar char="•"/>
            </a:pPr>
            <a:r>
              <a:rPr b="0" i="0" lang="en-GB" sz="2400" u="none" cap="none" strike="noStrike">
                <a:solidFill>
                  <a:schemeClr val="dk2"/>
                </a:solidFill>
                <a:latin typeface="Arial"/>
                <a:ea typeface="Arial"/>
                <a:cs typeface="Arial"/>
                <a:sym typeface="Arial"/>
              </a:rPr>
              <a:t>A shared services and servers style;</a:t>
            </a:r>
            <a:endParaRPr/>
          </a:p>
          <a:p>
            <a:pPr indent="-479425" lvl="1" marL="1089025" marR="0" rtl="0" algn="l">
              <a:lnSpc>
                <a:spcPct val="100000"/>
              </a:lnSpc>
              <a:spcBef>
                <a:spcPts val="480"/>
              </a:spcBef>
              <a:spcAft>
                <a:spcPts val="0"/>
              </a:spcAft>
              <a:buClr>
                <a:schemeClr val="dk1"/>
              </a:buClr>
              <a:buSzPts val="2400"/>
              <a:buFont typeface="Arial"/>
              <a:buChar char="•"/>
            </a:pPr>
            <a:r>
              <a:rPr b="0" i="0" lang="en-GB" sz="2400" u="none" cap="none" strike="noStrike">
                <a:solidFill>
                  <a:schemeClr val="dk2"/>
                </a:solidFill>
                <a:latin typeface="Arial"/>
                <a:ea typeface="Arial"/>
                <a:cs typeface="Arial"/>
                <a:sym typeface="Arial"/>
              </a:rPr>
              <a:t>An abstract machine or layered style.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914400" y="4727972"/>
            <a:ext cx="7696200" cy="415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1" i="0" lang="en-GB" sz="1000" u="none" cap="none" strike="noStrike">
                <a:solidFill>
                  <a:schemeClr val="dk1"/>
                </a:solidFill>
                <a:latin typeface="Helvetica Neue"/>
                <a:ea typeface="Helvetica Neue"/>
                <a:cs typeface="Helvetica Neue"/>
                <a:sym typeface="Helvetica Neue"/>
              </a:rPr>
              <a:t>These slides are designed from </a:t>
            </a:r>
            <a:r>
              <a:rPr b="1" i="1" lang="en-GB" sz="1000" u="none" cap="none" strike="noStrike">
                <a:solidFill>
                  <a:schemeClr val="dk1"/>
                </a:solidFill>
                <a:latin typeface="Helvetica Neue"/>
                <a:ea typeface="Helvetica Neue"/>
                <a:cs typeface="Helvetica Neue"/>
                <a:sym typeface="Helvetica Neue"/>
              </a:rPr>
              <a:t>Software Engineering 9</a:t>
            </a:r>
            <a:r>
              <a:rPr b="1" baseline="30000" i="1" lang="en-GB" sz="1000" u="none" cap="none" strike="noStrike">
                <a:solidFill>
                  <a:schemeClr val="dk1"/>
                </a:solidFill>
                <a:latin typeface="Helvetica Neue"/>
                <a:ea typeface="Helvetica Neue"/>
                <a:cs typeface="Helvetica Neue"/>
                <a:sym typeface="Helvetica Neue"/>
              </a:rPr>
              <a:t>/e</a:t>
            </a:r>
            <a:r>
              <a:rPr b="1" i="1" lang="en-GB" sz="1000" u="none" cap="none" strike="noStrike">
                <a:solidFill>
                  <a:schemeClr val="dk1"/>
                </a:solidFill>
                <a:latin typeface="Helvetica Neue"/>
                <a:ea typeface="Helvetica Neue"/>
                <a:cs typeface="Helvetica Neue"/>
                <a:sym typeface="Helvetica Neue"/>
              </a:rPr>
              <a:t> </a:t>
            </a:r>
            <a:r>
              <a:rPr b="1" i="0" lang="en-GB" sz="1000" u="none" cap="none" strike="noStrike">
                <a:solidFill>
                  <a:schemeClr val="dk1"/>
                </a:solidFill>
                <a:latin typeface="Helvetica Neue"/>
                <a:ea typeface="Helvetica Neue"/>
                <a:cs typeface="Helvetica Neue"/>
                <a:sym typeface="Helvetica Neue"/>
              </a:rPr>
              <a:t>Addison Wesley 2011 by Ian Sommerville with some additional content</a:t>
            </a:r>
            <a:endParaRPr b="0" i="0" sz="1400" u="none" cap="none" strike="noStrike">
              <a:solidFill>
                <a:srgbClr val="000000"/>
              </a:solidFill>
              <a:latin typeface="Arial"/>
              <a:ea typeface="Arial"/>
              <a:cs typeface="Arial"/>
              <a:sym typeface="Arial"/>
            </a:endParaRPr>
          </a:p>
        </p:txBody>
      </p:sp>
      <p:sp>
        <p:nvSpPr>
          <p:cNvPr id="115" name="Google Shape;115;p23"/>
          <p:cNvSpPr txBox="1"/>
          <p:nvPr/>
        </p:nvSpPr>
        <p:spPr>
          <a:xfrm>
            <a:off x="7620000" y="4266009"/>
            <a:ext cx="762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GB" sz="1000" u="none" cap="none" strike="noStrike">
                <a:solidFill>
                  <a:schemeClr val="dk1"/>
                </a:solidFill>
                <a:latin typeface="Helvetica Neue"/>
                <a:ea typeface="Helvetica Neue"/>
                <a:cs typeface="Helvetica Neue"/>
                <a:sym typeface="Helvetica Neue"/>
              </a:rPr>
              <a:t>‹#›</a:t>
            </a:fld>
            <a:endParaRPr b="0" i="0" sz="1400" u="none" cap="none" strike="noStrike">
              <a:solidFill>
                <a:srgbClr val="000000"/>
              </a:solidFill>
              <a:latin typeface="Arial"/>
              <a:ea typeface="Arial"/>
              <a:cs typeface="Arial"/>
              <a:sym typeface="Arial"/>
            </a:endParaRPr>
          </a:p>
        </p:txBody>
      </p:sp>
      <p:sp>
        <p:nvSpPr>
          <p:cNvPr id="116" name="Google Shape;116;p23"/>
          <p:cNvSpPr txBox="1"/>
          <p:nvPr/>
        </p:nvSpPr>
        <p:spPr>
          <a:xfrm>
            <a:off x="504825" y="972740"/>
            <a:ext cx="8305800" cy="123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000"/>
              <a:buFont typeface="Helvetica Neue"/>
              <a:buNone/>
            </a:pPr>
            <a:r>
              <a:rPr b="1" i="1" lang="en-GB" sz="3000" u="none" cap="none" strike="noStrike">
                <a:solidFill>
                  <a:schemeClr val="dk2"/>
                </a:solidFill>
                <a:latin typeface="Helvetica Neue"/>
                <a:ea typeface="Helvetica Neue"/>
                <a:cs typeface="Helvetica Neue"/>
                <a:sym typeface="Helvetica Neue"/>
              </a:rPr>
              <a:t>Software </a:t>
            </a:r>
            <a:r>
              <a:rPr b="1" i="1" lang="en-GB" sz="3000">
                <a:solidFill>
                  <a:schemeClr val="dk2"/>
                </a:solidFill>
                <a:latin typeface="Helvetica Neue"/>
                <a:ea typeface="Helvetica Neue"/>
                <a:cs typeface="Helvetica Neue"/>
                <a:sym typeface="Helvetica Neue"/>
              </a:rPr>
              <a:t>p</a:t>
            </a:r>
            <a:r>
              <a:rPr b="1" i="1" lang="en-GB" sz="3000" u="none" cap="none" strike="noStrike">
                <a:solidFill>
                  <a:schemeClr val="dk2"/>
                </a:solidFill>
                <a:latin typeface="Helvetica Neue"/>
                <a:ea typeface="Helvetica Neue"/>
                <a:cs typeface="Helvetica Neue"/>
                <a:sym typeface="Helvetica Neue"/>
              </a:rPr>
              <a:t>rocess </a:t>
            </a:r>
            <a:r>
              <a:rPr b="1" i="1" lang="en-GB" sz="3000">
                <a:solidFill>
                  <a:schemeClr val="dk2"/>
                </a:solidFill>
                <a:latin typeface="Helvetica Neue"/>
                <a:ea typeface="Helvetica Neue"/>
                <a:cs typeface="Helvetica Neue"/>
                <a:sym typeface="Helvetica Neue"/>
              </a:rPr>
              <a:t>and practice:</a:t>
            </a:r>
            <a:endParaRPr b="1" i="1" sz="3000">
              <a:solidFill>
                <a:schemeClr val="dk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2"/>
              </a:buClr>
              <a:buSzPts val="3000"/>
              <a:buFont typeface="Helvetica Neue"/>
              <a:buNone/>
            </a:pPr>
            <a:r>
              <a:rPr b="1" i="1" lang="en-GB" sz="3000">
                <a:solidFill>
                  <a:schemeClr val="dk2"/>
                </a:solidFill>
                <a:latin typeface="Helvetica Neue"/>
                <a:ea typeface="Helvetica Neue"/>
                <a:cs typeface="Helvetica Neue"/>
                <a:sym typeface="Helvetica Neue"/>
              </a:rPr>
              <a:t>Architecture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3000"/>
              <a:buFont typeface="Helvetica Neue"/>
              <a:buNone/>
            </a:pPr>
            <a:r>
              <a:t/>
            </a:r>
            <a:endParaRPr b="0" i="0" sz="1400" u="none" cap="none" strike="noStrike">
              <a:solidFill>
                <a:srgbClr val="000000"/>
              </a:solidFill>
              <a:latin typeface="Arial"/>
              <a:ea typeface="Arial"/>
              <a:cs typeface="Arial"/>
              <a:sym typeface="Arial"/>
            </a:endParaRPr>
          </a:p>
        </p:txBody>
      </p:sp>
      <p:sp>
        <p:nvSpPr>
          <p:cNvPr id="117" name="Google Shape;117;p23"/>
          <p:cNvSpPr txBox="1"/>
          <p:nvPr/>
        </p:nvSpPr>
        <p:spPr>
          <a:xfrm>
            <a:off x="588900" y="2699025"/>
            <a:ext cx="41211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4"/>
                </a:solidFill>
                <a:latin typeface="Times New Roman"/>
                <a:ea typeface="Times New Roman"/>
                <a:cs typeface="Times New Roman"/>
                <a:sym typeface="Times New Roman"/>
              </a:rPr>
              <a:t>Dr. Devotha Nyambo</a:t>
            </a:r>
            <a:endParaRPr b="0" i="0" sz="1900" u="none" cap="none" strike="noStrike">
              <a:solidFill>
                <a:schemeClr val="accent4"/>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333769"/>
            <a:ext cx="8520600" cy="42952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The repository model</a:t>
            </a:r>
            <a:endParaRPr/>
          </a:p>
        </p:txBody>
      </p:sp>
      <p:sp>
        <p:nvSpPr>
          <p:cNvPr id="225" name="Google Shape;225;p41"/>
          <p:cNvSpPr txBox="1"/>
          <p:nvPr>
            <p:ph idx="1" type="body"/>
          </p:nvPr>
        </p:nvSpPr>
        <p:spPr>
          <a:xfrm>
            <a:off x="311700" y="864356"/>
            <a:ext cx="8520600" cy="2562300"/>
          </a:xfrm>
          <a:prstGeom prst="rect">
            <a:avLst/>
          </a:prstGeom>
          <a:noFill/>
          <a:ln>
            <a:noFill/>
          </a:ln>
        </p:spPr>
        <p:txBody>
          <a:bodyPr anchorCtr="0" anchor="t" bIns="44450" lIns="90475" spcFirstLastPara="1" rIns="90475" wrap="square" tIns="44450">
            <a:noAutofit/>
          </a:bodyPr>
          <a:lstStyle/>
          <a:p>
            <a:pPr indent="-488950" lvl="0" marL="488950" marR="0" rtl="0" algn="l">
              <a:lnSpc>
                <a:spcPct val="9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Sub-systems must exchange data. This may be done in two ways:</a:t>
            </a:r>
            <a:endParaRPr/>
          </a:p>
          <a:p>
            <a:pPr indent="-479425" lvl="1" marL="1089025"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2"/>
                </a:solidFill>
                <a:latin typeface="Arial"/>
                <a:ea typeface="Arial"/>
                <a:cs typeface="Arial"/>
                <a:sym typeface="Arial"/>
              </a:rPr>
              <a:t>Shared data is held in a central database or repository and may be accessed by all sub-systems;</a:t>
            </a:r>
            <a:endParaRPr/>
          </a:p>
          <a:p>
            <a:pPr indent="-479425" lvl="1" marL="1089025"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2"/>
                </a:solidFill>
                <a:latin typeface="Arial"/>
                <a:ea typeface="Arial"/>
                <a:cs typeface="Arial"/>
                <a:sym typeface="Arial"/>
              </a:rPr>
              <a:t>Each sub-system maintains its own database and passes data explicitly to other sub-systems.</a:t>
            </a:r>
            <a:endParaRPr/>
          </a:p>
          <a:p>
            <a:pPr indent="-488950" lvl="0" marL="488950" marR="0" rtl="0" algn="l">
              <a:lnSpc>
                <a:spcPct val="9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When large amounts of data are to be shared, the repository model of sharing is most commonly used.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253200" y="816925"/>
            <a:ext cx="8637600" cy="429600"/>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lang="en-GB" sz="4000"/>
              <a:t>Eaxmpe of a repository model (an IDE model)</a:t>
            </a:r>
            <a:endParaRPr/>
          </a:p>
        </p:txBody>
      </p:sp>
      <p:pic>
        <p:nvPicPr>
          <p:cNvPr id="231" name="Google Shape;231;p42"/>
          <p:cNvPicPr preferRelativeResize="0"/>
          <p:nvPr/>
        </p:nvPicPr>
        <p:blipFill>
          <a:blip r:embed="rId3">
            <a:alphaModFix/>
          </a:blip>
          <a:stretch>
            <a:fillRect/>
          </a:stretch>
        </p:blipFill>
        <p:spPr>
          <a:xfrm>
            <a:off x="754150" y="1118700"/>
            <a:ext cx="8237449" cy="382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333769"/>
            <a:ext cx="8520600" cy="42952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Repository model characteristics</a:t>
            </a:r>
            <a:endParaRPr/>
          </a:p>
        </p:txBody>
      </p:sp>
      <p:sp>
        <p:nvSpPr>
          <p:cNvPr id="237" name="Google Shape;237;p43"/>
          <p:cNvSpPr txBox="1"/>
          <p:nvPr>
            <p:ph idx="1" type="body"/>
          </p:nvPr>
        </p:nvSpPr>
        <p:spPr>
          <a:xfrm>
            <a:off x="311700" y="864356"/>
            <a:ext cx="8520600" cy="2562300"/>
          </a:xfrm>
          <a:prstGeom prst="rect">
            <a:avLst/>
          </a:prstGeom>
          <a:noFill/>
          <a:ln>
            <a:noFill/>
          </a:ln>
        </p:spPr>
        <p:txBody>
          <a:bodyPr anchorCtr="0" anchor="t" bIns="44450" lIns="90475" spcFirstLastPara="1" rIns="90475" wrap="square" tIns="44450">
            <a:noAutofit/>
          </a:bodyPr>
          <a:lstStyle/>
          <a:p>
            <a:pPr indent="-488950" lvl="0" marL="488950" marR="0" rtl="0" algn="l">
              <a:lnSpc>
                <a:spcPct val="90000"/>
              </a:lnSpc>
              <a:spcBef>
                <a:spcPts val="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Advantages</a:t>
            </a:r>
            <a:endParaRPr/>
          </a:p>
          <a:p>
            <a:pPr indent="-479425" lvl="1" marL="1089025" marR="0" rtl="0" algn="l">
              <a:lnSpc>
                <a:spcPct val="9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Efficient way to share large amounts of data;</a:t>
            </a:r>
            <a:endParaRPr/>
          </a:p>
          <a:p>
            <a:pPr indent="-479425" lvl="1" marL="1089025" marR="0" rtl="0" algn="l">
              <a:lnSpc>
                <a:spcPct val="9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Sub-systems need not be concerned with how data is produced Centralised management e.g. backup, security, etc.</a:t>
            </a:r>
            <a:endParaRPr/>
          </a:p>
          <a:p>
            <a:pPr indent="-479425" lvl="1" marL="1089025" marR="0" rtl="0" algn="l">
              <a:lnSpc>
                <a:spcPct val="9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Sharing model is published as the repository schema.</a:t>
            </a:r>
            <a:endParaRPr/>
          </a:p>
          <a:p>
            <a:pPr indent="-488950" lvl="0" marL="488950" marR="0" rtl="0" algn="l">
              <a:lnSpc>
                <a:spcPct val="9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Disadvantages</a:t>
            </a:r>
            <a:endParaRPr/>
          </a:p>
          <a:p>
            <a:pPr indent="-479425" lvl="1" marL="1089025" marR="0" rtl="0" algn="l">
              <a:lnSpc>
                <a:spcPct val="9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Sub-systems must agree on a repository data model. Inevitably a compromise;</a:t>
            </a:r>
            <a:endParaRPr/>
          </a:p>
          <a:p>
            <a:pPr indent="-479425" lvl="1" marL="1089025" marR="0" rtl="0" algn="l">
              <a:lnSpc>
                <a:spcPct val="9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Data evolution is difficult and expensive;</a:t>
            </a:r>
            <a:endParaRPr/>
          </a:p>
          <a:p>
            <a:pPr indent="-479425" lvl="1" marL="1089025" marR="0" rtl="0" algn="l">
              <a:lnSpc>
                <a:spcPct val="9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No scope for specific management policies;</a:t>
            </a:r>
            <a:endParaRPr/>
          </a:p>
          <a:p>
            <a:pPr indent="-479425" lvl="1" marL="1089025" marR="0" rtl="0" algn="l">
              <a:lnSpc>
                <a:spcPct val="9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Difficult to distribute efficiently.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333769"/>
            <a:ext cx="8520600" cy="42952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Client-server model</a:t>
            </a:r>
            <a:endParaRPr/>
          </a:p>
        </p:txBody>
      </p:sp>
      <p:sp>
        <p:nvSpPr>
          <p:cNvPr id="243" name="Google Shape;243;p44"/>
          <p:cNvSpPr txBox="1"/>
          <p:nvPr>
            <p:ph idx="1" type="body"/>
          </p:nvPr>
        </p:nvSpPr>
        <p:spPr>
          <a:xfrm>
            <a:off x="311700" y="864356"/>
            <a:ext cx="8520600" cy="2562300"/>
          </a:xfrm>
          <a:prstGeom prst="rect">
            <a:avLst/>
          </a:prstGeom>
          <a:noFill/>
          <a:ln>
            <a:noFill/>
          </a:ln>
        </p:spPr>
        <p:txBody>
          <a:bodyPr anchorCtr="0" anchor="t" bIns="44450" lIns="90475" spcFirstLastPara="1" rIns="90475" wrap="square" tIns="44450">
            <a:noAutofit/>
          </a:bodyPr>
          <a:lstStyle/>
          <a:p>
            <a:pPr indent="-488950" lvl="0" marL="488950" marR="0" rtl="0" algn="l">
              <a:lnSpc>
                <a:spcPct val="9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Distributed system model which shows how data and processing is distributed across a range of components.</a:t>
            </a:r>
            <a:endParaRPr/>
          </a:p>
          <a:p>
            <a:pPr indent="-488950" lvl="0" marL="488950" marR="0" rtl="0" algn="l">
              <a:lnSpc>
                <a:spcPct val="9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Set of stand-alone servers which provide specific services such as printing, data management, etc.</a:t>
            </a:r>
            <a:endParaRPr/>
          </a:p>
          <a:p>
            <a:pPr indent="-488950" lvl="0" marL="488950" marR="0" rtl="0" algn="l">
              <a:lnSpc>
                <a:spcPct val="9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Set of clients which call on these services.</a:t>
            </a:r>
            <a:endParaRPr/>
          </a:p>
          <a:p>
            <a:pPr indent="-488950" lvl="0" marL="488950" marR="0" rtl="0" algn="l">
              <a:lnSpc>
                <a:spcPct val="9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Network which allows clients to access servers.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333769"/>
            <a:ext cx="8520600" cy="42952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Film and picture library</a:t>
            </a:r>
            <a:endParaRPr/>
          </a:p>
        </p:txBody>
      </p:sp>
      <p:pic>
        <p:nvPicPr>
          <p:cNvPr id="249" name="Google Shape;249;p45"/>
          <p:cNvPicPr preferRelativeResize="0"/>
          <p:nvPr/>
        </p:nvPicPr>
        <p:blipFill>
          <a:blip r:embed="rId3">
            <a:alphaModFix/>
          </a:blip>
          <a:stretch>
            <a:fillRect/>
          </a:stretch>
        </p:blipFill>
        <p:spPr>
          <a:xfrm>
            <a:off x="1319725" y="964344"/>
            <a:ext cx="7050525" cy="40754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333769"/>
            <a:ext cx="8520600" cy="42952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Client-server characteristics</a:t>
            </a:r>
            <a:endParaRPr/>
          </a:p>
        </p:txBody>
      </p:sp>
      <p:sp>
        <p:nvSpPr>
          <p:cNvPr id="255" name="Google Shape;255;p46"/>
          <p:cNvSpPr txBox="1"/>
          <p:nvPr>
            <p:ph idx="1" type="body"/>
          </p:nvPr>
        </p:nvSpPr>
        <p:spPr>
          <a:xfrm>
            <a:off x="311700" y="864356"/>
            <a:ext cx="8520600" cy="2562300"/>
          </a:xfrm>
          <a:prstGeom prst="rect">
            <a:avLst/>
          </a:prstGeom>
          <a:noFill/>
          <a:ln>
            <a:noFill/>
          </a:ln>
        </p:spPr>
        <p:txBody>
          <a:bodyPr anchorCtr="0" anchor="t" bIns="44450" lIns="90475" spcFirstLastPara="1" rIns="90475" wrap="square" tIns="44450">
            <a:noAutofit/>
          </a:bodyPr>
          <a:lstStyle/>
          <a:p>
            <a:pPr indent="-488950" lvl="0" marL="488950" marR="0" rtl="0" algn="l">
              <a:lnSpc>
                <a:spcPct val="100000"/>
              </a:lnSpc>
              <a:spcBef>
                <a:spcPts val="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Advantages</a:t>
            </a:r>
            <a:endParaRPr/>
          </a:p>
          <a:p>
            <a:pPr indent="-479425" lvl="1" marL="1089025" marR="0" rtl="0" algn="l">
              <a:lnSpc>
                <a:spcPct val="10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Distribution of data is straightforward;</a:t>
            </a:r>
            <a:endParaRPr/>
          </a:p>
          <a:p>
            <a:pPr indent="-479425" lvl="1" marL="1089025" marR="0" rtl="0" algn="l">
              <a:lnSpc>
                <a:spcPct val="10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Makes effective use of networked systems. May require cheaper hardware;</a:t>
            </a:r>
            <a:endParaRPr/>
          </a:p>
          <a:p>
            <a:pPr indent="-479425" lvl="1" marL="1089025" marR="0" rtl="0" algn="l">
              <a:lnSpc>
                <a:spcPct val="10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Easy to add new servers or upgrade existing servers.</a:t>
            </a:r>
            <a:endParaRPr/>
          </a:p>
          <a:p>
            <a:pPr indent="-488950" lvl="0" marL="488950" marR="0" rtl="0" algn="l">
              <a:lnSpc>
                <a:spcPct val="100000"/>
              </a:lnSpc>
              <a:spcBef>
                <a:spcPts val="480"/>
              </a:spcBef>
              <a:spcAft>
                <a:spcPts val="0"/>
              </a:spcAft>
              <a:buClr>
                <a:schemeClr val="dk2"/>
              </a:buClr>
              <a:buSzPts val="1200"/>
              <a:buFont typeface="Arial"/>
              <a:buChar char="●"/>
            </a:pPr>
            <a:r>
              <a:rPr b="0" i="0" lang="en-GB" sz="2400" u="none" cap="none" strike="noStrike">
                <a:solidFill>
                  <a:schemeClr val="dk2"/>
                </a:solidFill>
                <a:latin typeface="Arial"/>
                <a:ea typeface="Arial"/>
                <a:cs typeface="Arial"/>
                <a:sym typeface="Arial"/>
              </a:rPr>
              <a:t>Disadvantages</a:t>
            </a:r>
            <a:endParaRPr/>
          </a:p>
          <a:p>
            <a:pPr indent="-479425" lvl="1" marL="1089025" marR="0" rtl="0" algn="l">
              <a:lnSpc>
                <a:spcPct val="10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No shared data model so sub-systems use different data organisation. Data interchange may be inefficient;</a:t>
            </a:r>
            <a:endParaRPr/>
          </a:p>
          <a:p>
            <a:pPr indent="-479425" lvl="1" marL="1089025" marR="0" rtl="0" algn="l">
              <a:lnSpc>
                <a:spcPct val="10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Redundant management in each server;</a:t>
            </a:r>
            <a:endParaRPr/>
          </a:p>
          <a:p>
            <a:pPr indent="-479425" lvl="1" marL="1089025" marR="0" rtl="0" algn="l">
              <a:lnSpc>
                <a:spcPct val="100000"/>
              </a:lnSpc>
              <a:spcBef>
                <a:spcPts val="400"/>
              </a:spcBef>
              <a:spcAft>
                <a:spcPts val="0"/>
              </a:spcAft>
              <a:buClr>
                <a:schemeClr val="dk1"/>
              </a:buClr>
              <a:buSzPts val="2000"/>
              <a:buFont typeface="Arial"/>
              <a:buChar char="•"/>
            </a:pPr>
            <a:r>
              <a:rPr b="0" i="0" lang="en-GB" sz="2000" u="none" cap="none" strike="noStrike">
                <a:solidFill>
                  <a:schemeClr val="dk2"/>
                </a:solidFill>
                <a:latin typeface="Arial"/>
                <a:ea typeface="Arial"/>
                <a:cs typeface="Arial"/>
                <a:sym typeface="Arial"/>
              </a:rPr>
              <a:t>No central register of names and services - it may be hard to find out what servers and services are available.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333769"/>
            <a:ext cx="8520600" cy="42952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Key points</a:t>
            </a:r>
            <a:endParaRPr/>
          </a:p>
        </p:txBody>
      </p:sp>
      <p:sp>
        <p:nvSpPr>
          <p:cNvPr id="261" name="Google Shape;261;p47"/>
          <p:cNvSpPr txBox="1"/>
          <p:nvPr>
            <p:ph idx="1" type="body"/>
          </p:nvPr>
        </p:nvSpPr>
        <p:spPr>
          <a:xfrm>
            <a:off x="311700" y="864356"/>
            <a:ext cx="8520600" cy="2562300"/>
          </a:xfrm>
          <a:prstGeom prst="rect">
            <a:avLst/>
          </a:prstGeom>
          <a:noFill/>
          <a:ln>
            <a:noFill/>
          </a:ln>
        </p:spPr>
        <p:txBody>
          <a:bodyPr anchorCtr="0" anchor="t" bIns="44450" lIns="90475" spcFirstLastPara="1" rIns="90475" wrap="square" tIns="44450">
            <a:noAutofit/>
          </a:bodyPr>
          <a:lstStyle/>
          <a:p>
            <a:pPr indent="-488950" lvl="0" marL="488950" marR="0" rtl="0" algn="l">
              <a:lnSpc>
                <a:spcPct val="90000"/>
              </a:lnSpc>
              <a:spcBef>
                <a:spcPts val="0"/>
              </a:spcBef>
              <a:spcAft>
                <a:spcPts val="0"/>
              </a:spcAft>
              <a:buClr>
                <a:schemeClr val="dk2"/>
              </a:buClr>
              <a:buSzPts val="1000"/>
              <a:buFont typeface="Arial"/>
              <a:buChar char="●"/>
            </a:pPr>
            <a:r>
              <a:rPr b="0" i="0" lang="en-GB" sz="2000" u="none" cap="none" strike="noStrike">
                <a:solidFill>
                  <a:schemeClr val="dk2"/>
                </a:solidFill>
                <a:latin typeface="Arial"/>
                <a:ea typeface="Arial"/>
                <a:cs typeface="Arial"/>
                <a:sym typeface="Arial"/>
              </a:rPr>
              <a:t>The software architecture is the fundamental framework for structuring the system.</a:t>
            </a:r>
            <a:endParaRPr/>
          </a:p>
          <a:p>
            <a:pPr indent="-488950" lvl="0" marL="488950" marR="0" rtl="0" algn="l">
              <a:lnSpc>
                <a:spcPct val="90000"/>
              </a:lnSpc>
              <a:spcBef>
                <a:spcPts val="400"/>
              </a:spcBef>
              <a:spcAft>
                <a:spcPts val="0"/>
              </a:spcAft>
              <a:buClr>
                <a:schemeClr val="dk2"/>
              </a:buClr>
              <a:buSzPts val="1000"/>
              <a:buFont typeface="Arial"/>
              <a:buChar char="●"/>
            </a:pPr>
            <a:r>
              <a:rPr b="0" i="0" lang="en-GB" sz="2000" u="none" cap="none" strike="noStrike">
                <a:solidFill>
                  <a:schemeClr val="dk2"/>
                </a:solidFill>
                <a:latin typeface="Arial"/>
                <a:ea typeface="Arial"/>
                <a:cs typeface="Arial"/>
                <a:sym typeface="Arial"/>
              </a:rPr>
              <a:t>Architectural design decisions include decisions on the application architecture, the distribution and the architectural styles to be used.</a:t>
            </a:r>
            <a:endParaRPr/>
          </a:p>
          <a:p>
            <a:pPr indent="-488950" lvl="0" marL="488950" marR="0" rtl="0" algn="l">
              <a:lnSpc>
                <a:spcPct val="90000"/>
              </a:lnSpc>
              <a:spcBef>
                <a:spcPts val="400"/>
              </a:spcBef>
              <a:spcAft>
                <a:spcPts val="0"/>
              </a:spcAft>
              <a:buClr>
                <a:schemeClr val="dk2"/>
              </a:buClr>
              <a:buSzPts val="1000"/>
              <a:buFont typeface="Arial"/>
              <a:buChar char="●"/>
            </a:pPr>
            <a:r>
              <a:rPr b="0" i="0" lang="en-GB" sz="2000" u="none" cap="none" strike="noStrike">
                <a:solidFill>
                  <a:schemeClr val="dk2"/>
                </a:solidFill>
                <a:latin typeface="Arial"/>
                <a:ea typeface="Arial"/>
                <a:cs typeface="Arial"/>
                <a:sym typeface="Arial"/>
              </a:rPr>
              <a:t>Different architectural models such as a structural model, a control model and a decomposition model may be developed.</a:t>
            </a:r>
            <a:endParaRPr/>
          </a:p>
          <a:p>
            <a:pPr indent="-488950" lvl="0" marL="488950" marR="0" rtl="0" algn="l">
              <a:lnSpc>
                <a:spcPct val="90000"/>
              </a:lnSpc>
              <a:spcBef>
                <a:spcPts val="400"/>
              </a:spcBef>
              <a:spcAft>
                <a:spcPts val="0"/>
              </a:spcAft>
              <a:buClr>
                <a:schemeClr val="dk2"/>
              </a:buClr>
              <a:buSzPts val="1000"/>
              <a:buFont typeface="Arial"/>
              <a:buChar char="●"/>
            </a:pPr>
            <a:r>
              <a:rPr b="0" i="0" lang="en-GB" sz="2000" u="none" cap="none" strike="noStrike">
                <a:solidFill>
                  <a:schemeClr val="dk2"/>
                </a:solidFill>
                <a:latin typeface="Arial"/>
                <a:ea typeface="Arial"/>
                <a:cs typeface="Arial"/>
                <a:sym typeface="Arial"/>
              </a:rPr>
              <a:t>System organisational models include repository models, client-server models and abstract machine models.</a:t>
            </a:r>
            <a:endParaRPr/>
          </a:p>
          <a:p>
            <a:pPr indent="-425450" lvl="0" marL="488950" marR="0" rtl="0" algn="l">
              <a:lnSpc>
                <a:spcPct val="100000"/>
              </a:lnSpc>
              <a:spcBef>
                <a:spcPts val="400"/>
              </a:spcBef>
              <a:spcAft>
                <a:spcPts val="0"/>
              </a:spcAft>
              <a:buClr>
                <a:schemeClr val="dk2"/>
              </a:buClr>
              <a:buSzPts val="1000"/>
              <a:buFont typeface="Arial"/>
              <a:buNone/>
            </a:pPr>
            <a:r>
              <a:t/>
            </a:r>
            <a:endParaRPr b="0" i="0" sz="2000" u="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800100" y="283450"/>
            <a:ext cx="6781800" cy="1200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Architectural design</a:t>
            </a:r>
            <a:endParaRPr/>
          </a:p>
        </p:txBody>
      </p:sp>
      <p:sp>
        <p:nvSpPr>
          <p:cNvPr id="123" name="Google Shape;123;p24"/>
          <p:cNvSpPr txBox="1"/>
          <p:nvPr>
            <p:ph idx="1" type="body"/>
          </p:nvPr>
        </p:nvSpPr>
        <p:spPr>
          <a:xfrm>
            <a:off x="800100" y="1587225"/>
            <a:ext cx="7543800" cy="2914500"/>
          </a:xfrm>
          <a:prstGeom prst="rect">
            <a:avLst/>
          </a:prstGeom>
        </p:spPr>
        <p:txBody>
          <a:bodyPr anchorCtr="0" anchor="ctr" bIns="45700" lIns="91425" spcFirstLastPara="1" rIns="91425" wrap="square" tIns="45700">
            <a:noAutofit/>
          </a:bodyPr>
          <a:lstStyle/>
          <a:p>
            <a:pPr indent="-342900" lvl="0" marL="457200" rtl="0" algn="l">
              <a:spcBef>
                <a:spcPts val="360"/>
              </a:spcBef>
              <a:spcAft>
                <a:spcPts val="0"/>
              </a:spcAft>
              <a:buSzPts val="1800"/>
              <a:buChar char="•"/>
            </a:pPr>
            <a:r>
              <a:rPr lang="en-GB"/>
              <a:t>Architectural design is concerned with understanding how a system should be organized and designing the overall structure of that system</a:t>
            </a:r>
            <a:endParaRPr/>
          </a:p>
          <a:p>
            <a:pPr indent="-342900" lvl="0" marL="457200" rtl="0" algn="l">
              <a:spcBef>
                <a:spcPts val="0"/>
              </a:spcBef>
              <a:spcAft>
                <a:spcPts val="0"/>
              </a:spcAft>
              <a:buSzPts val="1800"/>
              <a:buChar char="•"/>
            </a:pPr>
            <a:r>
              <a:rPr lang="en-GB"/>
              <a:t>This is a critical link between design and requirements engineering</a:t>
            </a:r>
            <a:endParaRPr/>
          </a:p>
          <a:p>
            <a:pPr indent="-342900" lvl="0" marL="457200" rtl="0" algn="l">
              <a:spcBef>
                <a:spcPts val="0"/>
              </a:spcBef>
              <a:spcAft>
                <a:spcPts val="0"/>
              </a:spcAft>
              <a:buSzPts val="1800"/>
              <a:buChar char="•"/>
            </a:pPr>
            <a:r>
              <a:rPr lang="en-GB"/>
              <a:t>Defines main structures of the system and the relationship between them</a:t>
            </a:r>
            <a:endParaRPr/>
          </a:p>
          <a:p>
            <a:pPr indent="-342900" lvl="0" marL="457200" rtl="0" algn="l">
              <a:spcBef>
                <a:spcPts val="0"/>
              </a:spcBef>
              <a:spcAft>
                <a:spcPts val="0"/>
              </a:spcAft>
              <a:buSzPts val="1800"/>
              <a:buChar char="•"/>
            </a:pPr>
            <a:r>
              <a:rPr lang="en-GB"/>
              <a:t>It is a common practice in agile processes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Software architecture</a:t>
            </a:r>
            <a:endParaRPr/>
          </a:p>
        </p:txBody>
      </p:sp>
      <p:sp>
        <p:nvSpPr>
          <p:cNvPr id="129" name="Google Shape;129;p2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The design process for identifying the sub-systems making up a system and the framework for sub-system control and communication is </a:t>
            </a:r>
            <a:r>
              <a:rPr b="0" i="0" lang="en-GB" sz="2800" u="none" cap="none" strike="noStrike">
                <a:solidFill>
                  <a:schemeClr val="accent1"/>
                </a:solidFill>
                <a:latin typeface="Arial"/>
                <a:ea typeface="Arial"/>
                <a:cs typeface="Arial"/>
                <a:sym typeface="Arial"/>
              </a:rPr>
              <a:t>architectural design</a:t>
            </a:r>
            <a:r>
              <a:rPr b="0" i="1" lang="en-GB" sz="2800" u="none" cap="none" strike="noStrike">
                <a:solidFill>
                  <a:schemeClr val="dk2"/>
                </a:solidFill>
                <a:latin typeface="Arial"/>
                <a:ea typeface="Arial"/>
                <a:cs typeface="Arial"/>
                <a:sym typeface="Arial"/>
              </a:rPr>
              <a:t>.</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The output of this design process is a description of the</a:t>
            </a:r>
            <a:r>
              <a:rPr b="0" i="1" lang="en-GB" sz="2800" u="none" cap="none" strike="noStrike">
                <a:solidFill>
                  <a:schemeClr val="dk2"/>
                </a:solidFill>
                <a:latin typeface="Arial"/>
                <a:ea typeface="Arial"/>
                <a:cs typeface="Arial"/>
                <a:sym typeface="Arial"/>
              </a:rPr>
              <a:t> </a:t>
            </a:r>
            <a:r>
              <a:rPr b="0" i="0" lang="en-GB" sz="2800" u="none" cap="none" strike="noStrike">
                <a:solidFill>
                  <a:schemeClr val="accent1"/>
                </a:solidFill>
                <a:latin typeface="Arial"/>
                <a:ea typeface="Arial"/>
                <a:cs typeface="Arial"/>
                <a:sym typeface="Arial"/>
              </a:rPr>
              <a:t>software architecture.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3600"/>
              <a:buFont typeface="Arial"/>
              <a:buNone/>
            </a:pPr>
            <a:r>
              <a:rPr b="0" i="0" lang="en-GB" sz="3600" u="none">
                <a:solidFill>
                  <a:schemeClr val="dk1"/>
                </a:solidFill>
                <a:latin typeface="Arial"/>
                <a:ea typeface="Arial"/>
                <a:cs typeface="Arial"/>
                <a:sym typeface="Arial"/>
              </a:rPr>
              <a:t>Advantages of explicit architecture</a:t>
            </a:r>
            <a:endParaRPr/>
          </a:p>
        </p:txBody>
      </p:sp>
      <p:sp>
        <p:nvSpPr>
          <p:cNvPr id="135" name="Google Shape;135;p2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9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Stakeholder communication</a:t>
            </a:r>
            <a:endParaRPr/>
          </a:p>
          <a:p>
            <a:pPr indent="-479425" lvl="1" marL="1089025"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2"/>
                </a:solidFill>
                <a:latin typeface="Arial"/>
                <a:ea typeface="Arial"/>
                <a:cs typeface="Arial"/>
                <a:sym typeface="Arial"/>
              </a:rPr>
              <a:t>Architecture may be used as a focus of discussion by system stakeholders.</a:t>
            </a:r>
            <a:endParaRPr/>
          </a:p>
          <a:p>
            <a:pPr indent="-488950" lvl="0" marL="488950" marR="0" rtl="0" algn="l">
              <a:lnSpc>
                <a:spcPct val="9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System analysis</a:t>
            </a:r>
            <a:endParaRPr/>
          </a:p>
          <a:p>
            <a:pPr indent="-479425" lvl="1" marL="1089025"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2"/>
                </a:solidFill>
                <a:latin typeface="Arial"/>
                <a:ea typeface="Arial"/>
                <a:cs typeface="Arial"/>
                <a:sym typeface="Arial"/>
              </a:rPr>
              <a:t>Means that analysis of whether the system can meet its non-functional requirements is possible.</a:t>
            </a:r>
            <a:endParaRPr/>
          </a:p>
          <a:p>
            <a:pPr indent="-488950" lvl="0" marL="488950" marR="0" rtl="0" algn="l">
              <a:lnSpc>
                <a:spcPct val="9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Large-scale reuse</a:t>
            </a:r>
            <a:endParaRPr/>
          </a:p>
          <a:p>
            <a:pPr indent="-479425" lvl="1" marL="1089025" marR="0" rtl="0" algn="l">
              <a:lnSpc>
                <a:spcPct val="90000"/>
              </a:lnSpc>
              <a:spcBef>
                <a:spcPts val="480"/>
              </a:spcBef>
              <a:spcAft>
                <a:spcPts val="0"/>
              </a:spcAft>
              <a:buClr>
                <a:schemeClr val="dk1"/>
              </a:buClr>
              <a:buSzPts val="2400"/>
              <a:buFont typeface="Arial"/>
              <a:buChar char="•"/>
            </a:pPr>
            <a:r>
              <a:rPr b="0" i="0" lang="en-GB" sz="2400" u="none" cap="none" strike="noStrike">
                <a:solidFill>
                  <a:schemeClr val="dk2"/>
                </a:solidFill>
                <a:latin typeface="Arial"/>
                <a:ea typeface="Arial"/>
                <a:cs typeface="Arial"/>
                <a:sym typeface="Arial"/>
              </a:rPr>
              <a:t>The architecture may be reusable across a range of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333769"/>
            <a:ext cx="8520600" cy="42952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System structuring</a:t>
            </a:r>
            <a:endParaRPr/>
          </a:p>
        </p:txBody>
      </p:sp>
      <p:sp>
        <p:nvSpPr>
          <p:cNvPr id="141" name="Google Shape;141;p27"/>
          <p:cNvSpPr txBox="1"/>
          <p:nvPr>
            <p:ph idx="1" type="body"/>
          </p:nvPr>
        </p:nvSpPr>
        <p:spPr>
          <a:xfrm>
            <a:off x="311700" y="864356"/>
            <a:ext cx="8520600" cy="2562300"/>
          </a:xfrm>
          <a:prstGeom prst="rect">
            <a:avLst/>
          </a:prstGeom>
          <a:noFill/>
          <a:ln>
            <a:noFill/>
          </a:ln>
        </p:spPr>
        <p:txBody>
          <a:bodyPr anchorCtr="0" anchor="t" bIns="44450" lIns="90475" spcFirstLastPara="1" rIns="90475" wrap="square" tIns="44450">
            <a:noAutofit/>
          </a:bodyPr>
          <a:lstStyle/>
          <a:p>
            <a:pPr indent="-488950" lvl="0" marL="488950" marR="0" rtl="0" algn="l">
              <a:lnSpc>
                <a:spcPct val="10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Concerned with decomposing the system into interacting sub-systems.</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The architectural design is normally expressed as a block diagram presenting an overview of the system structure.</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More specific models showing how sub-systems share data, are distributed and interface with each other may also be developed.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333769"/>
            <a:ext cx="8520600" cy="429525"/>
          </a:xfrm>
          <a:prstGeom prst="rect">
            <a:avLst/>
          </a:prstGeom>
          <a:noFill/>
          <a:ln>
            <a:noFill/>
          </a:ln>
        </p:spPr>
        <p:txBody>
          <a:bodyPr anchorCtr="0" anchor="b"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Packing robot control system</a:t>
            </a:r>
            <a:endParaRPr/>
          </a:p>
        </p:txBody>
      </p:sp>
      <p:pic>
        <p:nvPicPr>
          <p:cNvPr id="147" name="Google Shape;147;p28"/>
          <p:cNvPicPr preferRelativeResize="0"/>
          <p:nvPr/>
        </p:nvPicPr>
        <p:blipFill>
          <a:blip r:embed="rId3">
            <a:alphaModFix/>
          </a:blip>
          <a:stretch>
            <a:fillRect/>
          </a:stretch>
        </p:blipFill>
        <p:spPr>
          <a:xfrm>
            <a:off x="2200500" y="763294"/>
            <a:ext cx="4571296" cy="40754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Box and line diagrams</a:t>
            </a:r>
            <a:endParaRPr/>
          </a:p>
        </p:txBody>
      </p:sp>
      <p:sp>
        <p:nvSpPr>
          <p:cNvPr id="153" name="Google Shape;153;p29"/>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Very abstract - they do not show the nature of component relationships nor the externally visible properties of the sub-systems.</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However, useful for communication with stakeholders and for project planning.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333769"/>
            <a:ext cx="8520600" cy="429525"/>
          </a:xfrm>
          <a:prstGeom prst="rect">
            <a:avLst/>
          </a:prstGeom>
          <a:noFill/>
          <a:ln>
            <a:noFill/>
          </a:ln>
        </p:spPr>
        <p:txBody>
          <a:bodyPr anchorCtr="0" anchor="b" bIns="46725" lIns="95150" spcFirstLastPara="1" rIns="95150" wrap="square" tIns="46725">
            <a:noAutofit/>
          </a:bodyPr>
          <a:lstStyle/>
          <a:p>
            <a:pPr indent="0" lvl="0" marL="0" rtl="0" algn="ctr">
              <a:lnSpc>
                <a:spcPct val="100000"/>
              </a:lnSpc>
              <a:spcBef>
                <a:spcPts val="0"/>
              </a:spcBef>
              <a:spcAft>
                <a:spcPts val="0"/>
              </a:spcAft>
              <a:buClr>
                <a:schemeClr val="dk1"/>
              </a:buClr>
              <a:buSzPts val="4000"/>
              <a:buFont typeface="Arial"/>
              <a:buNone/>
            </a:pPr>
            <a:r>
              <a:rPr b="0" i="0" lang="en-GB" sz="4000" u="none">
                <a:solidFill>
                  <a:schemeClr val="dk1"/>
                </a:solidFill>
                <a:latin typeface="Arial"/>
                <a:ea typeface="Arial"/>
                <a:cs typeface="Arial"/>
                <a:sym typeface="Arial"/>
              </a:rPr>
              <a:t>Architectural design decisions</a:t>
            </a:r>
            <a:endParaRPr/>
          </a:p>
        </p:txBody>
      </p:sp>
      <p:sp>
        <p:nvSpPr>
          <p:cNvPr id="159" name="Google Shape;159;p30"/>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Architectural design is a creative process so the process differs depending on the type of system being developed.</a:t>
            </a:r>
            <a:endParaRPr/>
          </a:p>
          <a:p>
            <a:pPr indent="-488950" lvl="0" marL="488950" marR="0" rtl="0" algn="l">
              <a:lnSpc>
                <a:spcPct val="100000"/>
              </a:lnSpc>
              <a:spcBef>
                <a:spcPts val="560"/>
              </a:spcBef>
              <a:spcAft>
                <a:spcPts val="0"/>
              </a:spcAft>
              <a:buClr>
                <a:schemeClr val="dk2"/>
              </a:buClr>
              <a:buSzPts val="1400"/>
              <a:buFont typeface="Arial"/>
              <a:buChar char="●"/>
            </a:pPr>
            <a:r>
              <a:rPr b="0" i="0" lang="en-GB" sz="2800" u="none" cap="none" strike="noStrike">
                <a:solidFill>
                  <a:schemeClr val="dk2"/>
                </a:solidFill>
                <a:latin typeface="Arial"/>
                <a:ea typeface="Arial"/>
                <a:cs typeface="Arial"/>
                <a:sym typeface="Arial"/>
              </a:rPr>
              <a:t>However, a number of common decisions span all design processes.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