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共同设计、表达自我、协同工作" id="{B9B51309-D148-4332-87C2-07BE32FBCA3B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大胖 张" initials="大胖" lastIdx="1" clrIdx="2">
    <p:extLst>
      <p:ext uri="{19B8F6BF-5375-455C-9EA6-DF929625EA0E}">
        <p15:presenceInfo xmlns:p15="http://schemas.microsoft.com/office/powerpoint/2012/main" userId="大胖 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94" d="100"/>
          <a:sy n="94" d="100"/>
        </p:scale>
        <p:origin x="96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3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8-12T08:53:09.402" v="92" actId="790"/>
      <pc:docMkLst>
        <pc:docMk/>
      </pc:docMkLst>
      <pc:sldChg chg="modSp mod modNotes">
        <pc:chgData name="Fake Test User" userId="SID-0" providerId="Test" clId="FakeClientId" dt="2019-08-09T02:28:00.746" v="27" actId="2711"/>
        <pc:sldMkLst>
          <pc:docMk/>
          <pc:sldMk cId="2471807738" sldId="256"/>
        </pc:sldMkLst>
        <pc:spChg chg="mod">
          <ac:chgData name="Fake Test User" userId="SID-0" providerId="Test" clId="FakeClientId" dt="2019-08-09T02:28:00.746" v="27" actId="2711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2:28:00.746" v="27" actId="2711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8-09T03:07:48.336" v="47" actId="14826"/>
        <pc:sldMkLst>
          <pc:docMk/>
          <pc:sldMk cId="1328676004" sldId="257"/>
        </pc:sldMkLst>
        <pc:spChg chg="mod">
          <ac:chgData name="Fake Test User" userId="SID-0" providerId="Test" clId="FakeClientId" dt="2019-08-09T02:28:38.775" v="29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9T02:31:43.482" v="33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2:38:59.884" v="42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3:07:30.025" v="46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3:07:48.336" v="47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8-09T03:06:52.356" v="45" actId="14826"/>
        <pc:sldMkLst>
          <pc:docMk/>
          <pc:sldMk cId="2090733893" sldId="262"/>
        </pc:sldMkLst>
        <pc:spChg chg="mod">
          <ac:chgData name="Fake Test User" userId="SID-0" providerId="Test" clId="FakeClientId" dt="2019-08-09T02:28:30.026" v="2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9T02:28:30.026" v="28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3:06:37.716" v="44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3:06:52.356" v="45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3:06:19.748" v="43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9T09:38:34.601" v="77" actId="790"/>
        <pc:sldMkLst>
          <pc:docMk/>
          <pc:sldMk cId="2317502127" sldId="263"/>
        </pc:sldMkLst>
        <pc:spChg chg="mod">
          <ac:chgData name="Fake Test User" userId="SID-0" providerId="Test" clId="FakeClientId" dt="2019-08-09T09:38:34.601" v="77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9T09:38:34.601" v="77" actId="790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9T09:38:34.601" v="77" actId="790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9T09:38:34.601" v="77" actId="790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9T09:38:34.601" v="77" actId="790"/>
          <ac:spMkLst>
            <pc:docMk/>
            <pc:sldMk cId="2317502127" sldId="263"/>
            <ac:spMk id="9" creationId="{00000000-0000-0000-0000-000000000000}"/>
          </ac:spMkLst>
        </pc:spChg>
      </pc:sldChg>
      <pc:sldChg chg="addSp modSp mod addCm delCm modNotes">
        <pc:chgData name="Fake Test User" userId="SID-0" providerId="Test" clId="FakeClientId" dt="2019-08-09T03:09:07.394" v="76" actId="1037"/>
        <pc:sldMkLst>
          <pc:docMk/>
          <pc:sldMk cId="1531532291" sldId="264"/>
        </pc:sldMkLst>
        <pc:spChg chg="mod">
          <ac:chgData name="Fake Test User" userId="SID-0" providerId="Test" clId="FakeClientId" dt="2019-08-09T02:28:46.353" v="30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9T02:28:46.353" v="30" actId="2711"/>
          <ac:spMkLst>
            <pc:docMk/>
            <pc:sldMk cId="1531532291" sldId="264"/>
            <ac:spMk id="3" creationId="{00000000-0000-0000-0000-000000000000}"/>
          </ac:spMkLst>
        </pc:spChg>
        <pc:picChg chg="add mod">
          <ac:chgData name="Fake Test User" userId="SID-0" providerId="Test" clId="FakeClientId" dt="2019-08-09T03:09:07.394" v="76" actId="1037"/>
          <ac:picMkLst>
            <pc:docMk/>
            <pc:sldMk cId="1531532291" sldId="264"/>
            <ac:picMk id="4" creationId="{AE7934FE-5EA2-467D-85AA-FF84047332B1}"/>
          </ac:picMkLst>
        </pc:picChg>
        <pc:picChg chg="mod">
          <ac:chgData name="Fake Test User" userId="SID-0" providerId="Test" clId="FakeClientId" dt="2019-08-09T03:08:17.978" v="48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3:09:07.394" v="76" actId="1037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2:25:27.781" v="20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8T07:32:33.479" v="8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8T07:32:33.479" v="8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8T07:32:33.479" v="8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8T07:32:33.479" v="8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8T07:32:33.479" v="8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8T07:32:39.823" v="9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2:39.823" v="9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2:46.229" v="10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2:46.229" v="10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2:52.775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2:52.775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2:58.697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8T07:32:58.697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04.573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8T07:33:04.573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11.744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3:11.744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18.634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8T07:33:18.634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18.634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18.634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24.587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3:24.587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34.723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3:34.723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8T07:33:41.613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8T07:33:41.613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2:25:27.781" v="20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2:25:27.781" v="20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768BEA6-295A-4B48-9898-7CD9E40197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57DAB2C-804F-4A1A-A957-839E9DF857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FD96-CC1B-42F3-A095-D2A9A0607167}" type="datetime1">
              <a:rPr lang="zh-CN" altLang="en-US" noProof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2021/5/13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97817B3-93B3-40BE-A3E1-69D67DF48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0DE84E-C609-41E0-B2B1-102119C413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7B8C-8E11-4BE8-92AB-4542C96FA0CB}" type="slidenum">
              <a:rPr lang="en-US" altLang="zh-CN" noProof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36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817120-FE20-47E6-92D2-B4094FC1BB7A}" type="datetime1">
              <a:rPr lang="zh-CN" altLang="en-US" noProof="1" smtClean="0"/>
              <a:t>2021/5/13</a:t>
            </a:fld>
            <a:endParaRPr lang="zh-CN" altLang="en-US" noProof="1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1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noProof="1" smtClean="0"/>
              <a:t>1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/>
              <a:pPr/>
              <a:t>2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6943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1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A1944A-E2DF-45B6-A60C-A27D14D72CBA}" type="datetime1">
              <a:rPr lang="zh-CN" altLang="en-US" noProof="1" smtClean="0"/>
              <a:t>2021/5/13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1" smtClean="0"/>
              <a:t>单击此处编辑母版文本样式</a:t>
            </a:r>
          </a:p>
          <a:p>
            <a:pPr lvl="1" rtl="0"/>
            <a:r>
              <a:rPr lang="zh-CN" altLang="en-US" noProof="1" smtClean="0"/>
              <a:t>第二级</a:t>
            </a:r>
          </a:p>
          <a:p>
            <a:pPr lvl="2" rtl="0"/>
            <a:r>
              <a:rPr lang="zh-CN" altLang="en-US" noProof="1" smtClean="0"/>
              <a:t>第三级</a:t>
            </a:r>
          </a:p>
          <a:p>
            <a:pPr lvl="3" rtl="0"/>
            <a:r>
              <a:rPr lang="zh-CN" altLang="en-US" noProof="1" smtClean="0"/>
              <a:t>第四级</a:t>
            </a:r>
          </a:p>
          <a:p>
            <a:pPr lvl="4" rtl="0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B5E890-9DB2-4D03-993B-73937DBB0595}" type="datetime1">
              <a:rPr lang="zh-CN" altLang="en-US" noProof="1" smtClean="0"/>
              <a:t>2021/5/13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1" smtClean="0"/>
              <a:t>单击此处编辑母版文本样式</a:t>
            </a:r>
          </a:p>
          <a:p>
            <a:pPr lvl="1" rtl="0"/>
            <a:r>
              <a:rPr lang="zh-CN" altLang="en-US" noProof="1" smtClean="0"/>
              <a:t>第二级</a:t>
            </a:r>
          </a:p>
          <a:p>
            <a:pPr lvl="2" rtl="0"/>
            <a:r>
              <a:rPr lang="zh-CN" altLang="en-US" noProof="1" smtClean="0"/>
              <a:t>第三级</a:t>
            </a:r>
          </a:p>
          <a:p>
            <a:pPr lvl="3" rtl="0"/>
            <a:r>
              <a:rPr lang="zh-CN" altLang="en-US" noProof="1" smtClean="0"/>
              <a:t>第四级</a:t>
            </a:r>
          </a:p>
          <a:p>
            <a:pPr lvl="4" rtl="0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576C9-7BD5-416B-83A6-3A459F90841D}" type="datetime1">
              <a:rPr lang="zh-CN" altLang="en-US" noProof="1" smtClean="0"/>
              <a:t>2021/5/13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CN" altLang="en-US" noProof="1" smtClean="0"/>
              <a:t>单击此处编辑母版文本样式</a:t>
            </a:r>
          </a:p>
          <a:p>
            <a:pPr lvl="1" rtl="0"/>
            <a:r>
              <a:rPr lang="zh-CN" altLang="en-US" noProof="1" smtClean="0"/>
              <a:t>第二级</a:t>
            </a:r>
          </a:p>
          <a:p>
            <a:pPr lvl="2" rtl="0"/>
            <a:r>
              <a:rPr lang="zh-CN" altLang="en-US" noProof="1" smtClean="0"/>
              <a:t>第三级</a:t>
            </a:r>
          </a:p>
          <a:p>
            <a:pPr lvl="3" rtl="0"/>
            <a:r>
              <a:rPr lang="zh-CN" altLang="en-US" noProof="1" smtClean="0"/>
              <a:t>第四级</a:t>
            </a:r>
          </a:p>
          <a:p>
            <a:pPr lvl="4" rtl="0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0868EE-4DD7-413D-AE5E-83AF066BD7BC}" type="datetime1">
              <a:rPr lang="zh-CN" altLang="en-US" noProof="1" smtClean="0"/>
              <a:t>2021/5/13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A32019-F8E6-4A76-935C-E3414CA717C6}" type="datetime1">
              <a:rPr lang="zh-CN" altLang="en-US" noProof="1" smtClean="0"/>
              <a:t>2021/5/13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长方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F131C-040A-4332-8DFE-B61A7733D541}" type="datetime1">
              <a:rPr lang="zh-CN" altLang="en-US" noProof="1" smtClean="0"/>
              <a:t>2021/5/13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9" name="长方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EA2BFA-CB66-4899-A909-CE035F82A1F8}" type="datetime1">
              <a:rPr lang="zh-CN" altLang="en-US" noProof="1" smtClean="0"/>
              <a:t>2021/5/13</a:t>
            </a:fld>
            <a:endParaRPr lang="zh-CN" altLang="en-US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11" name="长方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E7923-DB5B-40E6-9799-766ACDC7575D}" type="datetime1">
              <a:rPr lang="zh-CN" altLang="en-US" noProof="1" smtClean="0"/>
              <a:t>2021/5/13</a:t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7" name="长方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D5EF73-3977-4FBD-9A1F-2AF86F4BA937}" type="datetime1">
              <a:rPr lang="zh-CN" altLang="en-US" noProof="1" smtClean="0"/>
              <a:t>2021/5/13</a:t>
            </a:fld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75697-E0B3-44C5-A484-742964AA8024}" type="datetime1">
              <a:rPr lang="zh-CN" altLang="en-US" noProof="1" smtClean="0"/>
              <a:t>2021/5/13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1"/>
              <a:t>单击图标，添加图片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4BBF4C-9153-4173-BA0F-756B7E433659}" type="datetime1">
              <a:rPr lang="zh-CN" altLang="en-US" noProof="1" smtClean="0"/>
              <a:t>2021/5/13</a:t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8B60F440-79C9-460C-BBC3-D47398EA736A}" type="datetime1">
              <a:rPr lang="zh-CN" altLang="en-US" noProof="1" smtClean="0"/>
              <a:t>2021/5/13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>
                <a:ea typeface="Microsoft YaHei UI" panose="020B0503020204020204" pitchFamily="34" charset="-122"/>
              </a:rPr>
              <a:t>Loan Fault Prediction</a:t>
            </a:r>
            <a:endParaRPr 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Microsoft YaHei UI" panose="020B0503020204020204" pitchFamily="34" charset="-122"/>
              </a:rPr>
              <a:t>Y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Microsoft YaHei UI" panose="020B0503020204020204" pitchFamily="34" charset="-122"/>
              </a:rPr>
              <a:t>ingyin(Ashley) Xiao</a:t>
            </a:r>
            <a:endParaRPr lang="en-US" dirty="0">
              <a:solidFill>
                <a:schemeClr val="bg2">
                  <a:lumMod val="50000"/>
                </a:schemeClr>
              </a:solidFill>
              <a:latin typeface="+mj-lt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Potential drawback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2480" y="2082801"/>
            <a:ext cx="9845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/>
              <a:t>Under-sampling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zh-CN" dirty="0" smtClean="0"/>
              <a:t>Under-sampling is achieved by decreasing the amount of samples in the majority group to balance with the minority group. Therefore, under-sampling is likely to miss meaningful information.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/>
              <a:t>Too many quantitative features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zh-CN" dirty="0" smtClean="0"/>
              <a:t>Noisy dataset might lead to a classifier bias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636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Runtime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8041" y="1960880"/>
            <a:ext cx="100025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runtime to construct a random forest is O(</a:t>
            </a:r>
            <a:r>
              <a:rPr lang="en-US" altLang="zh-CN" dirty="0" err="1" smtClean="0"/>
              <a:t>n_tree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mnlog</a:t>
            </a:r>
            <a:r>
              <a:rPr lang="en-US" altLang="zh-CN" dirty="0" smtClean="0"/>
              <a:t>(n)), </a:t>
            </a:r>
            <a:r>
              <a:rPr lang="en-US" altLang="zh-CN" dirty="0" err="1" smtClean="0"/>
              <a:t>n_tree</a:t>
            </a:r>
            <a:r>
              <a:rPr lang="en-US" altLang="zh-CN" dirty="0" smtClean="0"/>
              <a:t> denotes the number of trees, n denotes number of records, m denotes number of variables you want to sample at each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Actual runtime of random forest classifier in seconds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It makes sense to have a larger training time than testing because training size is much larger than the test size.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Runtime of the whole program in seconds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9710" b="4854"/>
          <a:stretch/>
        </p:blipFill>
        <p:spPr>
          <a:xfrm>
            <a:off x="1271839" y="3555881"/>
            <a:ext cx="3889442" cy="5129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07" y="5412101"/>
            <a:ext cx="3171650" cy="2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2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5360" y="2245360"/>
            <a:ext cx="945896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Compare under-sampling, oversampling and bagging to see which one results in better model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Reduce the size of quantitative features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Feature engineering on important features, such as “previous”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Tune more </a:t>
            </a:r>
            <a:r>
              <a:rPr lang="en-US" altLang="zh-CN" dirty="0" err="1" smtClean="0"/>
              <a:t>hyperparameters</a:t>
            </a:r>
            <a:r>
              <a:rPr lang="en-US" altLang="zh-CN" dirty="0"/>
              <a:t> </a:t>
            </a:r>
            <a:r>
              <a:rPr lang="en-US" altLang="zh-CN" dirty="0" smtClean="0"/>
              <a:t>in the random forest, such as </a:t>
            </a:r>
            <a:r>
              <a:rPr lang="en-US" altLang="zh-CN" dirty="0" err="1" smtClean="0"/>
              <a:t>n_estimators</a:t>
            </a:r>
            <a:r>
              <a:rPr lang="en-US" altLang="zh-CN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25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084" y="3993364"/>
            <a:ext cx="3092150" cy="21483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>
                <a:ea typeface="Microsoft YaHei UI" panose="020B0503020204020204" pitchFamily="34" charset="-122"/>
              </a:rPr>
              <a:t>Preliminary S</a:t>
            </a:r>
            <a:r>
              <a:rPr lang="en-US" altLang="zh-CN" dirty="0" smtClean="0">
                <a:ea typeface="Microsoft YaHei UI" panose="020B0503020204020204" pitchFamily="34" charset="-122"/>
              </a:rPr>
              <a:t>tudy</a:t>
            </a:r>
            <a:endParaRPr lang="en-US" dirty="0">
              <a:ea typeface="Microsoft YaHei UI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116337" y="186396"/>
            <a:ext cx="4625897" cy="6164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Dataset</a:t>
            </a:r>
            <a:r>
              <a:rPr lang="en-US" altLang="zh-CN" dirty="0">
                <a:solidFill>
                  <a:schemeClr val="bg1"/>
                </a:solidFill>
              </a:rPr>
              <a:t>:  'sample_200_0k_20170120.csv'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34" y="1412839"/>
            <a:ext cx="3281576" cy="1990761"/>
          </a:xfrm>
          <a:prstGeom prst="rect">
            <a:avLst/>
          </a:prstGeom>
        </p:spPr>
      </p:pic>
      <p:cxnSp>
        <p:nvCxnSpPr>
          <p:cNvPr id="11" name="肘形连接符 10"/>
          <p:cNvCxnSpPr/>
          <p:nvPr/>
        </p:nvCxnSpPr>
        <p:spPr>
          <a:xfrm>
            <a:off x="3992880" y="3098800"/>
            <a:ext cx="782320" cy="30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882070" y="3251200"/>
            <a:ext cx="2514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Converted to a binary feature (1 if previous loan record existed)</a:t>
            </a:r>
            <a:endParaRPr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3992880" y="1971040"/>
            <a:ext cx="213360" cy="894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25537" y="1621472"/>
            <a:ext cx="2423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Dropped because the percentage of missing is too large. Imputation will not represent the data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81" y="4271941"/>
            <a:ext cx="7838278" cy="90610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29980" y="5270458"/>
            <a:ext cx="3708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Created the target column “defaulted” (if the loan defaults), and we see the data is unbalanced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605581" y="5732123"/>
            <a:ext cx="552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282250" y="5495394"/>
            <a:ext cx="242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Used under-sampling to rebalance the data 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93230" y="1465865"/>
            <a:ext cx="411204" cy="3858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18777" y="3793666"/>
            <a:ext cx="411204" cy="3858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Categorical Features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122" y="1991360"/>
            <a:ext cx="3528825" cy="3519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04564" y="1991360"/>
            <a:ext cx="5166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Performed a Chi-squared test to see if the categorical features are statistically significant to the target “defaulted”, the red indicating p value &lt; 0.05.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We conclude that these categorical features in red are statistically significant in determining if a loan will be defaulted.</a:t>
            </a:r>
          </a:p>
        </p:txBody>
      </p:sp>
    </p:spTree>
    <p:extLst>
      <p:ext uri="{BB962C8B-B14F-4D97-AF65-F5344CB8AC3E}">
        <p14:creationId xmlns:p14="http://schemas.microsoft.com/office/powerpoint/2010/main" val="423479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207" y="0"/>
            <a:ext cx="11587566" cy="1208868"/>
          </a:xfrm>
        </p:spPr>
        <p:txBody>
          <a:bodyPr/>
          <a:lstStyle/>
          <a:p>
            <a:r>
              <a:rPr lang="en-US" altLang="zh-CN" dirty="0" smtClean="0"/>
              <a:t>Insights on default by categories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361" y="5140960"/>
            <a:ext cx="11221719" cy="152400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Char char="n"/>
            </a:pPr>
            <a:r>
              <a:rPr lang="en-US" altLang="zh-CN" sz="2100" dirty="0">
                <a:solidFill>
                  <a:schemeClr val="tx1"/>
                </a:solidFill>
                <a:latin typeface="+mn-lt"/>
              </a:rPr>
              <a:t>Entrepreneur tend to have a higher default rate, which makes sense because business involves high risks</a:t>
            </a:r>
            <a:r>
              <a:rPr lang="en-US" altLang="zh-CN" sz="210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altLang="zh-CN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285750" indent="-28575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Char char="n"/>
            </a:pPr>
            <a:r>
              <a:rPr lang="en-US" altLang="zh-CN" sz="210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People with higher education tend to have lower default rate.</a:t>
            </a:r>
          </a:p>
          <a:p>
            <a:pPr marL="285750" indent="-285750"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Char char="n"/>
            </a:pPr>
            <a:r>
              <a:rPr lang="en-US" altLang="zh-CN" sz="2100" dirty="0" smtClean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Married people have lower default rate.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100" dirty="0" smtClean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1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07" y="1673224"/>
            <a:ext cx="3939634" cy="2502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40" y="1623926"/>
            <a:ext cx="3761501" cy="3295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329" y="1673224"/>
            <a:ext cx="3300845" cy="21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9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Engineering 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08655"/>
              </p:ext>
            </p:extLst>
          </p:nvPr>
        </p:nvGraphicFramePr>
        <p:xfrm>
          <a:off x="701040" y="2224865"/>
          <a:ext cx="1666240" cy="185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240"/>
              </a:tblGrid>
              <a:tr h="85361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dirty="0" smtClean="0"/>
                        <a:t>Label Encoder</a:t>
                      </a:r>
                      <a:endParaRPr lang="zh-CN" altLang="en-US" dirty="0"/>
                    </a:p>
                  </a:txBody>
                  <a:tcPr/>
                </a:tc>
              </a:tr>
              <a:tr h="4991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professionid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991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dirty="0" smtClean="0"/>
                        <a:t>education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11076"/>
              </p:ext>
            </p:extLst>
          </p:nvPr>
        </p:nvGraphicFramePr>
        <p:xfrm>
          <a:off x="2641600" y="2172546"/>
          <a:ext cx="1981200" cy="335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5590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Hash Encoder</a:t>
                      </a:r>
                      <a:endParaRPr lang="zh-CN" altLang="en-US" dirty="0"/>
                    </a:p>
                  </a:txBody>
                  <a:tcPr/>
                </a:tc>
              </a:tr>
              <a:tr h="55908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Maritalstatus</a:t>
                      </a:r>
                      <a:endParaRPr lang="zh-CN" altLang="en-US" dirty="0"/>
                    </a:p>
                  </a:txBody>
                  <a:tcPr/>
                </a:tc>
              </a:tr>
              <a:tr h="5590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Birthplace</a:t>
                      </a:r>
                    </a:p>
                  </a:txBody>
                  <a:tcPr/>
                </a:tc>
              </a:tr>
              <a:tr h="55908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Legalzipcode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55908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Companyzipcode</a:t>
                      </a:r>
                      <a:endParaRPr lang="zh-CN" altLang="en-US" dirty="0"/>
                    </a:p>
                  </a:txBody>
                  <a:tcPr/>
                </a:tc>
              </a:tr>
              <a:tr h="55908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Residencezipcode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49520" y="2306320"/>
            <a:ext cx="677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Label encoder: ordinal features</a:t>
            </a:r>
          </a:p>
          <a:p>
            <a:r>
              <a:rPr lang="en-US" altLang="zh-CN" dirty="0" smtClean="0"/>
              <a:t>Hash encoder: Good for features with high dimensions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960" y="3176721"/>
            <a:ext cx="6434484" cy="99903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40960" y="4551680"/>
            <a:ext cx="612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then append all the quantitative features with the encoded categorical features above.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12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2" y="2039477"/>
            <a:ext cx="6360018" cy="254933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68" y="5632030"/>
            <a:ext cx="9223148" cy="308295"/>
          </a:xfrm>
          <a:prstGeom prst="rect">
            <a:avLst/>
          </a:prstGeom>
        </p:spPr>
      </p:pic>
      <p:cxnSp>
        <p:nvCxnSpPr>
          <p:cNvPr id="10" name="肘形连接符 9"/>
          <p:cNvCxnSpPr/>
          <p:nvPr/>
        </p:nvCxnSpPr>
        <p:spPr>
          <a:xfrm rot="16200000" flipH="1">
            <a:off x="3876042" y="3704732"/>
            <a:ext cx="2814320" cy="274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55322" y="5255875"/>
            <a:ext cx="898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mean training </a:t>
            </a:r>
            <a:r>
              <a:rPr lang="en-US" altLang="zh-CN" dirty="0" err="1" smtClean="0"/>
              <a:t>roc_auc_score</a:t>
            </a:r>
            <a:r>
              <a:rPr lang="en-US" altLang="zh-CN" dirty="0" smtClean="0"/>
              <a:t> of 5 cross-validated samples using each classifier</a:t>
            </a:r>
            <a:endParaRPr lang="zh-CN" altLang="en-US" dirty="0"/>
          </a:p>
        </p:txBody>
      </p:sp>
      <p:cxnSp>
        <p:nvCxnSpPr>
          <p:cNvPr id="13" name="肘形连接符 12"/>
          <p:cNvCxnSpPr/>
          <p:nvPr/>
        </p:nvCxnSpPr>
        <p:spPr>
          <a:xfrm flipV="1">
            <a:off x="3169920" y="1889425"/>
            <a:ext cx="2414877" cy="135256"/>
          </a:xfrm>
          <a:prstGeom prst="bentConnector3">
            <a:avLst>
              <a:gd name="adj1" fmla="val 7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flipV="1">
            <a:off x="1930400" y="1756894"/>
            <a:ext cx="3915079" cy="344156"/>
          </a:xfrm>
          <a:prstGeom prst="bentConnector3">
            <a:avLst>
              <a:gd name="adj1" fmla="val -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50282" y="1478590"/>
            <a:ext cx="332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Prediction of the training set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689600" y="1807937"/>
            <a:ext cx="332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Prediction of the test set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812800" y="4399280"/>
            <a:ext cx="5557520" cy="203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12800" y="3697689"/>
            <a:ext cx="5760720" cy="50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000240" y="2560379"/>
            <a:ext cx="4262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XGBoost</a:t>
            </a:r>
            <a:r>
              <a:rPr lang="en-US" altLang="zh-CN" dirty="0" smtClean="0"/>
              <a:t>, KNN, and SVM take too long to run, so we don’t take them into consideration.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Random forest classifier performs the best will, we examine it further.</a:t>
            </a: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812800" y="2645467"/>
            <a:ext cx="5557520" cy="150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289476" y="3226036"/>
            <a:ext cx="6284044" cy="260055"/>
          </a:xfrm>
          <a:prstGeom prst="roundRect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05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improvement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4080" y="1838960"/>
            <a:ext cx="93675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Hyperparameter</a:t>
            </a:r>
            <a:r>
              <a:rPr lang="en-US" altLang="zh-CN" dirty="0"/>
              <a:t>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test (</a:t>
            </a:r>
            <a:r>
              <a:rPr lang="en-US" altLang="zh-CN" dirty="0" err="1"/>
              <a:t>max_depth</a:t>
            </a:r>
            <a:r>
              <a:rPr lang="en-US" altLang="zh-CN" dirty="0"/>
              <a:t> [5~10], </a:t>
            </a:r>
            <a:r>
              <a:rPr lang="en-US" altLang="zh-CN" dirty="0" err="1"/>
              <a:t>min_samples_leaf</a:t>
            </a:r>
            <a:r>
              <a:rPr lang="en-US" altLang="zh-CN" dirty="0"/>
              <a:t> [1~4]) of the random forest classifier and see that when </a:t>
            </a:r>
            <a:r>
              <a:rPr lang="en-US" altLang="zh-CN" dirty="0" err="1"/>
              <a:t>max_depth</a:t>
            </a:r>
            <a:r>
              <a:rPr lang="en-US" altLang="zh-CN" dirty="0"/>
              <a:t> = 7, </a:t>
            </a:r>
            <a:r>
              <a:rPr lang="en-US" altLang="zh-CN" dirty="0" err="1"/>
              <a:t>min_samples_leaf</a:t>
            </a:r>
            <a:r>
              <a:rPr lang="en-US" altLang="zh-CN" dirty="0"/>
              <a:t> = 2, the tree performs the </a:t>
            </a:r>
            <a:r>
              <a:rPr lang="en-US" altLang="zh-CN" dirty="0" smtClean="0"/>
              <a:t>best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894080" y="3118062"/>
            <a:ext cx="936752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Filter quantitative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 Select 15 best quantitative features of importance using Chi-squared test (compute the stat between each non-negative feature and class(1,0 in defaulted)) and RFE (recursive feature elimination)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Both methods returned the same 15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5564721"/>
            <a:ext cx="3838882" cy="248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5921919"/>
            <a:ext cx="9287203" cy="2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8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00" y="2658580"/>
            <a:ext cx="5839610" cy="195793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improvement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2802" y="1834527"/>
            <a:ext cx="93675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Remove trivial features of importance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(feature, importance); importance summed up to 100%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500" y="4885730"/>
            <a:ext cx="3549611" cy="15703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38594" y="4495189"/>
            <a:ext cx="149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" name="右大括号 7"/>
          <p:cNvSpPr/>
          <p:nvPr/>
        </p:nvSpPr>
        <p:spPr>
          <a:xfrm>
            <a:off x="5979117" y="4972089"/>
            <a:ext cx="233680" cy="13976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91283" y="5257499"/>
            <a:ext cx="274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Removed because the importance is close to 0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648417" y="2668850"/>
            <a:ext cx="4932766" cy="236910"/>
          </a:xfrm>
          <a:prstGeom prst="roundRect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806587" y="2787305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614919" y="2668850"/>
            <a:ext cx="2976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Previous_converted</a:t>
            </a:r>
            <a:r>
              <a:rPr lang="en-US" altLang="zh-CN" dirty="0" smtClean="0"/>
              <a:t>: 1 if the person has pervious loan record 0 otherwise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Contributed most to if the loan will default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23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improvement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4240" y="1971040"/>
            <a:ext cx="746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Hyper-parameter tuning 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Filter quantitative features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Remove trivial features of importance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2239" y="1400254"/>
            <a:ext cx="39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Original result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17612" y="298951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Improved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1825" y="5404732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Improved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0566" y="1738819"/>
            <a:ext cx="46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 err="1" smtClean="0"/>
              <a:t>max_depth</a:t>
            </a:r>
            <a:r>
              <a:rPr lang="en-US" altLang="zh-CN" dirty="0" smtClean="0"/>
              <a:t> = 5, </a:t>
            </a:r>
            <a:r>
              <a:rPr lang="en-US" altLang="zh-CN" dirty="0" err="1" smtClean="0"/>
              <a:t>min_samples_leaf</a:t>
            </a:r>
            <a:r>
              <a:rPr lang="en-US" altLang="zh-CN" dirty="0" smtClean="0"/>
              <a:t> = 2)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" y="1771731"/>
            <a:ext cx="6832729" cy="35620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386" y="1441089"/>
            <a:ext cx="5031417" cy="27952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61" y="2339509"/>
            <a:ext cx="3951809" cy="98363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905" y="5404732"/>
            <a:ext cx="3477074" cy="88858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6890" y="3693516"/>
            <a:ext cx="4063260" cy="1051148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957800" y="4091508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Not improved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68873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667_TF02923944.potx" id="{23885F20-3F30-49DD-B3D4-8B8C44E7BFED}" vid="{EDA930BD-C7F3-45E9-97C7-F001D34A6FB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1012</TotalTime>
  <Words>572</Words>
  <Application>Microsoft Office PowerPoint</Application>
  <PresentationFormat>宽屏</PresentationFormat>
  <Paragraphs>92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DengXian</vt:lpstr>
      <vt:lpstr>Microsoft YaHei UI</vt:lpstr>
      <vt:lpstr>Arial</vt:lpstr>
      <vt:lpstr>Segoe UI</vt:lpstr>
      <vt:lpstr>Segoe UI Light</vt:lpstr>
      <vt:lpstr>Wingdings</vt:lpstr>
      <vt:lpstr>欢迎文档</vt:lpstr>
      <vt:lpstr>Loan Fault Prediction</vt:lpstr>
      <vt:lpstr>Preliminary Study</vt:lpstr>
      <vt:lpstr>Categorical Features</vt:lpstr>
      <vt:lpstr>Insights on default by categories</vt:lpstr>
      <vt:lpstr>Feature Engineering </vt:lpstr>
      <vt:lpstr>Model</vt:lpstr>
      <vt:lpstr>Model improvement</vt:lpstr>
      <vt:lpstr>Model improvement</vt:lpstr>
      <vt:lpstr>Model improvement</vt:lpstr>
      <vt:lpstr>Potential drawback</vt:lpstr>
      <vt:lpstr>Runtime 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Fault Prediction</dc:title>
  <dc:creator>Yingyin</dc:creator>
  <cp:keywords/>
  <cp:lastModifiedBy>Yingyin</cp:lastModifiedBy>
  <cp:revision>23</cp:revision>
  <dcterms:created xsi:type="dcterms:W3CDTF">2021-05-13T15:39:27Z</dcterms:created>
  <dcterms:modified xsi:type="dcterms:W3CDTF">2021-05-14T08:32:21Z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