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6406-3E80-FF4A-9AE9-03E27A7B1CA3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E6A-876B-7044-A52A-7866BFA9A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62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nube? Comparar las plataformas y describir la experiencia con la utilización de las plataformas.</a:t>
            </a:r>
          </a:p>
          <a:p>
            <a:r>
              <a:rPr lang="es-ES" dirty="0" smtClean="0"/>
              <a:t>La elección de AWS motivada por ser</a:t>
            </a:r>
            <a:r>
              <a:rPr lang="es-ES" baseline="0" dirty="0" smtClean="0"/>
              <a:t> una plataforma consolidada, con excelente documentación (incluso alguna en español) y hasta libros , con un programa de becas para estudiantes por un valor de 100$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de AWS seleccionados como contenidos educativos están relacionados con diferentes temáticas: servicios de computación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Computing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EC2) [8], servicios de almacenamiento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S3), red de entrega de contenidos de alta disponibilidad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colas de desacoplo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SQS), balanceo elástico de carga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s-E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es-E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ELB), bases de datos relacionales (RDS) y bases de datos no relaciones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[9]).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</a:t>
            </a:r>
            <a:r>
              <a:rPr lang="es-ES" baseline="0" smtClean="0"/>
              <a:t>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desacoplo de tareas con colas permite adaptar el flujo de un proceso a los recursos disponibles. El desarrollo de una aplicación de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scrapping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imágenes de una dirección de web sirve de motivación para desacoplar las tareas (almacenamiento de la 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análisis de su contenido, descarga de las imágenes al S3, escalado y construcción de un mosaico de imágenes). Los datos, o referencias a datos, para cada una de las tareas son encolados y desencolados en el SQS de AWS. En este punto los estudiantes utilizan el servicio de base de datos no relacional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AWS para almacenar los datos persistentes de la aplicación.</a:t>
            </a:r>
            <a:r>
              <a:rPr lang="es-ES_tradnl" dirty="0" smtClean="0">
                <a:effectLst/>
              </a:rPr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2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2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2 (Almacenamiento en la nube)</a:t>
            </a:r>
          </a:p>
          <a:p>
            <a:pPr lvl="1"/>
            <a:r>
              <a:rPr lang="es-ES" dirty="0" smtClean="0"/>
              <a:t>Utilización de la consola web para presentar el servicio de S3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esarrollo de aplicaciones básicas con la API Ruby para crear, leer y borrar ficheros de los </a:t>
            </a:r>
            <a:r>
              <a:rPr lang="es-ES" i="1" dirty="0" err="1" smtClean="0"/>
              <a:t>buckets</a:t>
            </a:r>
            <a:endParaRPr lang="es-ES" i="1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Contenidos educativos</a:t>
            </a:r>
          </a:p>
          <a:p>
            <a:r>
              <a:rPr lang="es-ES" dirty="0" smtClean="0"/>
              <a:t>Laboratorios virtuales</a:t>
            </a:r>
          </a:p>
          <a:p>
            <a:r>
              <a:rPr lang="es-ES" dirty="0" err="1" smtClean="0"/>
              <a:t>eEvaluación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Escuela Universitaria de Informática (EII) de la Universidad de Las Palmas de Gran Canaria (ULPGC) imparte desde 2009 la titulación de Grado de Ingeniería Informática (GII)</a:t>
            </a:r>
          </a:p>
          <a:p>
            <a:r>
              <a:rPr lang="es-ES" dirty="0" smtClean="0"/>
              <a:t>La ULPGC complementa la formación de los egresados con un catálogo de títulos propios</a:t>
            </a:r>
          </a:p>
          <a:p>
            <a:r>
              <a:rPr lang="es-ES" dirty="0" smtClean="0"/>
              <a:t>La guía curricular de la ACM/IEEE CS2013  en el área de </a:t>
            </a:r>
            <a:r>
              <a:rPr lang="es-ES" i="1" dirty="0" err="1" smtClean="0"/>
              <a:t>Parallel</a:t>
            </a:r>
            <a:r>
              <a:rPr lang="es-ES" i="1" dirty="0" smtClean="0"/>
              <a:t> and </a:t>
            </a:r>
            <a:r>
              <a:rPr lang="es-ES" i="1" dirty="0" err="1" smtClean="0"/>
              <a:t>Distributed</a:t>
            </a:r>
            <a:r>
              <a:rPr lang="es-ES" i="1" dirty="0" smtClean="0"/>
              <a:t> Computing </a:t>
            </a:r>
            <a:r>
              <a:rPr lang="es-ES" dirty="0" smtClean="0"/>
              <a:t>dedica un tema a </a:t>
            </a:r>
            <a:r>
              <a:rPr lang="es-ES" i="1" dirty="0" smtClean="0"/>
              <a:t>Cloud Computing</a:t>
            </a:r>
            <a:r>
              <a:rPr lang="es-ES" dirty="0" smtClean="0"/>
              <a:t> con referencias a </a:t>
            </a:r>
            <a:r>
              <a:rPr lang="es-ES" i="1" dirty="0" err="1"/>
              <a:t>Infraestructure</a:t>
            </a:r>
            <a:r>
              <a:rPr lang="es-ES" i="1" dirty="0"/>
              <a:t> as a </a:t>
            </a:r>
            <a:r>
              <a:rPr lang="es-ES" i="1" dirty="0" err="1"/>
              <a:t>Service</a:t>
            </a:r>
            <a:r>
              <a:rPr lang="es-ES" i="1" dirty="0"/>
              <a:t> o </a:t>
            </a:r>
            <a:r>
              <a:rPr lang="es-ES" i="1" dirty="0" err="1"/>
              <a:t>IaaS</a:t>
            </a:r>
            <a:r>
              <a:rPr lang="es-ES_tradnl" dirty="0" smtClean="0">
                <a:effectLst/>
              </a:rPr>
              <a:t> , </a:t>
            </a:r>
            <a:r>
              <a:rPr lang="es-ES" i="1" dirty="0" err="1"/>
              <a:t>Platform</a:t>
            </a:r>
            <a:r>
              <a:rPr lang="es-ES" i="1" dirty="0"/>
              <a:t> as a </a:t>
            </a:r>
            <a:r>
              <a:rPr lang="es-ES" i="1" dirty="0" err="1"/>
              <a:t>Service</a:t>
            </a:r>
            <a:r>
              <a:rPr lang="es-ES" i="1" dirty="0"/>
              <a:t> o </a:t>
            </a:r>
            <a:r>
              <a:rPr lang="es-ES" i="1" dirty="0" err="1" smtClean="0"/>
              <a:t>PaaS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Titulo propio de Experto Universitario en Virtualización y Computación en la Nube (EUVCN)</a:t>
            </a:r>
          </a:p>
          <a:p>
            <a:r>
              <a:rPr lang="es-ES" dirty="0" smtClean="0"/>
              <a:t>24 créditos ECTS, 4 asignaturas de 6 créditos</a:t>
            </a:r>
          </a:p>
          <a:p>
            <a:pPr lvl="1"/>
            <a:r>
              <a:rPr lang="es-ES" dirty="0" smtClean="0"/>
              <a:t>Virtualización</a:t>
            </a:r>
          </a:p>
          <a:p>
            <a:pPr lvl="1"/>
            <a:r>
              <a:rPr lang="es-ES" dirty="0" smtClean="0"/>
              <a:t>Clústeres de computadores y almacenamiento distribuido</a:t>
            </a:r>
          </a:p>
          <a:p>
            <a:pPr lvl="1"/>
            <a:r>
              <a:rPr lang="es-ES" dirty="0" smtClean="0"/>
              <a:t>Desarrollo de aplicaciones para la nube (DAN)</a:t>
            </a:r>
          </a:p>
          <a:p>
            <a:pPr lvl="1"/>
            <a:r>
              <a:rPr lang="es-ES" dirty="0" smtClean="0"/>
              <a:t>Infraestructuras tecnológicas para la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38390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2932806"/>
            <a:ext cx="3378200" cy="2413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 de aprendizaje (DAN)</a:t>
            </a:r>
          </a:p>
          <a:p>
            <a:pPr lvl="1"/>
            <a:r>
              <a:rPr lang="es-ES" dirty="0" smtClean="0"/>
              <a:t>Desplegar y migrar aplicaciones a la nube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esarrollar aplicaciones para la nube</a:t>
            </a:r>
          </a:p>
          <a:p>
            <a:r>
              <a:rPr lang="es-ES" dirty="0" smtClean="0"/>
              <a:t>Proveedores de </a:t>
            </a:r>
            <a:r>
              <a:rPr lang="es-ES" dirty="0" err="1" smtClean="0"/>
              <a:t>IaaS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5201771"/>
            <a:ext cx="561340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2" y="3890519"/>
            <a:ext cx="4724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" y="3479800"/>
            <a:ext cx="2032000" cy="1574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84" y="2463799"/>
            <a:ext cx="3250616" cy="1287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contenidos incluyen el estudio de los servicios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518" y="3479800"/>
            <a:ext cx="2938582" cy="1096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4965700"/>
            <a:ext cx="3556000" cy="96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637" y="2171699"/>
            <a:ext cx="3159126" cy="1579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140200"/>
            <a:ext cx="1676400" cy="609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576764"/>
            <a:ext cx="2015344" cy="15367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50" y="4749800"/>
            <a:ext cx="3299235" cy="1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lvl="1"/>
            <a:r>
              <a:rPr lang="es-ES" dirty="0" smtClean="0"/>
              <a:t>Desplegar para </a:t>
            </a:r>
            <a:r>
              <a:rPr lang="es-ES" smtClean="0"/>
              <a:t>alta disponibilidad una </a:t>
            </a:r>
            <a:r>
              <a:rPr lang="es-ES" dirty="0" smtClean="0"/>
              <a:t>aplicación  de 3 capas (</a:t>
            </a:r>
            <a:r>
              <a:rPr lang="es-ES" dirty="0" err="1" smtClean="0"/>
              <a:t>Joomla</a:t>
            </a:r>
            <a:r>
              <a:rPr lang="es-ES" dirty="0" smtClean="0"/>
              <a:t>!, </a:t>
            </a:r>
            <a:r>
              <a:rPr lang="es-ES" dirty="0" err="1" smtClean="0"/>
              <a:t>Drupal</a:t>
            </a:r>
            <a:r>
              <a:rPr lang="es-ES" dirty="0"/>
              <a:t>)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86200"/>
            <a:ext cx="5600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lvl="1"/>
            <a:r>
              <a:rPr lang="es-ES" dirty="0" smtClean="0"/>
              <a:t>Adecuación para la alta disponibilidad </a:t>
            </a:r>
            <a:r>
              <a:rPr lang="es-ES" dirty="0" smtClean="0"/>
              <a:t>(sin estado)</a:t>
            </a:r>
            <a:endParaRPr lang="es-ES" dirty="0" smtClean="0"/>
          </a:p>
          <a:p>
            <a:pPr lvl="2"/>
            <a:r>
              <a:rPr lang="es-ES" dirty="0" smtClean="0"/>
              <a:t>Utilización del servicio de base de datos remoto (RDS)</a:t>
            </a:r>
          </a:p>
          <a:p>
            <a:pPr lvl="2"/>
            <a:r>
              <a:rPr lang="es-ES" dirty="0" smtClean="0"/>
              <a:t>Almacenamiento no local</a:t>
            </a:r>
          </a:p>
          <a:p>
            <a:pPr lvl="1"/>
            <a:r>
              <a:rPr lang="es-ES" dirty="0" smtClean="0"/>
              <a:t>Utilización de plantilla de máquinas (</a:t>
            </a:r>
            <a:r>
              <a:rPr lang="es-ES" i="1" dirty="0" smtClean="0"/>
              <a:t>Amazon Machine </a:t>
            </a:r>
            <a:r>
              <a:rPr lang="es-ES" i="1" dirty="0" err="1" smtClean="0"/>
              <a:t>Image</a:t>
            </a:r>
            <a:r>
              <a:rPr lang="es-ES" dirty="0" smtClean="0"/>
              <a:t> o AMI)</a:t>
            </a:r>
          </a:p>
          <a:p>
            <a:pPr lvl="1"/>
            <a:r>
              <a:rPr lang="es-ES" dirty="0" smtClean="0"/>
              <a:t>Uso del servicio ELB</a:t>
            </a:r>
          </a:p>
          <a:p>
            <a:pPr lvl="1"/>
            <a:r>
              <a:rPr lang="es-ES" dirty="0" smtClean="0"/>
              <a:t>Definición de grupos y métricas de auto-escalado (</a:t>
            </a:r>
            <a:r>
              <a:rPr lang="es-ES" i="1" dirty="0" smtClean="0"/>
              <a:t>Auto </a:t>
            </a:r>
            <a:r>
              <a:rPr lang="es-ES" i="1" dirty="0" err="1" smtClean="0"/>
              <a:t>Scaling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CloudWatch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4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438401"/>
            <a:ext cx="5122292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651</Words>
  <Application>Microsoft Macintosh PowerPoint</Application>
  <PresentationFormat>Presentación en pantalla (4:3)</PresentationFormat>
  <Paragraphs>60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Diseño curricular del desarrollo de aplicaciones para la nube siguiendo las pautas ACM/IEEE CS2013: Un caso práctico</vt:lpstr>
      <vt:lpstr>Contenidos</vt:lpstr>
      <vt:lpstr>Introducción</vt:lpstr>
      <vt:lpstr>Introducción</vt:lpstr>
      <vt:lpstr>Contenidos educativos</vt:lpstr>
      <vt:lpstr>Contenidos educativos</vt:lpstr>
      <vt:lpstr>Contenidos educativos</vt:lpstr>
      <vt:lpstr>Contenidos educativos</vt:lpstr>
      <vt:lpstr>Contenidos educativos</vt:lpstr>
      <vt:lpstr>Contenidos educativos</vt:lpstr>
    </vt:vector>
  </TitlesOfParts>
  <Company>Universidad de Las Palmas de Gran Canaria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curricular del desarrollo de aplicaciones para la nube siguiendo las pautas ACM/IEEE CS2013: Un caso práctico</dc:title>
  <dc:creator>Carmelo Cuenca</dc:creator>
  <cp:lastModifiedBy>Carmelo Cuenca</cp:lastModifiedBy>
  <cp:revision>35</cp:revision>
  <dcterms:created xsi:type="dcterms:W3CDTF">2014-11-09T09:49:41Z</dcterms:created>
  <dcterms:modified xsi:type="dcterms:W3CDTF">2014-11-10T09:33:24Z</dcterms:modified>
</cp:coreProperties>
</file>