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46406-3E80-FF4A-9AE9-03E27A7B1CA3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E6A-876B-7044-A52A-7866BFA9A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62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¿Qué nube? Comparar las plataformas y describir la experiencia con la utilización de las plataformas.</a:t>
            </a:r>
          </a:p>
          <a:p>
            <a:r>
              <a:rPr lang="es-ES" dirty="0" smtClean="0"/>
              <a:t>La elección de AWS motivada por ser</a:t>
            </a:r>
            <a:r>
              <a:rPr lang="es-ES" baseline="0" dirty="0" smtClean="0"/>
              <a:t> una plataforma consolidada, con excelente documentación (incluso alguna en español) y hasta libros , con un programa de becas para estudiantes por un valor de 100$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47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8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8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diseño del laboratorio para el estudio de la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realizarse o bien dotándose de los servidores físicos y del software necesario tipo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[19] u 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Nebula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bien utilizando infraestructuras externas. El primer caso requiere un desembolso económico difícilmente abordable en estos días para un centro universitario. La alternativa de construir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máquinas virtuales en un computador personal compromete el estudio de la escalabilidad horizontal, además de alejar al estudiante de la materia de la asignatura dedicándole a tareas avanzadas de administración de sistemas. Es por ello que el uso de las infraestructuras públicas, con su sistema de “pago por uso”, constituyó la única alternativa real viable.</a:t>
            </a:r>
            <a:r>
              <a:rPr lang="es-ES_tradnl" dirty="0" smtClean="0">
                <a:effectLst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Nebula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http://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opennebula.org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89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servicios de AWS seleccionados como contenidos educativos están relacionados con diferentes temáticas: servicios de computación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 Computing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EC2) [8], servicios de almacenamiento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Storage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S3), red de entrega de contenidos de alta disponibilidad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Cloudfront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colas de desacoplo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SQS), balanceo elástico de carga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 </a:t>
            </a:r>
            <a:r>
              <a:rPr lang="es-E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Balancing</a:t>
            </a:r>
            <a:r>
              <a:rPr lang="es-E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ELB), bases de datos relacionales (RDS) y bases de datos no relaciones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[9]).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momento de la confección de los contenidos, dos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PaaS’s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(Google App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[15]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[6]) lideraban el mercado de las plataformas como servicio. Google App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utilizaba como único lenguaje de programación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es un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construido sobre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Amazon, estaba orientado inicialmente a facilitar el despliegue de aplicaciones escritas en el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aplicaciones Ruby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[16] (ahora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políglota y permite el despliegue de aplicaciones en PHP, Java, y otros lenguajes).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consolidado de desarrollo, utilizado en aplicaciones tan populares como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Todo esto, más la existencia de gemas (bibliotecas de funciones y comandos de consola) para facilitar el uso del manejo de las infraestructuras de AWS 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la disponibilidad de una capa gratuita 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el despliegue de las aplicaciones, condicionó la elección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programación.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8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7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8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47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3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4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22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2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49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2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" y="5827723"/>
            <a:ext cx="1811571" cy="1030276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0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quintana@dis.ulpgc" TargetMode="External"/><Relationship Id="rId3" Type="http://schemas.openxmlformats.org/officeDocument/2006/relationships/hyperlink" Target="mailto:ccuenca@dis.ulpgc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quintana@dis.ulpgc" TargetMode="External"/><Relationship Id="rId3" Type="http://schemas.openxmlformats.org/officeDocument/2006/relationships/hyperlink" Target="mailto:ccuenca@dis.ulpgc.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 curricular del desarrollo de aplicaciones para la nube siguiendo las pautas ACM/IEEE CS2013: Un caso práctico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F. Quintana-Domínguez y C. Cuenca-Hernández</a:t>
            </a:r>
          </a:p>
          <a:p>
            <a:r>
              <a:rPr lang="es-ES" dirty="0" smtClean="0"/>
              <a:t>Departamento de Informática y Sistemas</a:t>
            </a:r>
          </a:p>
          <a:p>
            <a:r>
              <a:rPr lang="es-ES" dirty="0" smtClean="0"/>
              <a:t>Universidad de Las Palmas de Gran Canaria, España</a:t>
            </a:r>
          </a:p>
          <a:p>
            <a:r>
              <a:rPr lang="es-ES" dirty="0" smtClean="0">
                <a:hlinkClick r:id="rId2"/>
              </a:rPr>
              <a:t>fquintana@dis.ulpgc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ccuenca@dis.ulpgc.es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Almacenamiento en la nube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Utilización de la consola web de AWS para presentar el servicio de S3</a:t>
            </a:r>
          </a:p>
          <a:p>
            <a:r>
              <a:rPr lang="es-ES" dirty="0" smtClean="0"/>
              <a:t>Uso del </a:t>
            </a:r>
            <a:r>
              <a:rPr lang="es-ES" dirty="0" err="1" smtClean="0"/>
              <a:t>CloudFront</a:t>
            </a:r>
            <a:r>
              <a:rPr lang="es-ES" dirty="0" smtClean="0"/>
              <a:t> como CDN para alta disponibilidad</a:t>
            </a:r>
          </a:p>
          <a:p>
            <a:r>
              <a:rPr lang="es-ES" dirty="0" smtClean="0"/>
              <a:t>Uso de la API Ruby para crear, leer y borrar ficheros (CR</a:t>
            </a:r>
            <a:r>
              <a:rPr lang="es-ES" strike="sngStrike" dirty="0" smtClean="0"/>
              <a:t>U</a:t>
            </a:r>
            <a:r>
              <a:rPr lang="es-ES" dirty="0" smtClean="0"/>
              <a:t>D)</a:t>
            </a:r>
          </a:p>
          <a:p>
            <a:r>
              <a:rPr lang="es-ES" dirty="0" smtClean="0"/>
              <a:t>Desarrollo de una utilidad “</a:t>
            </a:r>
            <a:r>
              <a:rPr lang="es-ES" dirty="0" err="1" smtClean="0">
                <a:latin typeface="Courier New"/>
              </a:rPr>
              <a:t>rsync</a:t>
            </a:r>
            <a:r>
              <a:rPr lang="es-ES" dirty="0" smtClean="0">
                <a:latin typeface="Courier New"/>
              </a:rPr>
              <a:t>”</a:t>
            </a:r>
            <a:r>
              <a:rPr lang="es-ES" dirty="0" smtClean="0"/>
              <a:t> para sincronizar directorios y ficheros locales con un </a:t>
            </a:r>
            <a:r>
              <a:rPr lang="es-ES" i="1" dirty="0" err="1" smtClean="0"/>
              <a:t>bucket</a:t>
            </a:r>
            <a:r>
              <a:rPr lang="es-ES" i="1" dirty="0" smtClean="0"/>
              <a:t> 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66" y="1555288"/>
            <a:ext cx="4982633" cy="30738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Desacoplo de tareas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Uso de la consola web de AWS para presentar el servicio de SQS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Utilización de la API Ruby</a:t>
            </a:r>
            <a:r>
              <a:rPr lang="es-ES" dirty="0"/>
              <a:t> </a:t>
            </a:r>
            <a:r>
              <a:rPr lang="es-ES" dirty="0" smtClean="0"/>
              <a:t>para escribir una aplicación desacoplada de </a:t>
            </a:r>
            <a:r>
              <a:rPr lang="es-ES" i="1" dirty="0" err="1" smtClean="0"/>
              <a:t>scrapping</a:t>
            </a:r>
            <a:r>
              <a:rPr lang="es-ES" dirty="0" smtClean="0"/>
              <a:t> de imágenes de una web</a:t>
            </a:r>
          </a:p>
        </p:txBody>
      </p:sp>
    </p:spTree>
    <p:extLst>
      <p:ext uri="{BB962C8B-B14F-4D97-AF65-F5344CB8AC3E}">
        <p14:creationId xmlns:p14="http://schemas.microsoft.com/office/powerpoint/2010/main" val="33014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Desacoplo de tareas</a:t>
            </a:r>
            <a:endParaRPr lang="es-ES" dirty="0"/>
          </a:p>
        </p:txBody>
      </p:sp>
      <p:pic>
        <p:nvPicPr>
          <p:cNvPr id="8" name="Marcador de contenido 7" descr="image-crawle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01" r="-37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822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Aplicaciones web para la nube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Dos plataformas en 2012</a:t>
            </a:r>
          </a:p>
          <a:p>
            <a:pPr lvl="1"/>
            <a:r>
              <a:rPr lang="es-ES" dirty="0" smtClean="0"/>
              <a:t>Google 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engine</a:t>
            </a:r>
            <a:r>
              <a:rPr lang="es-ES" dirty="0" smtClean="0"/>
              <a:t> (</a:t>
            </a:r>
            <a:r>
              <a:rPr lang="es-ES" dirty="0" err="1" smtClean="0"/>
              <a:t>Python</a:t>
            </a:r>
            <a:r>
              <a:rPr lang="es-ES" dirty="0" smtClean="0"/>
              <a:t>, Django)</a:t>
            </a:r>
          </a:p>
          <a:p>
            <a:pPr lvl="1"/>
            <a:r>
              <a:rPr lang="es-ES" dirty="0" err="1" smtClean="0"/>
              <a:t>Heroku</a:t>
            </a:r>
            <a:r>
              <a:rPr lang="es-ES" dirty="0" smtClean="0"/>
              <a:t> (Ruby,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,…)</a:t>
            </a:r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" y="3651250"/>
            <a:ext cx="3835400" cy="212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34" y="3876584"/>
            <a:ext cx="4610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Aplicaciones web para la nube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Aplicaciones escalables horizontalmente, con alta disponibilidad y alto rendimiento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53" y="3596195"/>
            <a:ext cx="2387600" cy="19896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269" y="3490365"/>
            <a:ext cx="2186517" cy="21865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3596195"/>
            <a:ext cx="1693931" cy="22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Aplicaciones web para la nube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Despliegue en </a:t>
            </a:r>
            <a:r>
              <a:rPr lang="es-ES" dirty="0" err="1" smtClean="0"/>
              <a:t>Heroku</a:t>
            </a:r>
            <a:r>
              <a:rPr lang="es-ES" dirty="0" smtClean="0"/>
              <a:t> </a:t>
            </a:r>
          </a:p>
          <a:p>
            <a:r>
              <a:rPr lang="es-ES" dirty="0" smtClean="0"/>
              <a:t>Conexión con servicios de AWS</a:t>
            </a:r>
          </a:p>
          <a:p>
            <a:r>
              <a:rPr lang="es-ES" i="1" dirty="0" err="1" smtClean="0"/>
              <a:t>Upload</a:t>
            </a:r>
            <a:r>
              <a:rPr lang="es-ES" dirty="0" smtClean="0"/>
              <a:t> y </a:t>
            </a:r>
            <a:r>
              <a:rPr lang="es-ES" i="1" dirty="0" err="1" smtClean="0"/>
              <a:t>download</a:t>
            </a:r>
            <a:r>
              <a:rPr lang="es-ES" dirty="0" smtClean="0"/>
              <a:t> asíncronos</a:t>
            </a:r>
          </a:p>
          <a:p>
            <a:r>
              <a:rPr lang="es-ES" dirty="0" smtClean="0"/>
              <a:t>Mejora de experiencia de usuario (</a:t>
            </a:r>
            <a:r>
              <a:rPr lang="es-ES" i="1" dirty="0" err="1" smtClean="0"/>
              <a:t>caching</a:t>
            </a:r>
            <a:r>
              <a:rPr lang="es-ES" dirty="0" smtClean="0"/>
              <a:t>) </a:t>
            </a: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en </a:t>
            </a:r>
            <a:r>
              <a:rPr lang="es-ES" i="1" dirty="0" err="1" smtClean="0"/>
              <a:t>background</a:t>
            </a:r>
            <a:endParaRPr lang="es-ES" i="1" dirty="0"/>
          </a:p>
          <a:p>
            <a:r>
              <a:rPr lang="es-ES" dirty="0" smtClean="0"/>
              <a:t>Gestión de </a:t>
            </a:r>
            <a:r>
              <a:rPr lang="es-ES" i="1" dirty="0" err="1" smtClean="0"/>
              <a:t>logs</a:t>
            </a:r>
            <a:endParaRPr lang="es-ES" i="1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6" y="5135022"/>
            <a:ext cx="965200" cy="95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86" y="5145605"/>
            <a:ext cx="1128204" cy="952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583" y="5281083"/>
            <a:ext cx="2914592" cy="6476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181" y="4900082"/>
            <a:ext cx="1645899" cy="10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Laboratorios virtuales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Servidores físicos y software especializado (</a:t>
            </a:r>
            <a:r>
              <a:rPr lang="es-ES" dirty="0" err="1" smtClean="0"/>
              <a:t>OpenStack</a:t>
            </a:r>
            <a:r>
              <a:rPr lang="es-ES" dirty="0" smtClean="0"/>
              <a:t>, </a:t>
            </a:r>
            <a:r>
              <a:rPr lang="es-ES" dirty="0" err="1" smtClean="0"/>
              <a:t>OpenNebula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Infraestructuras externas (AWS, </a:t>
            </a:r>
            <a:r>
              <a:rPr lang="es-ES" dirty="0" err="1" smtClean="0"/>
              <a:t>Heroku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07158"/>
            <a:ext cx="4826000" cy="30190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899" y="3450167"/>
            <a:ext cx="3609485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</a:t>
            </a:r>
            <a:r>
              <a:rPr lang="es-ES" dirty="0" err="1" smtClean="0"/>
              <a:t>Evaluación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U</a:t>
            </a:r>
            <a:r>
              <a:rPr lang="es-ES" dirty="0" smtClean="0"/>
              <a:t>tilización </a:t>
            </a:r>
            <a:r>
              <a:rPr lang="es-ES" dirty="0"/>
              <a:t>de una plataforma </a:t>
            </a:r>
            <a:r>
              <a:rPr lang="es-ES" dirty="0" err="1" smtClean="0"/>
              <a:t>Moodle</a:t>
            </a:r>
            <a:r>
              <a:rPr lang="es-ES" dirty="0" smtClean="0"/>
              <a:t> </a:t>
            </a:r>
            <a:r>
              <a:rPr lang="es-ES" dirty="0"/>
              <a:t>para </a:t>
            </a:r>
            <a:r>
              <a:rPr lang="es-ES" dirty="0" smtClean="0"/>
              <a:t>distribución </a:t>
            </a:r>
            <a:r>
              <a:rPr lang="es-ES" dirty="0"/>
              <a:t>del material, </a:t>
            </a:r>
            <a:r>
              <a:rPr lang="es-ES" dirty="0" smtClean="0"/>
              <a:t>comunicación </a:t>
            </a:r>
            <a:r>
              <a:rPr lang="es-ES" dirty="0"/>
              <a:t>vía correos electrónicos y </a:t>
            </a:r>
            <a:r>
              <a:rPr lang="es-ES" dirty="0" smtClean="0"/>
              <a:t>foros…</a:t>
            </a:r>
          </a:p>
          <a:p>
            <a:r>
              <a:rPr lang="es-ES" dirty="0" smtClean="0"/>
              <a:t>El manejo </a:t>
            </a:r>
            <a:r>
              <a:rPr lang="es-ES" dirty="0"/>
              <a:t>de identidades de AWS </a:t>
            </a:r>
            <a:r>
              <a:rPr lang="es-ES" dirty="0" smtClean="0"/>
              <a:t>(IAM) permite </a:t>
            </a:r>
            <a:r>
              <a:rPr lang="es-ES" dirty="0"/>
              <a:t>que un estudiante habilite el acceso a los profesores a las infraestructuras a su cargo, con lo cual estos pueden evaluar de manera remota los proyectos </a:t>
            </a:r>
            <a:r>
              <a:rPr lang="es-ES" dirty="0" smtClean="0"/>
              <a:t>realizados</a:t>
            </a:r>
          </a:p>
          <a:p>
            <a:r>
              <a:rPr lang="es-ES" dirty="0"/>
              <a:t>U</a:t>
            </a:r>
            <a:r>
              <a:rPr lang="es-ES" dirty="0" smtClean="0"/>
              <a:t>tilización </a:t>
            </a:r>
            <a:r>
              <a:rPr lang="es-ES" dirty="0"/>
              <a:t>de repositorios en la nube para el código desarrollado y la definición de grupos de </a:t>
            </a:r>
            <a:r>
              <a:rPr lang="es-ES" dirty="0" smtClean="0"/>
              <a:t>colaboración</a:t>
            </a:r>
            <a:endParaRPr lang="es-ES_tradnl" dirty="0" smtClean="0"/>
          </a:p>
          <a:p>
            <a:r>
              <a:rPr lang="es-ES" dirty="0" err="1" smtClean="0"/>
              <a:t>Acceptance</a:t>
            </a:r>
            <a:r>
              <a:rPr lang="es-ES" dirty="0" smtClean="0"/>
              <a:t> test-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07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eEvaluación</a:t>
            </a:r>
            <a:r>
              <a:rPr lang="es-ES" dirty="0" smtClean="0"/>
              <a:t> – Trabajos de curso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rcRect l="-34355" r="-34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995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eEvaluación</a:t>
            </a:r>
            <a:r>
              <a:rPr lang="es-ES" dirty="0" smtClean="0"/>
              <a:t> – Trabajos de curso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estudiantes desarrollaron una aplicación web (la propuesta fue una aplicación de muestrario de zapatos) a desplegar en </a:t>
            </a:r>
            <a:r>
              <a:rPr lang="es-ES" dirty="0" err="1" smtClean="0"/>
              <a:t>Heroku</a:t>
            </a:r>
            <a:endParaRPr lang="es-ES" dirty="0" smtClean="0"/>
          </a:p>
          <a:p>
            <a:r>
              <a:rPr lang="es-ES" dirty="0" smtClean="0"/>
              <a:t>Tenían </a:t>
            </a:r>
            <a:r>
              <a:rPr lang="es-ES" dirty="0"/>
              <a:t>que utilizar procesos en </a:t>
            </a:r>
            <a:r>
              <a:rPr lang="es-ES" i="1" dirty="0" err="1"/>
              <a:t>background</a:t>
            </a:r>
            <a:r>
              <a:rPr lang="es-ES" dirty="0"/>
              <a:t> y técnicas de </a:t>
            </a:r>
            <a:r>
              <a:rPr lang="es-ES" i="1" dirty="0"/>
              <a:t>cache</a:t>
            </a:r>
            <a:r>
              <a:rPr lang="es-ES" dirty="0"/>
              <a:t> a la vez que el servicio de almacenamiento del S3 para la gestión de la subida de </a:t>
            </a:r>
            <a:r>
              <a:rPr lang="es-ES" dirty="0" smtClean="0"/>
              <a:t>ficheros</a:t>
            </a:r>
            <a:endParaRPr lang="es-ES_tradnl" dirty="0"/>
          </a:p>
          <a:p>
            <a:r>
              <a:rPr lang="es-ES" i="1" dirty="0" err="1"/>
              <a:t>F</a:t>
            </a:r>
            <a:r>
              <a:rPr lang="es-ES" i="1" dirty="0" err="1" smtClean="0"/>
              <a:t>rameworks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prueba: </a:t>
            </a:r>
            <a:r>
              <a:rPr lang="es-ES" dirty="0" err="1" smtClean="0"/>
              <a:t>RSpec</a:t>
            </a:r>
            <a:r>
              <a:rPr lang="es-ES" dirty="0"/>
              <a:t>, </a:t>
            </a:r>
            <a:r>
              <a:rPr lang="es-ES" dirty="0" err="1"/>
              <a:t>Cucumber</a:t>
            </a:r>
            <a:r>
              <a:rPr lang="es-ES_tradnl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Contenidos educativos</a:t>
            </a:r>
          </a:p>
          <a:p>
            <a:r>
              <a:rPr lang="es-ES" dirty="0" smtClean="0"/>
              <a:t>Laboratorios virtuales</a:t>
            </a:r>
          </a:p>
          <a:p>
            <a:r>
              <a:rPr lang="es-ES" dirty="0" err="1" smtClean="0"/>
              <a:t>eEvaluación</a:t>
            </a:r>
            <a:endParaRPr lang="es-ES" dirty="0" smtClean="0"/>
          </a:p>
          <a:p>
            <a:r>
              <a:rPr lang="es-ES" dirty="0" smtClean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10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Estudiantes</a:t>
            </a:r>
          </a:p>
          <a:p>
            <a:pPr lvl="1"/>
            <a:r>
              <a:rPr lang="es-ES" dirty="0" smtClean="0"/>
              <a:t>19 </a:t>
            </a:r>
            <a:r>
              <a:rPr lang="es-ES" dirty="0" smtClean="0"/>
              <a:t>estudiantes matriculados </a:t>
            </a:r>
            <a:r>
              <a:rPr lang="es-ES" dirty="0" smtClean="0"/>
              <a:t>(m</a:t>
            </a:r>
            <a:r>
              <a:rPr lang="es-ES" dirty="0" smtClean="0"/>
              <a:t>ínimo 10, máximo 20)</a:t>
            </a:r>
            <a:endParaRPr lang="es-ES" dirty="0" smtClean="0"/>
          </a:p>
          <a:p>
            <a:pPr lvl="1"/>
            <a:r>
              <a:rPr lang="es-ES" dirty="0"/>
              <a:t>U</a:t>
            </a:r>
            <a:r>
              <a:rPr lang="es-ES" dirty="0" smtClean="0"/>
              <a:t>n </a:t>
            </a:r>
            <a:r>
              <a:rPr lang="es-ES" dirty="0" smtClean="0"/>
              <a:t>50</a:t>
            </a:r>
            <a:r>
              <a:rPr lang="es-ES" dirty="0" smtClean="0"/>
              <a:t>% </a:t>
            </a:r>
            <a:r>
              <a:rPr lang="es-ES" dirty="0" smtClean="0"/>
              <a:t>de los estudiantes con más </a:t>
            </a:r>
            <a:r>
              <a:rPr lang="es-ES" dirty="0"/>
              <a:t>de 15 años </a:t>
            </a:r>
            <a:r>
              <a:rPr lang="es-ES" dirty="0" smtClean="0"/>
              <a:t>desde </a:t>
            </a:r>
            <a:r>
              <a:rPr lang="es-ES" dirty="0"/>
              <a:t>la obtención de la titulación y </a:t>
            </a:r>
            <a:r>
              <a:rPr lang="es-ES" dirty="0" smtClean="0"/>
              <a:t>un 50</a:t>
            </a:r>
            <a:r>
              <a:rPr lang="es-ES" dirty="0"/>
              <a:t>% de recién </a:t>
            </a:r>
            <a:r>
              <a:rPr lang="es-ES" dirty="0" smtClean="0"/>
              <a:t>titulados</a:t>
            </a:r>
          </a:p>
          <a:p>
            <a:pPr lvl="1"/>
            <a:r>
              <a:rPr lang="es-ES" dirty="0" smtClean="0"/>
              <a:t>Asistencia a clase de un 99.99% y participaci</a:t>
            </a:r>
            <a:r>
              <a:rPr lang="es-ES" dirty="0" smtClean="0"/>
              <a:t>ón activa en todas las lecciones</a:t>
            </a:r>
            <a:endParaRPr lang="es-ES" dirty="0" smtClean="0"/>
          </a:p>
          <a:p>
            <a:r>
              <a:rPr lang="es-ES" dirty="0" smtClean="0"/>
              <a:t>Contenidos</a:t>
            </a:r>
          </a:p>
          <a:p>
            <a:pPr lvl="1"/>
            <a:r>
              <a:rPr lang="es-ES" dirty="0" smtClean="0"/>
              <a:t>Los contenidos despertaron el inter</a:t>
            </a:r>
            <a:r>
              <a:rPr lang="es-ES" dirty="0" smtClean="0"/>
              <a:t>és de los alumnos</a:t>
            </a:r>
          </a:p>
          <a:p>
            <a:pPr lvl="1"/>
            <a:r>
              <a:rPr lang="es-ES" dirty="0" smtClean="0"/>
              <a:t>Los trabajos prácticos de </a:t>
            </a:r>
            <a:r>
              <a:rPr lang="es-ES" i="1" dirty="0" err="1" smtClean="0"/>
              <a:t>scrapping</a:t>
            </a:r>
            <a:r>
              <a:rPr lang="es-ES" dirty="0" smtClean="0"/>
              <a:t> de la web y construcción de una web de alta prestaciones motivó el aprendizaje de la materia</a:t>
            </a:r>
            <a:endParaRPr lang="es-ES" dirty="0" smtClean="0"/>
          </a:p>
          <a:p>
            <a:r>
              <a:rPr lang="es-ES" dirty="0" smtClean="0"/>
              <a:t>Laboratorios virtuales</a:t>
            </a:r>
            <a:endParaRPr lang="es-ES" dirty="0"/>
          </a:p>
          <a:p>
            <a:pPr lvl="1"/>
            <a:r>
              <a:rPr lang="es-ES" dirty="0"/>
              <a:t>El uso de los laboratorios virtuales </a:t>
            </a:r>
            <a:r>
              <a:rPr lang="es-ES" dirty="0" smtClean="0"/>
              <a:t>desde </a:t>
            </a:r>
            <a:r>
              <a:rPr lang="es-ES" dirty="0" smtClean="0"/>
              <a:t>el primer d</a:t>
            </a:r>
            <a:r>
              <a:rPr lang="es-ES" dirty="0" smtClean="0"/>
              <a:t>ía </a:t>
            </a:r>
            <a:r>
              <a:rPr lang="es-ES" dirty="0" smtClean="0"/>
              <a:t>confirió una </a:t>
            </a:r>
            <a:r>
              <a:rPr lang="es-ES" dirty="0"/>
              <a:t>cercanía al mundo real de lo que es el modelo comercial actual de pago por </a:t>
            </a:r>
            <a:r>
              <a:rPr lang="es-ES" dirty="0" smtClean="0"/>
              <a:t>uso</a:t>
            </a:r>
            <a:endParaRPr lang="es-ES_tradnl" dirty="0" smtClean="0"/>
          </a:p>
          <a:p>
            <a:pPr lvl="1"/>
            <a:r>
              <a:rPr lang="es-ES" dirty="0" smtClean="0"/>
              <a:t>La utilización de un </a:t>
            </a:r>
            <a:r>
              <a:rPr lang="es-ES" dirty="0" err="1" smtClean="0"/>
              <a:t>PaaS</a:t>
            </a:r>
            <a:r>
              <a:rPr lang="es-ES" dirty="0" smtClean="0"/>
              <a:t> para el despliegue continuo de las aplicaciones y el uso de los recursos de la nube resultó novedoso y fue apreciado por los alumnos</a:t>
            </a:r>
          </a:p>
          <a:p>
            <a:pPr lvl="1"/>
            <a:r>
              <a:rPr lang="es-ES" dirty="0" smtClean="0"/>
              <a:t>El manejo del presupuesto disponible de 100$ fue esencial para entender el pago por uso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28060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Lenguaje de programaci</a:t>
            </a:r>
            <a:r>
              <a:rPr lang="es-ES" dirty="0" smtClean="0"/>
              <a:t>ón y desarrollo de software</a:t>
            </a:r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/>
              <a:t>utilización de un lenguaje dinámico como Ruby supuso una dificultad </a:t>
            </a:r>
            <a:r>
              <a:rPr lang="es-ES" dirty="0" smtClean="0"/>
              <a:t>extra</a:t>
            </a:r>
          </a:p>
          <a:p>
            <a:pPr lvl="1"/>
            <a:r>
              <a:rPr lang="es-ES" dirty="0" smtClean="0"/>
              <a:t>L</a:t>
            </a:r>
            <a:r>
              <a:rPr lang="es-ES" dirty="0" smtClean="0"/>
              <a:t>levó </a:t>
            </a:r>
            <a:r>
              <a:rPr lang="es-ES" dirty="0"/>
              <a:t>tiempo que los estudiantes descubrieran la ventaja de la utilización de pruebas desde el comienzo del </a:t>
            </a:r>
            <a:r>
              <a:rPr lang="es-ES" dirty="0" smtClean="0"/>
              <a:t>desarrollo</a:t>
            </a:r>
          </a:p>
          <a:p>
            <a:r>
              <a:rPr lang="es-ES" dirty="0" err="1" smtClean="0"/>
              <a:t>eEvaluaci</a:t>
            </a:r>
            <a:r>
              <a:rPr lang="es-ES" dirty="0" err="1" smtClean="0"/>
              <a:t>ón</a:t>
            </a:r>
            <a:endParaRPr lang="es-ES" dirty="0" smtClean="0"/>
          </a:p>
          <a:p>
            <a:pPr lvl="1"/>
            <a:r>
              <a:rPr lang="es-ES" dirty="0" smtClean="0"/>
              <a:t>Muchos estudiantes utilizaron utilizaron IAM de AWS para permitir la </a:t>
            </a:r>
            <a:r>
              <a:rPr lang="es-ES" dirty="0" err="1" smtClean="0"/>
              <a:t>eEvaluación</a:t>
            </a:r>
            <a:r>
              <a:rPr lang="es-ES" dirty="0" smtClean="0"/>
              <a:t> por el profesorado</a:t>
            </a:r>
          </a:p>
          <a:p>
            <a:pPr lvl="1"/>
            <a:r>
              <a:rPr lang="es-ES" dirty="0" smtClean="0"/>
              <a:t>También confeccionaron algunos test propios de aceptación</a:t>
            </a:r>
          </a:p>
          <a:p>
            <a:pPr lvl="1"/>
            <a:r>
              <a:rPr lang="es-ES" dirty="0" smtClean="0"/>
              <a:t>Algunos poco hicieron uso de la evaluación tradicional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4599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 curricular del desarrollo de aplicaciones para la nube siguiendo las pautas ACM/IEEE CS2013: Un caso práctico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F. Quintana-Domínguez y C. Cuenca-Hernández</a:t>
            </a:r>
          </a:p>
          <a:p>
            <a:r>
              <a:rPr lang="es-ES" dirty="0" smtClean="0"/>
              <a:t>Departamento de Informática y Sistemas</a:t>
            </a:r>
          </a:p>
          <a:p>
            <a:r>
              <a:rPr lang="es-ES" dirty="0" smtClean="0"/>
              <a:t>Universidad de Las Palmas de Gran Canaria, España</a:t>
            </a:r>
          </a:p>
          <a:p>
            <a:r>
              <a:rPr lang="es-ES" dirty="0" smtClean="0">
                <a:hlinkClick r:id="rId2"/>
              </a:rPr>
              <a:t>fquintana@dis.ulpgc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ccuenca@dis.ulpgc.es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El Cloud Computing uno de los sectores de mayor crecimiento de los </a:t>
            </a:r>
            <a:r>
              <a:rPr lang="es-ES" dirty="0" smtClean="0"/>
              <a:t>últimos años</a:t>
            </a:r>
            <a:endParaRPr lang="es-ES" dirty="0" smtClean="0"/>
          </a:p>
          <a:p>
            <a:pPr lvl="1"/>
            <a:r>
              <a:rPr lang="es-ES" dirty="0" smtClean="0"/>
              <a:t>La guía curricular de la ACM/IEEE CS2013  en el área de </a:t>
            </a:r>
            <a:r>
              <a:rPr lang="es-ES" i="1" dirty="0" err="1" smtClean="0"/>
              <a:t>Parallel</a:t>
            </a:r>
            <a:r>
              <a:rPr lang="es-ES" i="1" dirty="0" smtClean="0"/>
              <a:t> and </a:t>
            </a:r>
            <a:r>
              <a:rPr lang="es-ES" i="1" dirty="0" err="1" smtClean="0"/>
              <a:t>Distributed</a:t>
            </a:r>
            <a:r>
              <a:rPr lang="es-ES" i="1" dirty="0" smtClean="0"/>
              <a:t> Computing </a:t>
            </a:r>
            <a:r>
              <a:rPr lang="es-ES" dirty="0" smtClean="0"/>
              <a:t>dedica un tema a </a:t>
            </a:r>
            <a:r>
              <a:rPr lang="es-ES" i="1" dirty="0" smtClean="0"/>
              <a:t>Cloud Computing</a:t>
            </a:r>
            <a:r>
              <a:rPr lang="es-ES" dirty="0" smtClean="0"/>
              <a:t> con referencias a </a:t>
            </a:r>
            <a:r>
              <a:rPr lang="es-ES" i="1" dirty="0" err="1" smtClean="0"/>
              <a:t>Infraestructure</a:t>
            </a:r>
            <a:r>
              <a:rPr lang="es-ES" i="1" dirty="0" smtClean="0"/>
              <a:t> as a </a:t>
            </a:r>
            <a:r>
              <a:rPr lang="es-ES" i="1" dirty="0" err="1" smtClean="0"/>
              <a:t>Service</a:t>
            </a:r>
            <a:r>
              <a:rPr lang="es-ES" i="1" dirty="0" smtClean="0"/>
              <a:t> o </a:t>
            </a:r>
            <a:r>
              <a:rPr lang="es-ES" i="1" dirty="0" err="1" smtClean="0"/>
              <a:t>IaaS</a:t>
            </a:r>
            <a:r>
              <a:rPr lang="es-ES_tradnl" dirty="0" smtClean="0">
                <a:effectLst/>
              </a:rPr>
              <a:t> , </a:t>
            </a:r>
            <a:r>
              <a:rPr lang="es-ES" i="1" dirty="0" err="1" smtClean="0"/>
              <a:t>Platform</a:t>
            </a:r>
            <a:r>
              <a:rPr lang="es-ES" i="1" dirty="0" smtClean="0"/>
              <a:t> as a </a:t>
            </a:r>
            <a:r>
              <a:rPr lang="es-ES" i="1" dirty="0" err="1" smtClean="0"/>
              <a:t>Service</a:t>
            </a:r>
            <a:r>
              <a:rPr lang="es-ES" i="1" dirty="0" smtClean="0"/>
              <a:t> o </a:t>
            </a:r>
            <a:r>
              <a:rPr lang="es-ES" i="1" dirty="0" err="1" smtClean="0"/>
              <a:t>PaaS</a:t>
            </a:r>
            <a:endParaRPr lang="es-ES" dirty="0" smtClean="0"/>
          </a:p>
          <a:p>
            <a:r>
              <a:rPr lang="es-ES" dirty="0" smtClean="0"/>
              <a:t>La Escuela Universitaria de Informática (EII) imparte desde 2009 la titulación de Grado de Ingeniería Informática (GII)</a:t>
            </a:r>
          </a:p>
          <a:p>
            <a:r>
              <a:rPr lang="es-ES" dirty="0" smtClean="0"/>
              <a:t>La Universidad de Las Palmas</a:t>
            </a:r>
            <a:r>
              <a:rPr lang="es-ES" dirty="0" smtClean="0"/>
              <a:t> de Gran Canaria (ULPGC) </a:t>
            </a:r>
            <a:r>
              <a:rPr lang="es-ES" dirty="0" smtClean="0"/>
              <a:t>complementa la formación de los egresados con un catálogo de títulos </a:t>
            </a:r>
            <a:r>
              <a:rPr lang="es-ES" dirty="0" smtClean="0"/>
              <a:t>propios</a:t>
            </a:r>
          </a:p>
        </p:txBody>
      </p:sp>
    </p:spTree>
    <p:extLst>
      <p:ext uri="{BB962C8B-B14F-4D97-AF65-F5344CB8AC3E}">
        <p14:creationId xmlns:p14="http://schemas.microsoft.com/office/powerpoint/2010/main" val="34694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Titulo propio de Experto Universitario en Virtualización y Computación en la Nube (EUVCN)</a:t>
            </a:r>
          </a:p>
          <a:p>
            <a:r>
              <a:rPr lang="es-ES" dirty="0" smtClean="0"/>
              <a:t>24 créditos ECTS, 4 asignaturas de 6 créditos</a:t>
            </a:r>
          </a:p>
          <a:p>
            <a:pPr lvl="1"/>
            <a:r>
              <a:rPr lang="es-ES" dirty="0" smtClean="0"/>
              <a:t>Virtualización</a:t>
            </a:r>
          </a:p>
          <a:p>
            <a:pPr lvl="1"/>
            <a:r>
              <a:rPr lang="es-ES" dirty="0" smtClean="0"/>
              <a:t>Clústeres de computadores y almacenamiento distribuido</a:t>
            </a:r>
          </a:p>
          <a:p>
            <a:pPr lvl="1"/>
            <a:r>
              <a:rPr lang="es-ES" dirty="0" smtClean="0"/>
              <a:t>Desarrollo de aplicaciones para la nube (DAN)</a:t>
            </a:r>
          </a:p>
          <a:p>
            <a:pPr lvl="1"/>
            <a:r>
              <a:rPr lang="es-ES" dirty="0" smtClean="0"/>
              <a:t>Infraestructuras tecnológicas para la computación en la nube</a:t>
            </a:r>
          </a:p>
        </p:txBody>
      </p:sp>
    </p:spTree>
    <p:extLst>
      <p:ext uri="{BB962C8B-B14F-4D97-AF65-F5344CB8AC3E}">
        <p14:creationId xmlns:p14="http://schemas.microsoft.com/office/powerpoint/2010/main" val="383908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2932806"/>
            <a:ext cx="3378200" cy="2413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Resultados de aprendizaje (DAN)</a:t>
            </a:r>
          </a:p>
          <a:p>
            <a:pPr lvl="1"/>
            <a:r>
              <a:rPr lang="es-ES" dirty="0" smtClean="0"/>
              <a:t>Desplegar y migrar aplicaciones a la nube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esarrollar aplicaciones para la nube</a:t>
            </a:r>
          </a:p>
          <a:p>
            <a:r>
              <a:rPr lang="es-ES" dirty="0" smtClean="0"/>
              <a:t>Proveedores de </a:t>
            </a:r>
            <a:r>
              <a:rPr lang="es-ES" dirty="0" err="1" smtClean="0"/>
              <a:t>IaaS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5201771"/>
            <a:ext cx="5613400" cy="1447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42" y="3890519"/>
            <a:ext cx="4724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4" y="3479800"/>
            <a:ext cx="2032000" cy="1574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84" y="2463799"/>
            <a:ext cx="3250616" cy="12874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contenidos incluyen el estudio de los servicios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518" y="3479800"/>
            <a:ext cx="2938582" cy="10969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0" y="4965700"/>
            <a:ext cx="3556000" cy="965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637" y="2171699"/>
            <a:ext cx="3159126" cy="15795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00" y="4140200"/>
            <a:ext cx="1676400" cy="609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500" y="4576764"/>
            <a:ext cx="2015344" cy="15367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950" y="4749800"/>
            <a:ext cx="3299235" cy="14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Alta disponibilidad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Desplegar para alta disponibilidad una aplicación  de 3 capas (</a:t>
            </a:r>
            <a:r>
              <a:rPr lang="es-ES" dirty="0" err="1" smtClean="0"/>
              <a:t>Joomla</a:t>
            </a:r>
            <a:r>
              <a:rPr lang="es-ES" dirty="0" smtClean="0"/>
              <a:t>!, </a:t>
            </a:r>
            <a:r>
              <a:rPr lang="es-ES" dirty="0" err="1" smtClean="0"/>
              <a:t>Drupal</a:t>
            </a:r>
            <a:r>
              <a:rPr lang="es-ES" dirty="0"/>
              <a:t>)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959100"/>
            <a:ext cx="704604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Alta disponibilidad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Adecuación para la alta disponibilidad (sin estado)</a:t>
            </a:r>
          </a:p>
          <a:p>
            <a:pPr lvl="1"/>
            <a:r>
              <a:rPr lang="es-ES" dirty="0" smtClean="0"/>
              <a:t>Utilización del servicio de base de datos remoto (RDS)</a:t>
            </a:r>
          </a:p>
          <a:p>
            <a:pPr lvl="1"/>
            <a:r>
              <a:rPr lang="es-ES" dirty="0" smtClean="0"/>
              <a:t>Almacenamiento no local, …</a:t>
            </a:r>
          </a:p>
          <a:p>
            <a:r>
              <a:rPr lang="es-ES" dirty="0" smtClean="0"/>
              <a:t>Utilización de plantillas de máquinas (</a:t>
            </a:r>
            <a:r>
              <a:rPr lang="es-ES" i="1" dirty="0" smtClean="0"/>
              <a:t>Amazon Machine </a:t>
            </a:r>
            <a:r>
              <a:rPr lang="es-ES" i="1" dirty="0" err="1" smtClean="0"/>
              <a:t>Images</a:t>
            </a:r>
            <a:r>
              <a:rPr lang="es-ES" dirty="0" smtClean="0"/>
              <a:t> o </a:t>
            </a:r>
            <a:r>
              <a:rPr lang="es-ES" dirty="0" err="1" smtClean="0"/>
              <a:t>AMIs</a:t>
            </a:r>
            <a:r>
              <a:rPr lang="es-ES" dirty="0" smtClean="0"/>
              <a:t>)</a:t>
            </a:r>
          </a:p>
          <a:p>
            <a:r>
              <a:rPr lang="es-ES" dirty="0" smtClean="0"/>
              <a:t>Uso del servicio ELB</a:t>
            </a:r>
          </a:p>
          <a:p>
            <a:r>
              <a:rPr lang="es-ES" dirty="0" smtClean="0"/>
              <a:t>Definición de grupos y métricas de auto-escalado (</a:t>
            </a:r>
            <a:r>
              <a:rPr lang="es-ES" i="1" dirty="0" smtClean="0"/>
              <a:t>Auto </a:t>
            </a:r>
            <a:r>
              <a:rPr lang="es-ES" i="1" dirty="0" err="1" smtClean="0"/>
              <a:t>Scaling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CloudWatch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41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Alta Disponibilidad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1554756"/>
            <a:ext cx="6045200" cy="45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1440</Words>
  <Application>Microsoft Macintosh PowerPoint</Application>
  <PresentationFormat>Presentación en pantalla (4:3)</PresentationFormat>
  <Paragraphs>132</Paragraphs>
  <Slides>22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Diseño curricular del desarrollo de aplicaciones para la nube siguiendo las pautas ACM/IEEE CS2013: Un caso práctico</vt:lpstr>
      <vt:lpstr>Contenidos</vt:lpstr>
      <vt:lpstr>Introducción</vt:lpstr>
      <vt:lpstr>Introducción</vt:lpstr>
      <vt:lpstr>Contenidos educativos</vt:lpstr>
      <vt:lpstr>Contenidos educativos</vt:lpstr>
      <vt:lpstr>Contenidos educativos – Alta disponibilidad</vt:lpstr>
      <vt:lpstr>Contenidos educativos – Alta disponibilidad</vt:lpstr>
      <vt:lpstr>Contenidos educativos – Alta Disponibilidad</vt:lpstr>
      <vt:lpstr>Contenidos educativos – Almacenamiento en la nube</vt:lpstr>
      <vt:lpstr>Contenidos educativos – Desacoplo de tareas</vt:lpstr>
      <vt:lpstr>Contenidos educativos – Desacoplo de tareas</vt:lpstr>
      <vt:lpstr>Contenidos educativos – Aplicaciones web para la nube</vt:lpstr>
      <vt:lpstr>Contenidos educativos – Aplicaciones web para la nube</vt:lpstr>
      <vt:lpstr>Contenidos educativos – Aplicaciones web para la nube</vt:lpstr>
      <vt:lpstr>Laboratorios virtuales</vt:lpstr>
      <vt:lpstr>eEvaluación</vt:lpstr>
      <vt:lpstr>eEvaluación – Trabajos de curso</vt:lpstr>
      <vt:lpstr>eEvaluación – Trabajos de curso</vt:lpstr>
      <vt:lpstr>Conclusiones</vt:lpstr>
      <vt:lpstr>Conclusiones</vt:lpstr>
      <vt:lpstr>Diseño curricular del desarrollo de aplicaciones para la nube siguiendo las pautas ACM/IEEE CS2013: Un caso práctico</vt:lpstr>
    </vt:vector>
  </TitlesOfParts>
  <Company>Universidad de Las Palmas de Gran Canaria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curricular del desarrollo de aplicaciones para la nube siguiendo las pautas ACM/IEEE CS2013: Un caso práctico</dc:title>
  <dc:creator>Carmelo Cuenca</dc:creator>
  <cp:lastModifiedBy>Carmelo Cuenca</cp:lastModifiedBy>
  <cp:revision>72</cp:revision>
  <dcterms:created xsi:type="dcterms:W3CDTF">2014-11-09T09:49:41Z</dcterms:created>
  <dcterms:modified xsi:type="dcterms:W3CDTF">2014-11-10T18:16:20Z</dcterms:modified>
</cp:coreProperties>
</file>