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3" r:id="rId1"/>
  </p:sldMasterIdLst>
  <p:notesMasterIdLst>
    <p:notesMasterId r:id="rId7"/>
  </p:notesMasterIdLst>
  <p:handoutMasterIdLst>
    <p:handoutMasterId r:id="rId8"/>
  </p:handoutMasterIdLst>
  <p:sldIdLst>
    <p:sldId id="263" r:id="rId2"/>
    <p:sldId id="269" r:id="rId3"/>
    <p:sldId id="270" r:id="rId4"/>
    <p:sldId id="273" r:id="rId5"/>
    <p:sldId id="272" r:id="rId6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19500"/>
    <a:srgbClr val="007836"/>
    <a:srgbClr val="BE0F34"/>
    <a:srgbClr val="820150"/>
    <a:srgbClr val="502D7F"/>
    <a:srgbClr val="00338E"/>
    <a:srgbClr val="0081AB"/>
    <a:srgbClr val="758F9D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63" autoAdjust="0"/>
    <p:restoredTop sz="84762"/>
  </p:normalViewPr>
  <p:slideViewPr>
    <p:cSldViewPr snapToGrid="0" snapToObjects="1">
      <p:cViewPr varScale="1">
        <p:scale>
          <a:sx n="73" d="100"/>
          <a:sy n="73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March 4, 2020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3/4/20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3/4/20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3/4/20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3/4/20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3/4/20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3/4/20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3/4/20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548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 20k Backgrounds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799745-0BDF-4649-9BFF-D636F4F21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48" y="2366784"/>
            <a:ext cx="12483548" cy="46207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7EE2F8-EF28-7D4A-A94D-63E39A355F1A}"/>
              </a:ext>
            </a:extLst>
          </p:cNvPr>
          <p:cNvSpPr txBox="1"/>
          <p:nvPr/>
        </p:nvSpPr>
        <p:spPr>
          <a:xfrm>
            <a:off x="1510748" y="7347668"/>
            <a:ext cx="1208356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probably want to have </a:t>
            </a:r>
            <a:r>
              <a:rPr lang="en-US" dirty="0" err="1"/>
              <a:t>atleast</a:t>
            </a:r>
            <a:r>
              <a:rPr lang="en-US" dirty="0"/>
              <a:t> a sentence in our paper addressing each of these backgrounds</a:t>
            </a:r>
          </a:p>
        </p:txBody>
      </p:sp>
    </p:spTree>
    <p:extLst>
      <p:ext uri="{BB962C8B-B14F-4D97-AF65-F5344CB8AC3E}">
        <p14:creationId xmlns:p14="http://schemas.microsoft.com/office/powerpoint/2010/main" val="330041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A24C70-6852-AF49-A640-B0E7A431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7D609F-DB93-AD4D-9C69-4F27D07B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Neutrons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94429-C6B8-B54C-92BC-10A3ABB4C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935" y="1776984"/>
            <a:ext cx="10388600" cy="180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0AAFA2-CC9B-ED45-9BCA-DBEED44C6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535" y="3665662"/>
            <a:ext cx="10541000" cy="2108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D549C8-625B-E347-841E-105B462ABDE1}"/>
              </a:ext>
            </a:extLst>
          </p:cNvPr>
          <p:cNvSpPr txBox="1"/>
          <p:nvPr/>
        </p:nvSpPr>
        <p:spPr>
          <a:xfrm>
            <a:off x="2679360" y="6452616"/>
            <a:ext cx="969575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 that DS-20k (in the proposal) has a liquid scintillator veto that helps detect neutrons through capture, and also sees gammas from fission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 mention of </a:t>
            </a:r>
            <a:r>
              <a:rPr lang="en-US" dirty="0" err="1"/>
              <a:t>SiPMs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192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E6BF2D-A274-404E-AC51-E49E61FB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FAF807-9A21-8344-9557-CDA6BDB5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Radiopurity of Materials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98C567-5031-944C-9821-65B98219F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1826592"/>
            <a:ext cx="10972800" cy="48338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190741-EE29-5A46-9B9C-0F7EAC56E6B7}"/>
              </a:ext>
            </a:extLst>
          </p:cNvPr>
          <p:cNvSpPr txBox="1"/>
          <p:nvPr/>
        </p:nvSpPr>
        <p:spPr>
          <a:xfrm>
            <a:off x="2746725" y="7185608"/>
            <a:ext cx="96957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SiPMs</a:t>
            </a:r>
            <a:r>
              <a:rPr lang="en-US" dirty="0"/>
              <a:t> and sapphire substrate are much cleaner than stainless steel</a:t>
            </a:r>
          </a:p>
          <a:p>
            <a:pPr algn="ctr"/>
            <a:r>
              <a:rPr lang="en-US" dirty="0"/>
              <a:t>Need to find reference for (</a:t>
            </a:r>
            <a:r>
              <a:rPr lang="en-US" dirty="0" err="1"/>
              <a:t>alpha,n</a:t>
            </a:r>
            <a:r>
              <a:rPr lang="en-US" dirty="0"/>
              <a:t>) on silicon, sapphire</a:t>
            </a:r>
          </a:p>
        </p:txBody>
      </p:sp>
    </p:spTree>
    <p:extLst>
      <p:ext uri="{BB962C8B-B14F-4D97-AF65-F5344CB8AC3E}">
        <p14:creationId xmlns:p14="http://schemas.microsoft.com/office/powerpoint/2010/main" val="44269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E8A6E9-29C1-974B-826E-BAA6ED1D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364348-37CB-7B42-AC86-AA475D09C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679423"/>
              </p:ext>
            </p:extLst>
          </p:nvPr>
        </p:nvGraphicFramePr>
        <p:xfrm>
          <a:off x="4178301" y="323484"/>
          <a:ext cx="10452099" cy="353441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882572">
                  <a:extLst>
                    <a:ext uri="{9D8B030D-6E8A-4147-A177-3AD203B41FA5}">
                      <a16:colId xmlns:a16="http://schemas.microsoft.com/office/drawing/2014/main" val="3379998486"/>
                    </a:ext>
                  </a:extLst>
                </a:gridCol>
                <a:gridCol w="1230405">
                  <a:extLst>
                    <a:ext uri="{9D8B030D-6E8A-4147-A177-3AD203B41FA5}">
                      <a16:colId xmlns:a16="http://schemas.microsoft.com/office/drawing/2014/main" val="1390523230"/>
                    </a:ext>
                  </a:extLst>
                </a:gridCol>
                <a:gridCol w="1065505">
                  <a:extLst>
                    <a:ext uri="{9D8B030D-6E8A-4147-A177-3AD203B41FA5}">
                      <a16:colId xmlns:a16="http://schemas.microsoft.com/office/drawing/2014/main" val="1580140175"/>
                    </a:ext>
                  </a:extLst>
                </a:gridCol>
                <a:gridCol w="1268459">
                  <a:extLst>
                    <a:ext uri="{9D8B030D-6E8A-4147-A177-3AD203B41FA5}">
                      <a16:colId xmlns:a16="http://schemas.microsoft.com/office/drawing/2014/main" val="741382602"/>
                    </a:ext>
                  </a:extLst>
                </a:gridCol>
                <a:gridCol w="1170153">
                  <a:extLst>
                    <a:ext uri="{9D8B030D-6E8A-4147-A177-3AD203B41FA5}">
                      <a16:colId xmlns:a16="http://schemas.microsoft.com/office/drawing/2014/main" val="918732170"/>
                    </a:ext>
                  </a:extLst>
                </a:gridCol>
                <a:gridCol w="1170153">
                  <a:extLst>
                    <a:ext uri="{9D8B030D-6E8A-4147-A177-3AD203B41FA5}">
                      <a16:colId xmlns:a16="http://schemas.microsoft.com/office/drawing/2014/main" val="3120679768"/>
                    </a:ext>
                  </a:extLst>
                </a:gridCol>
                <a:gridCol w="827669">
                  <a:extLst>
                    <a:ext uri="{9D8B030D-6E8A-4147-A177-3AD203B41FA5}">
                      <a16:colId xmlns:a16="http://schemas.microsoft.com/office/drawing/2014/main" val="3283546306"/>
                    </a:ext>
                  </a:extLst>
                </a:gridCol>
                <a:gridCol w="837183">
                  <a:extLst>
                    <a:ext uri="{9D8B030D-6E8A-4147-A177-3AD203B41FA5}">
                      <a16:colId xmlns:a16="http://schemas.microsoft.com/office/drawing/2014/main" val="1954694596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DS-20k SS Upper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DS-20k SS Lower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DS-20k SS Total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LZ SS NIRONIT 511803 Upper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LZ SS NIRONIT 511803 Lower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DUNE SS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Eric's SS (23x cleaner than DUNE)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37392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Mass [kg]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8479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8479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8479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292000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292000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16946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 [mBq/kg]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3320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144.35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60538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DS (alpha, n) yields/decay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1.30E-09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5.40E-07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5.41E-07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1.30E-09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5.40E-07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5.41E-07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5.41E-07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80565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Neutron yield/kg/sec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3.12E-12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2.16E-10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2.19E-10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1.56E-12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1.46E-10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1.80E-06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7.81E-08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90571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Neutron yield/cm3/sec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2.46E-14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1.71E-12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1.73E-12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1.23E-14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1.15E-12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1.42E-08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6.17E-10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35798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Neutron yield/yr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8.35E-01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5.78E+01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5.86E+01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0.00E+00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0.00E+00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1.66E+07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7.20E+05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2300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75063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37683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 [ppb]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0.1944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0.0324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0.0972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0.02187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268.92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11.692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35070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Kudryatsev (alpha, n) yields/ppb/cm3/sec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1.47E-10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1.47E-10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1.47E-10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1.47E-10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1.47E-10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1.47E-10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34025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Neutron yield/cm3/sec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2.86E-11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4.76E-12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1.43E-11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3.21E-12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3.95E-08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1.72E-09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67455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Neutron yield/yr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9.68E+02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1.61E+02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0.00E+00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0.00E+00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4.61E+07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2.00E+06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127948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F00514-6F8C-B942-BDBA-400D427E4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539213"/>
              </p:ext>
            </p:extLst>
          </p:nvPr>
        </p:nvGraphicFramePr>
        <p:xfrm>
          <a:off x="5327650" y="4336635"/>
          <a:ext cx="8153400" cy="353441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881587">
                  <a:extLst>
                    <a:ext uri="{9D8B030D-6E8A-4147-A177-3AD203B41FA5}">
                      <a16:colId xmlns:a16="http://schemas.microsoft.com/office/drawing/2014/main" val="2443284376"/>
                    </a:ext>
                  </a:extLst>
                </a:gridCol>
                <a:gridCol w="1268025">
                  <a:extLst>
                    <a:ext uri="{9D8B030D-6E8A-4147-A177-3AD203B41FA5}">
                      <a16:colId xmlns:a16="http://schemas.microsoft.com/office/drawing/2014/main" val="326928828"/>
                    </a:ext>
                  </a:extLst>
                </a:gridCol>
                <a:gridCol w="1169753">
                  <a:extLst>
                    <a:ext uri="{9D8B030D-6E8A-4147-A177-3AD203B41FA5}">
                      <a16:colId xmlns:a16="http://schemas.microsoft.com/office/drawing/2014/main" val="859710567"/>
                    </a:ext>
                  </a:extLst>
                </a:gridCol>
                <a:gridCol w="1169753">
                  <a:extLst>
                    <a:ext uri="{9D8B030D-6E8A-4147-A177-3AD203B41FA5}">
                      <a16:colId xmlns:a16="http://schemas.microsoft.com/office/drawing/2014/main" val="823766991"/>
                    </a:ext>
                  </a:extLst>
                </a:gridCol>
                <a:gridCol w="827386">
                  <a:extLst>
                    <a:ext uri="{9D8B030D-6E8A-4147-A177-3AD203B41FA5}">
                      <a16:colId xmlns:a16="http://schemas.microsoft.com/office/drawing/2014/main" val="3151028708"/>
                    </a:ext>
                  </a:extLst>
                </a:gridCol>
                <a:gridCol w="836896">
                  <a:extLst>
                    <a:ext uri="{9D8B030D-6E8A-4147-A177-3AD203B41FA5}">
                      <a16:colId xmlns:a16="http://schemas.microsoft.com/office/drawing/2014/main" val="492069448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DS-20k SS Total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LZ SS NIRONIT 511803 Upper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LZ SS NIRONIT 511803 Lower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DUNE SS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Eric's SS (23x cleaner than DUNE)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78232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Mass [kg]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8479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292000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292000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47756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 [mBq/kg]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80006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DS (alpha, n) yields/decay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1.95E-06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1.95E-06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1.95E-06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1.95E-06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1.95E-06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64975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Neutron yield/kg/sec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1.56E-09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6.44E-10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9.56E-10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1.56E-07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6.78E-09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69893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Neutron yield/cm3/sec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1.23E-11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5.08E-12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7.55E-12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1.23E-09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5.36E-11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25269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Neutron yield/yr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4.17E+02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0.00E+00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0.00E+00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1.44E+06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6.25E+04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37336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0734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52615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 [ppb]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0.1968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0.08118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0.12054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19.68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0.85565217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04472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Kudryatsev (alpha, n) yields/ppb/cm3/sec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4.74E-11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4.74E-11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4.74E-11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4.74E-11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4.74E-11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82530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Neutron yield/cm3/sec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9.33E-12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3.85E-12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5.71E-12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9.33E-10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4.06E-11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5377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Neutron yield/yr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3.16E+02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0.00E+00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0.00E+00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1.09E+06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4.73E+04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25076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B6AAEB0-5308-B549-9305-FCD3A79E291D}"/>
              </a:ext>
            </a:extLst>
          </p:cNvPr>
          <p:cNvSpPr txBox="1"/>
          <p:nvPr/>
        </p:nvSpPr>
        <p:spPr>
          <a:xfrm>
            <a:off x="847774" y="1771169"/>
            <a:ext cx="3147646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These numbers reproduce the 2384 total number of neutrons produced in the DS20k SS per 5 </a:t>
            </a:r>
            <a:r>
              <a:rPr lang="en-US" dirty="0" err="1"/>
              <a:t>yrs</a:t>
            </a:r>
            <a:endParaRPr lang="en-US" dirty="0"/>
          </a:p>
          <a:p>
            <a:pPr algn="ctr"/>
            <a:r>
              <a:rPr lang="en-US" dirty="0"/>
              <a:t>58.6/</a:t>
            </a:r>
            <a:r>
              <a:rPr lang="en-US" dirty="0" err="1"/>
              <a:t>yr</a:t>
            </a:r>
            <a:r>
              <a:rPr lang="en-US" dirty="0"/>
              <a:t> (U) + 417/</a:t>
            </a:r>
            <a:r>
              <a:rPr lang="en-US" dirty="0" err="1"/>
              <a:t>yr</a:t>
            </a:r>
            <a:r>
              <a:rPr lang="en-US" dirty="0"/>
              <a:t> (Th)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293537-2C0D-5845-B6A0-9F64359CD05D}"/>
              </a:ext>
            </a:extLst>
          </p:cNvPr>
          <p:cNvSpPr txBox="1"/>
          <p:nvPr/>
        </p:nvSpPr>
        <p:spPr>
          <a:xfrm>
            <a:off x="907186" y="4688479"/>
            <a:ext cx="4163841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Eric’s simulated SS I took a factor of 23 reduction compared to DUNE (from his slides)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This gives a total of </a:t>
            </a:r>
          </a:p>
          <a:p>
            <a:pPr algn="ctr"/>
            <a:r>
              <a:rPr lang="en-US" dirty="0"/>
              <a:t>6.71E-10 n/cm</a:t>
            </a:r>
            <a:r>
              <a:rPr lang="en-US" baseline="30000" dirty="0"/>
              <a:t>3</a:t>
            </a:r>
            <a:r>
              <a:rPr lang="en-US" dirty="0"/>
              <a:t>/sec according to DS (</a:t>
            </a:r>
            <a:r>
              <a:rPr lang="en-US" dirty="0" err="1"/>
              <a:t>alpha,n</a:t>
            </a:r>
            <a:r>
              <a:rPr lang="en-US" dirty="0"/>
              <a:t>) estimates or</a:t>
            </a:r>
          </a:p>
          <a:p>
            <a:pPr algn="ctr"/>
            <a:r>
              <a:rPr lang="en-US" dirty="0"/>
              <a:t>1.76E-9 n/cm</a:t>
            </a:r>
            <a:r>
              <a:rPr lang="en-US" baseline="30000" dirty="0"/>
              <a:t>3</a:t>
            </a:r>
            <a:r>
              <a:rPr lang="en-US" dirty="0"/>
              <a:t>/sec according to </a:t>
            </a:r>
            <a:r>
              <a:rPr lang="en-US" dirty="0" err="1"/>
              <a:t>Kudryatsev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8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DF57F9-3152-1D48-883A-0C59C7D72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785379" y="1187980"/>
            <a:ext cx="4687950" cy="688618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DUNE Pulse Shape Simulation (1.0 pe/</a:t>
            </a:r>
            <a:r>
              <a:rPr lang="en-US" dirty="0" err="1"/>
              <a:t>keVr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B32224-3C23-3E4E-8888-68D134B36FF1}"/>
              </a:ext>
            </a:extLst>
          </p:cNvPr>
          <p:cNvSpPr txBox="1"/>
          <p:nvPr/>
        </p:nvSpPr>
        <p:spPr>
          <a:xfrm>
            <a:off x="1221110" y="1529968"/>
            <a:ext cx="609409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 f90-S1 simulation code </a:t>
            </a:r>
            <a:br>
              <a:rPr lang="en-US" dirty="0"/>
            </a:br>
            <a:r>
              <a:rPr lang="en-US" dirty="0"/>
              <a:t>with DUNE underground argon parameters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B94554-CED8-564B-9406-F90BB4DD9EF9}"/>
              </a:ext>
            </a:extLst>
          </p:cNvPr>
          <p:cNvSpPr/>
          <p:nvPr/>
        </p:nvSpPr>
        <p:spPr>
          <a:xfrm>
            <a:off x="1293388" y="7906138"/>
            <a:ext cx="4876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*Used 200 V/cm ER f90 medians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786A46-A7CB-9E4A-AB12-C792DADF9AC7}"/>
              </a:ext>
            </a:extLst>
          </p:cNvPr>
          <p:cNvSpPr txBox="1"/>
          <p:nvPr/>
        </p:nvSpPr>
        <p:spPr>
          <a:xfrm>
            <a:off x="1387541" y="5885519"/>
            <a:ext cx="5761227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81AB"/>
                </a:solidFill>
              </a:rPr>
              <a:t>We expect</a:t>
            </a:r>
          </a:p>
          <a:p>
            <a:pPr algn="ctr"/>
            <a:r>
              <a:rPr lang="en-US" b="1" dirty="0">
                <a:solidFill>
                  <a:srgbClr val="0081AB"/>
                </a:solidFill>
              </a:rPr>
              <a:t>0 leakage events &gt; 80 </a:t>
            </a:r>
            <a:r>
              <a:rPr lang="en-US" b="1" dirty="0" err="1">
                <a:solidFill>
                  <a:srgbClr val="0081AB"/>
                </a:solidFill>
              </a:rPr>
              <a:t>keVr</a:t>
            </a:r>
            <a:r>
              <a:rPr lang="en-US" b="1" dirty="0">
                <a:solidFill>
                  <a:srgbClr val="0081AB"/>
                </a:solidFill>
              </a:rPr>
              <a:t> threshold</a:t>
            </a:r>
          </a:p>
          <a:p>
            <a:pPr algn="ctr"/>
            <a:r>
              <a:rPr lang="en-US" b="1" dirty="0">
                <a:solidFill>
                  <a:srgbClr val="0081AB"/>
                </a:solidFill>
              </a:rPr>
              <a:t>in the full 3000 ton x </a:t>
            </a:r>
            <a:r>
              <a:rPr lang="en-US" b="1" dirty="0" err="1">
                <a:solidFill>
                  <a:srgbClr val="0081AB"/>
                </a:solidFill>
              </a:rPr>
              <a:t>yr</a:t>
            </a:r>
            <a:r>
              <a:rPr lang="en-US" b="1" dirty="0">
                <a:solidFill>
                  <a:srgbClr val="0081AB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AF5002-3C82-1D43-AD2D-BA30298253C8}"/>
              </a:ext>
            </a:extLst>
          </p:cNvPr>
          <p:cNvSpPr txBox="1"/>
          <p:nvPr/>
        </p:nvSpPr>
        <p:spPr>
          <a:xfrm>
            <a:off x="1166760" y="2526183"/>
            <a:ext cx="6148440" cy="30839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Light Collection: 	</a:t>
            </a:r>
          </a:p>
          <a:p>
            <a:pPr algn="ctr"/>
            <a:r>
              <a:rPr lang="en-US" dirty="0"/>
              <a:t>1.0 </a:t>
            </a:r>
            <a:r>
              <a:rPr lang="en-US" dirty="0" err="1"/>
              <a:t>p.e.</a:t>
            </a:r>
            <a:r>
              <a:rPr lang="en-US" dirty="0"/>
              <a:t>/</a:t>
            </a:r>
            <a:r>
              <a:rPr lang="en-US" dirty="0" err="1"/>
              <a:t>keV</a:t>
            </a:r>
            <a:r>
              <a:rPr lang="en-US" baseline="-25000" dirty="0" err="1"/>
              <a:t>r</a:t>
            </a:r>
            <a:r>
              <a:rPr lang="en-US" dirty="0"/>
              <a:t> at 500 V/cm above 57 </a:t>
            </a:r>
            <a:r>
              <a:rPr lang="en-US" dirty="0" err="1"/>
              <a:t>keVr</a:t>
            </a:r>
            <a:endParaRPr lang="en-US" dirty="0"/>
          </a:p>
          <a:p>
            <a:pPr algn="ctr"/>
            <a:r>
              <a:rPr lang="en-US" dirty="0"/>
              <a:t>3.12 </a:t>
            </a:r>
            <a:r>
              <a:rPr lang="en-US" dirty="0" err="1"/>
              <a:t>p.e.</a:t>
            </a:r>
            <a:r>
              <a:rPr lang="en-US" dirty="0"/>
              <a:t>/</a:t>
            </a:r>
            <a:r>
              <a:rPr lang="en-US" dirty="0" err="1"/>
              <a:t>keV</a:t>
            </a:r>
            <a:r>
              <a:rPr lang="en-US" baseline="-25000" dirty="0" err="1"/>
              <a:t>ee</a:t>
            </a:r>
            <a:r>
              <a:rPr lang="en-US" dirty="0"/>
              <a:t> at 500 V/cm at 83mKr</a:t>
            </a:r>
          </a:p>
          <a:p>
            <a:pPr algn="ctr"/>
            <a:r>
              <a:rPr lang="en-US" dirty="0"/>
              <a:t>	3.75 </a:t>
            </a:r>
            <a:r>
              <a:rPr lang="en-US" dirty="0" err="1"/>
              <a:t>p.e.</a:t>
            </a:r>
            <a:r>
              <a:rPr lang="en-US" dirty="0"/>
              <a:t>/</a:t>
            </a:r>
            <a:r>
              <a:rPr lang="en-US" dirty="0" err="1"/>
              <a:t>keV</a:t>
            </a:r>
            <a:r>
              <a:rPr lang="en-US" baseline="-25000" dirty="0" err="1"/>
              <a:t>ee</a:t>
            </a:r>
            <a:r>
              <a:rPr lang="en-US" dirty="0"/>
              <a:t> at 0 kV/cm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F90 curves taken from DS-50/SCENE*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Simulated Exposure: 3000 ton x </a:t>
            </a:r>
            <a:r>
              <a:rPr lang="en-US" dirty="0" err="1"/>
              <a:t>yrs</a:t>
            </a:r>
            <a:endParaRPr lang="en-US" dirty="0"/>
          </a:p>
          <a:p>
            <a:pPr algn="ctr"/>
            <a:r>
              <a:rPr lang="en-US" dirty="0"/>
              <a:t>Rate dominated by </a:t>
            </a:r>
            <a:r>
              <a:rPr lang="en-US" baseline="30000" dirty="0"/>
              <a:t>39</a:t>
            </a:r>
            <a:r>
              <a:rPr lang="en-US" dirty="0"/>
              <a:t>Ar at 7.3x10</a:t>
            </a:r>
            <a:r>
              <a:rPr lang="en-US" baseline="30000" dirty="0"/>
              <a:t>-4</a:t>
            </a:r>
            <a:r>
              <a:rPr lang="en-US" dirty="0"/>
              <a:t> </a:t>
            </a:r>
            <a:r>
              <a:rPr lang="en-US" dirty="0" err="1"/>
              <a:t>Bq</a:t>
            </a:r>
            <a:r>
              <a:rPr lang="en-US" dirty="0"/>
              <a:t>/kg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A32192-1D78-C348-BD22-956B01E3C83A}"/>
              </a:ext>
            </a:extLst>
          </p:cNvPr>
          <p:cNvSpPr/>
          <p:nvPr/>
        </p:nvSpPr>
        <p:spPr>
          <a:xfrm>
            <a:off x="10386252" y="1833332"/>
            <a:ext cx="203292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3000 ton x </a:t>
            </a:r>
            <a:r>
              <a:rPr lang="en-US" b="1" dirty="0" err="1"/>
              <a:t>yrs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38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4.potx" id="{1538B601-9716-44A1-9751-1BA9F45B1FDB}" vid="{39343C02-F9B3-4ED0-A0C4-BFCDE092CD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PNNL_Option_4</Template>
  <TotalTime>653</TotalTime>
  <Words>611</Words>
  <Application>Microsoft Macintosh PowerPoint</Application>
  <PresentationFormat>Custom</PresentationFormat>
  <Paragraphs>181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PNNL_Option_4</vt:lpstr>
      <vt:lpstr>DS 20k Backgrounds</vt:lpstr>
      <vt:lpstr>External Neutrons</vt:lpstr>
      <vt:lpstr>Radiopurity of Materials</vt:lpstr>
      <vt:lpstr>PowerPoint Presentation</vt:lpstr>
      <vt:lpstr>DUNE Pulse Shape Simulation (1.0 pe/keVr)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Saldanha</dc:creator>
  <cp:lastModifiedBy>Richard Saldanha</cp:lastModifiedBy>
  <cp:revision>20</cp:revision>
  <dcterms:created xsi:type="dcterms:W3CDTF">2020-02-21T17:30:06Z</dcterms:created>
  <dcterms:modified xsi:type="dcterms:W3CDTF">2020-03-04T23:55:28Z</dcterms:modified>
</cp:coreProperties>
</file>