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33"/>
    <p:restoredTop sz="94645"/>
  </p:normalViewPr>
  <p:slideViewPr>
    <p:cSldViewPr snapToGrid="0">
      <p:cViewPr varScale="1">
        <p:scale>
          <a:sx n="113" d="100"/>
          <a:sy n="113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A5876-C471-4544-8499-F3B4B459F2CD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DECF2-3B88-6040-BB1E-171898C5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DECF2-3B88-6040-BB1E-171898C56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ECED-1DB3-E0CC-E3E3-520C9DE1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352CC-0325-76AE-5119-1D844E0B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206-497E-3252-CF47-434168F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89AF-FC0F-6903-65DB-A2FEC47B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EE28-E0C1-9217-1801-1715EA06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2-7C0D-A111-02C8-C438F55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C702A-657A-EBB7-3B45-797EA87E6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8B6F-58EE-7F41-65A8-5071383D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928D-4734-3345-5E67-ADC0140E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FCD8-BA92-61B9-CFD8-50CFFE1F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031E3-D682-E591-DA95-ADD21EE44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0CF7-D73E-FA53-1218-4A657373A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2583-F69D-3463-7D8D-D315924A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DC5A-EB43-1851-1ABB-CF03A74E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0169-CFC0-E590-FAA7-3A2D13B4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A13-4309-DAAB-8D98-CE19AB5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A15D-04D5-349F-3CB3-D065C21E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44B4-5E03-DEF6-231A-31BD3847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56CA-09B3-2A03-B341-D34EB2C4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9CE1-FC7A-4E8E-2D50-99BB5FE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FDC-D4C7-3737-F7FF-F35A38A9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A1F8-6994-1BFA-3FDE-FD5076C9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0EA9-2CE6-57FD-F277-1DB7743D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65C4-AFF7-E3EA-9B69-5C19879F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6FAB-3902-5C83-7516-595B451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AA23-276F-4709-D010-9533C8E1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69B6-7FF6-CB64-1D9E-1794B6AAC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DCC5-E17B-A9D6-AD4E-BBBF0A3B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D958-C407-3CF4-340B-1C628A32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2842-0651-D80C-F9F8-110A479E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5E13-098B-5381-8FAF-C8C0615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C96A-5376-E58B-941B-ED0A5ECA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A694-5AEB-613A-E983-365D2ABF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3C71A-BAE6-21EE-C79B-57F6DF397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B4EF2-8248-65F9-8F9A-3A6A82CCF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6D13E-6ADE-9463-DE2F-FAF691B9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D7861-F568-C57A-4234-5A4580F9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A1550-AB97-4437-4B29-1CABB96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1DE5-3351-4466-9F56-1A9D53F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5161-9A74-3CE5-8DD3-919D5AF5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7CFA9-74CB-4B52-6130-5F5A8239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62BAB-375E-1B07-3601-FAF6672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FF12E-FCFF-A904-D14B-C12744C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0496B-DD7B-5E8C-F2F6-1480F3EE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4978-567F-D769-9CE8-C7BAFA3C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F9B9-FC7E-255B-FEB0-EBCCD2E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AE47-C109-D178-E2D4-3181B09E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8B9A-6C81-FBC6-B8D8-A5E61C37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0AE3-2527-EB75-33EC-063B89E9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C387B-16A0-3559-1395-FCBA51A6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232F-69E3-F735-854A-4822D538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887B-48B6-7DEB-8F7D-B45D9E59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E627-E631-6119-4453-26AACA8E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9F5D-4E1C-C182-03BD-C7BB3A86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AA7EA-ABBF-1CFB-7722-C3F764F6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C21C-1315-51CB-C42E-3580D346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0E46-B6D8-4A96-507F-92964EF5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2D1F-1D6E-3520-DA94-16E969B8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D2F86-A20B-DAE6-B9AE-6114DDC0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8019-4A6B-349E-CBE4-89E5E0F7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FA6E-C477-70C3-69FE-5B6025A7C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F65A-03C2-A443-87A6-EAFB056001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1693-852F-166F-5BC8-725E1BD70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FD1A-2D6A-B1E8-4645-9A79209CA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12">
            <a:extLst>
              <a:ext uri="{FF2B5EF4-FFF2-40B4-BE49-F238E27FC236}">
                <a16:creationId xmlns:a16="http://schemas.microsoft.com/office/drawing/2014/main" id="{C87AD0DB-41E4-691A-82FF-A67C0DFF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22" y="580340"/>
            <a:ext cx="4049944" cy="304870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8C2DED6F-443F-4139-DF09-C43B2E322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672" y="3508312"/>
            <a:ext cx="2010221" cy="1566747"/>
          </a:xfrm>
          <a:prstGeom prst="rect">
            <a:avLst/>
          </a:prstGeom>
        </p:spPr>
      </p:pic>
      <p:pic>
        <p:nvPicPr>
          <p:cNvPr id="21" name="Picture 20" descr="A yellow blue and red flag&#10;&#10;Description automatically generated">
            <a:extLst>
              <a:ext uri="{FF2B5EF4-FFF2-40B4-BE49-F238E27FC236}">
                <a16:creationId xmlns:a16="http://schemas.microsoft.com/office/drawing/2014/main" id="{1E670C60-A86F-7976-EEE5-4B5CCCB65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885" y="1893210"/>
            <a:ext cx="352857" cy="264642"/>
          </a:xfrm>
          <a:prstGeom prst="rect">
            <a:avLst/>
          </a:prstGeom>
        </p:spPr>
      </p:pic>
      <p:pic>
        <p:nvPicPr>
          <p:cNvPr id="23" name="Picture 22" descr="A flag of mexico on a black background&#10;&#10;Description automatically generated">
            <a:extLst>
              <a:ext uri="{FF2B5EF4-FFF2-40B4-BE49-F238E27FC236}">
                <a16:creationId xmlns:a16="http://schemas.microsoft.com/office/drawing/2014/main" id="{5E2693B1-E1A6-F6EE-2F73-FCD75FED8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527" y="2476834"/>
            <a:ext cx="352857" cy="264641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393277B-C623-DDC6-C612-4FE8F43AFE71}"/>
              </a:ext>
            </a:extLst>
          </p:cNvPr>
          <p:cNvSpPr/>
          <p:nvPr/>
        </p:nvSpPr>
        <p:spPr>
          <a:xfrm>
            <a:off x="5773949" y="37237"/>
            <a:ext cx="4400197" cy="33258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DE49D-426B-0C8A-15D1-9C61E6202887}"/>
              </a:ext>
            </a:extLst>
          </p:cNvPr>
          <p:cNvCxnSpPr>
            <a:cxnSpLocks/>
          </p:cNvCxnSpPr>
          <p:nvPr/>
        </p:nvCxnSpPr>
        <p:spPr>
          <a:xfrm flipV="1">
            <a:off x="4481438" y="1026764"/>
            <a:ext cx="1292511" cy="2449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60B456-2428-D466-AF4F-A1FA3D05E0B2}"/>
              </a:ext>
            </a:extLst>
          </p:cNvPr>
          <p:cNvCxnSpPr>
            <a:cxnSpLocks/>
          </p:cNvCxnSpPr>
          <p:nvPr/>
        </p:nvCxnSpPr>
        <p:spPr>
          <a:xfrm>
            <a:off x="4478800" y="1391135"/>
            <a:ext cx="1307073" cy="27862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6CB54E8-568F-9C4D-C968-BB53CF08DAA6}"/>
              </a:ext>
            </a:extLst>
          </p:cNvPr>
          <p:cNvSpPr txBox="1"/>
          <p:nvPr/>
        </p:nvSpPr>
        <p:spPr>
          <a:xfrm rot="16200000">
            <a:off x="4379262" y="4849303"/>
            <a:ext cx="324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in mobility relative to baseline in </a:t>
            </a:r>
            <a:r>
              <a:rPr lang="en-US" sz="1000" b="1" u="sng" dirty="0"/>
              <a:t>April 2020</a:t>
            </a:r>
            <a:r>
              <a:rPr lang="en-US" sz="1000" b="1" dirty="0"/>
              <a:t> </a:t>
            </a:r>
            <a:r>
              <a:rPr lang="en-US" sz="1000" dirty="0"/>
              <a:t>(%)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09F109-0141-3B16-CBBB-A7BB698274D9}"/>
              </a:ext>
            </a:extLst>
          </p:cNvPr>
          <p:cNvSpPr txBox="1"/>
          <p:nvPr/>
        </p:nvSpPr>
        <p:spPr>
          <a:xfrm>
            <a:off x="7188333" y="6492287"/>
            <a:ext cx="1864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Relative Deprivation Index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D70D2CE4-497F-73D3-E941-A49A107B7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765" y="3501438"/>
            <a:ext cx="2010828" cy="1567219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2DD42C6D-9A56-E9C6-3616-4716686DAC43}"/>
              </a:ext>
            </a:extLst>
          </p:cNvPr>
          <p:cNvSpPr/>
          <p:nvPr/>
        </p:nvSpPr>
        <p:spPr>
          <a:xfrm>
            <a:off x="6302917" y="4925540"/>
            <a:ext cx="3685029" cy="143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06F798D9-6B72-07C9-562E-EADF9495C3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672" y="4972414"/>
            <a:ext cx="2005624" cy="1566747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E64DCF6-264E-BD97-4CF7-31CF71D185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1" y="4976008"/>
            <a:ext cx="2024592" cy="1567219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37A0E8B9-4E3B-1A10-9654-E87FE5B1AF1D}"/>
              </a:ext>
            </a:extLst>
          </p:cNvPr>
          <p:cNvSpPr/>
          <p:nvPr/>
        </p:nvSpPr>
        <p:spPr>
          <a:xfrm rot="16200000">
            <a:off x="6700233" y="4886422"/>
            <a:ext cx="2862564" cy="179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C35240-F182-1B28-F359-A3282BFE8343}"/>
              </a:ext>
            </a:extLst>
          </p:cNvPr>
          <p:cNvSpPr txBox="1"/>
          <p:nvPr/>
        </p:nvSpPr>
        <p:spPr>
          <a:xfrm>
            <a:off x="6322267" y="3494554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Argentina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664DA1-E6EA-8A3E-C662-A5BA081F2E18}"/>
              </a:ext>
            </a:extLst>
          </p:cNvPr>
          <p:cNvSpPr txBox="1"/>
          <p:nvPr/>
        </p:nvSpPr>
        <p:spPr>
          <a:xfrm>
            <a:off x="8221101" y="3490357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Chile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EBD5D5-CF53-198D-D154-573A5E14F9D1}"/>
              </a:ext>
            </a:extLst>
          </p:cNvPr>
          <p:cNvSpPr txBox="1"/>
          <p:nvPr/>
        </p:nvSpPr>
        <p:spPr>
          <a:xfrm>
            <a:off x="6322267" y="4957099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Colombia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8CC0550-653F-3095-1DEC-1EA87C0D656A}"/>
              </a:ext>
            </a:extLst>
          </p:cNvPr>
          <p:cNvSpPr txBox="1"/>
          <p:nvPr/>
        </p:nvSpPr>
        <p:spPr>
          <a:xfrm>
            <a:off x="8221101" y="4962017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Mexico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76BF5E4-CF57-7E83-D4A1-416AC7E7B038}"/>
              </a:ext>
            </a:extLst>
          </p:cNvPr>
          <p:cNvSpPr txBox="1"/>
          <p:nvPr/>
        </p:nvSpPr>
        <p:spPr>
          <a:xfrm rot="16200000">
            <a:off x="4379262" y="1468866"/>
            <a:ext cx="324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in mobility relative to baseline in </a:t>
            </a:r>
            <a:r>
              <a:rPr lang="en-US" sz="1000" b="1" u="sng" dirty="0"/>
              <a:t>March 2022</a:t>
            </a:r>
            <a:r>
              <a:rPr lang="en-US" sz="1000" b="1" dirty="0"/>
              <a:t> </a:t>
            </a:r>
            <a:r>
              <a:rPr lang="en-US" sz="1000" dirty="0"/>
              <a:t>(%)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5E869F-C7B6-E91E-56E6-8D89D989BFD1}"/>
              </a:ext>
            </a:extLst>
          </p:cNvPr>
          <p:cNvSpPr txBox="1"/>
          <p:nvPr/>
        </p:nvSpPr>
        <p:spPr>
          <a:xfrm>
            <a:off x="7188333" y="3111850"/>
            <a:ext cx="1864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Relative Deprivation Index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9523601-C441-55C5-3C87-1C09417F108B}"/>
              </a:ext>
            </a:extLst>
          </p:cNvPr>
          <p:cNvSpPr/>
          <p:nvPr/>
        </p:nvSpPr>
        <p:spPr>
          <a:xfrm>
            <a:off x="6302917" y="1545103"/>
            <a:ext cx="3685029" cy="143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CBDFE662-EE5E-B0D3-7F85-C481F72A1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9759" y="126294"/>
            <a:ext cx="2004037" cy="1561927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955EED45-E280-47D1-9504-01B9E639EC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8172" y="1581305"/>
            <a:ext cx="2005624" cy="1566747"/>
          </a:xfrm>
          <a:prstGeom prst="rect">
            <a:avLst/>
          </a:prstGeom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D37BA422-5486-4C31-3EFF-5814F5898189}"/>
              </a:ext>
            </a:extLst>
          </p:cNvPr>
          <p:cNvSpPr/>
          <p:nvPr/>
        </p:nvSpPr>
        <p:spPr>
          <a:xfrm rot="16200000">
            <a:off x="6666710" y="1472461"/>
            <a:ext cx="2862564" cy="246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42A96367-EE28-3A70-4D05-FD48915E6E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5761" y="131457"/>
            <a:ext cx="2005625" cy="1563165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CAA1218A-03CB-AEA3-001E-07144EE92C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8052" y="1577304"/>
            <a:ext cx="2020489" cy="1574750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7FC0840E-933D-34F0-B42F-54971EE4AF67}"/>
              </a:ext>
            </a:extLst>
          </p:cNvPr>
          <p:cNvSpPr txBox="1"/>
          <p:nvPr/>
        </p:nvSpPr>
        <p:spPr>
          <a:xfrm>
            <a:off x="6322267" y="114117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Argentina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E6C6834-F50C-A21A-4594-C253897A9977}"/>
              </a:ext>
            </a:extLst>
          </p:cNvPr>
          <p:cNvSpPr txBox="1"/>
          <p:nvPr/>
        </p:nvSpPr>
        <p:spPr>
          <a:xfrm>
            <a:off x="8221101" y="10992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Chile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F63B57D-46DA-A378-9B77-4AE3990B1BFE}"/>
              </a:ext>
            </a:extLst>
          </p:cNvPr>
          <p:cNvSpPr txBox="1"/>
          <p:nvPr/>
        </p:nvSpPr>
        <p:spPr>
          <a:xfrm>
            <a:off x="6322267" y="1576662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Colombia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48F6598-8359-8E89-DE10-86538BB230B6}"/>
              </a:ext>
            </a:extLst>
          </p:cNvPr>
          <p:cNvSpPr txBox="1"/>
          <p:nvPr/>
        </p:nvSpPr>
        <p:spPr>
          <a:xfrm>
            <a:off x="8221101" y="158158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Mexico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2869BD1-B073-1CA3-84CE-26157647D8D6}"/>
              </a:ext>
            </a:extLst>
          </p:cNvPr>
          <p:cNvSpPr/>
          <p:nvPr/>
        </p:nvSpPr>
        <p:spPr>
          <a:xfrm>
            <a:off x="2201012" y="3449262"/>
            <a:ext cx="3409017" cy="14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Pentagon 237">
            <a:extLst>
              <a:ext uri="{FF2B5EF4-FFF2-40B4-BE49-F238E27FC236}">
                <a16:creationId xmlns:a16="http://schemas.microsoft.com/office/drawing/2014/main" id="{4B71248B-8CC7-864C-D1CB-498AA6EA2E91}"/>
              </a:ext>
            </a:extLst>
          </p:cNvPr>
          <p:cNvSpPr/>
          <p:nvPr/>
        </p:nvSpPr>
        <p:spPr>
          <a:xfrm>
            <a:off x="4323067" y="671526"/>
            <a:ext cx="772072" cy="194917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Estimate</a:t>
            </a:r>
          </a:p>
        </p:txBody>
      </p:sp>
      <p:sp>
        <p:nvSpPr>
          <p:cNvPr id="239" name="Pentagon 238">
            <a:extLst>
              <a:ext uri="{FF2B5EF4-FFF2-40B4-BE49-F238E27FC236}">
                <a16:creationId xmlns:a16="http://schemas.microsoft.com/office/drawing/2014/main" id="{77109B99-89BF-56E0-F548-D4961C0F75BD}"/>
              </a:ext>
            </a:extLst>
          </p:cNvPr>
          <p:cNvSpPr/>
          <p:nvPr/>
        </p:nvSpPr>
        <p:spPr>
          <a:xfrm flipH="1">
            <a:off x="3636242" y="673174"/>
            <a:ext cx="730919" cy="193269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Actual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74BF000-CFD6-E0D1-4080-103D01EA0448}"/>
              </a:ext>
            </a:extLst>
          </p:cNvPr>
          <p:cNvSpPr txBox="1"/>
          <p:nvPr/>
        </p:nvSpPr>
        <p:spPr>
          <a:xfrm>
            <a:off x="1618347" y="965"/>
            <a:ext cx="162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Season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603F8DA-8216-D385-498A-98CC9419CE19}"/>
              </a:ext>
            </a:extLst>
          </p:cNvPr>
          <p:cNvSpPr txBox="1"/>
          <p:nvPr/>
        </p:nvSpPr>
        <p:spPr>
          <a:xfrm>
            <a:off x="1176786" y="234074"/>
            <a:ext cx="206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Relative deprivation index tercile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3F1D155-9F90-9D3A-6842-A55F752E7175}"/>
              </a:ext>
            </a:extLst>
          </p:cNvPr>
          <p:cNvGrpSpPr/>
          <p:nvPr/>
        </p:nvGrpSpPr>
        <p:grpSpPr>
          <a:xfrm>
            <a:off x="3248197" y="318024"/>
            <a:ext cx="2308942" cy="121704"/>
            <a:chOff x="2500747" y="663031"/>
            <a:chExt cx="2837334" cy="152434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847EA4D9-E3B2-8FD0-9179-953689E660E2}"/>
                </a:ext>
              </a:extLst>
            </p:cNvPr>
            <p:cNvSpPr/>
            <p:nvPr/>
          </p:nvSpPr>
          <p:spPr>
            <a:xfrm>
              <a:off x="2500747" y="663031"/>
              <a:ext cx="945778" cy="152070"/>
            </a:xfrm>
            <a:prstGeom prst="rect">
              <a:avLst/>
            </a:prstGeom>
            <a:solidFill>
              <a:srgbClr val="440054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8FBE273-C064-EF5C-5DCA-9E854FB441C8}"/>
                </a:ext>
              </a:extLst>
            </p:cNvPr>
            <p:cNvSpPr/>
            <p:nvPr/>
          </p:nvSpPr>
          <p:spPr>
            <a:xfrm>
              <a:off x="3446526" y="663031"/>
              <a:ext cx="945778" cy="152070"/>
            </a:xfrm>
            <a:prstGeom prst="rect">
              <a:avLst/>
            </a:prstGeom>
            <a:solidFill>
              <a:srgbClr val="21918C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58C49B1C-93B5-8C9E-3B6B-79397142C100}"/>
                </a:ext>
              </a:extLst>
            </p:cNvPr>
            <p:cNvSpPr/>
            <p:nvPr/>
          </p:nvSpPr>
          <p:spPr>
            <a:xfrm>
              <a:off x="4392303" y="664398"/>
              <a:ext cx="945778" cy="151067"/>
            </a:xfrm>
            <a:prstGeom prst="rect">
              <a:avLst/>
            </a:prstGeom>
            <a:solidFill>
              <a:srgbClr val="FDE824">
                <a:alpha val="78109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095222F-598F-7795-DF8A-FDFFAEF58198}"/>
              </a:ext>
            </a:extLst>
          </p:cNvPr>
          <p:cNvGrpSpPr/>
          <p:nvPr/>
        </p:nvGrpSpPr>
        <p:grpSpPr>
          <a:xfrm>
            <a:off x="3248196" y="72813"/>
            <a:ext cx="2308941" cy="122927"/>
            <a:chOff x="3403580" y="99055"/>
            <a:chExt cx="2293338" cy="123455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F70F0E43-08A6-EAC8-3BD1-222AB2786D70}"/>
                </a:ext>
              </a:extLst>
            </p:cNvPr>
            <p:cNvSpPr/>
            <p:nvPr/>
          </p:nvSpPr>
          <p:spPr>
            <a:xfrm>
              <a:off x="3976915" y="99055"/>
              <a:ext cx="573334" cy="123454"/>
            </a:xfrm>
            <a:prstGeom prst="rect">
              <a:avLst/>
            </a:prstGeom>
            <a:solidFill>
              <a:srgbClr val="FFE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6C94A0D8-C7AA-6102-827F-86CABF6CA585}"/>
                </a:ext>
              </a:extLst>
            </p:cNvPr>
            <p:cNvSpPr/>
            <p:nvPr/>
          </p:nvSpPr>
          <p:spPr>
            <a:xfrm>
              <a:off x="4550249" y="100576"/>
              <a:ext cx="573334" cy="121934"/>
            </a:xfrm>
            <a:prstGeom prst="rect">
              <a:avLst/>
            </a:prstGeom>
            <a:solidFill>
              <a:srgbClr val="FED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AA5D5790-E680-9701-01A6-D620FE21EB06}"/>
                </a:ext>
              </a:extLst>
            </p:cNvPr>
            <p:cNvSpPr/>
            <p:nvPr/>
          </p:nvSpPr>
          <p:spPr>
            <a:xfrm>
              <a:off x="5123584" y="99813"/>
              <a:ext cx="573334" cy="121934"/>
            </a:xfrm>
            <a:prstGeom prst="rect">
              <a:avLst/>
            </a:prstGeom>
            <a:solidFill>
              <a:srgbClr val="DCF0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7F7F412C-423D-2F80-70A0-0A1929C2144B}"/>
                </a:ext>
              </a:extLst>
            </p:cNvPr>
            <p:cNvSpPr/>
            <p:nvPr/>
          </p:nvSpPr>
          <p:spPr>
            <a:xfrm>
              <a:off x="3403580" y="99056"/>
              <a:ext cx="573334" cy="123454"/>
            </a:xfrm>
            <a:prstGeom prst="rect">
              <a:avLst/>
            </a:prstGeom>
            <a:solidFill>
              <a:srgbClr val="DDEBD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4DC91DD-646D-3E87-BBBD-A32128487E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5828" y="3504911"/>
            <a:ext cx="4106374" cy="2919589"/>
          </a:xfrm>
          <a:prstGeom prst="rect">
            <a:avLst/>
          </a:prstGeom>
        </p:spPr>
      </p:pic>
      <p:pic>
        <p:nvPicPr>
          <p:cNvPr id="234" name="Picture 233" descr="A yellow blue and red flag&#10;&#10;Description automatically generated">
            <a:extLst>
              <a:ext uri="{FF2B5EF4-FFF2-40B4-BE49-F238E27FC236}">
                <a16:creationId xmlns:a16="http://schemas.microsoft.com/office/drawing/2014/main" id="{7006A628-D4D2-43C8-D3C9-3D72EE93C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441" y="4682207"/>
            <a:ext cx="344896" cy="258670"/>
          </a:xfrm>
          <a:prstGeom prst="rect">
            <a:avLst/>
          </a:prstGeom>
        </p:spPr>
      </p:pic>
      <p:pic>
        <p:nvPicPr>
          <p:cNvPr id="235" name="Picture 234" descr="A red white and blue flag&#10;&#10;Description automatically generated">
            <a:extLst>
              <a:ext uri="{FF2B5EF4-FFF2-40B4-BE49-F238E27FC236}">
                <a16:creationId xmlns:a16="http://schemas.microsoft.com/office/drawing/2014/main" id="{1A772256-11FD-CFD5-3189-EBF0CCA5F9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5139" y="4286089"/>
            <a:ext cx="350970" cy="263227"/>
          </a:xfrm>
          <a:prstGeom prst="rect">
            <a:avLst/>
          </a:prstGeom>
        </p:spPr>
      </p:pic>
      <p:pic>
        <p:nvPicPr>
          <p:cNvPr id="236" name="Picture 235" descr="A blue and white flag with a sun on it&#10;&#10;Description automatically generated">
            <a:extLst>
              <a:ext uri="{FF2B5EF4-FFF2-40B4-BE49-F238E27FC236}">
                <a16:creationId xmlns:a16="http://schemas.microsoft.com/office/drawing/2014/main" id="{A3693BD0-1BD9-CD99-9780-C2942961B5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9996" y="4087943"/>
            <a:ext cx="355635" cy="266726"/>
          </a:xfrm>
          <a:prstGeom prst="rect">
            <a:avLst/>
          </a:prstGeom>
        </p:spPr>
      </p:pic>
      <p:pic>
        <p:nvPicPr>
          <p:cNvPr id="237" name="Picture 236" descr="A flag of mexico on a black background&#10;&#10;Description automatically generated">
            <a:extLst>
              <a:ext uri="{FF2B5EF4-FFF2-40B4-BE49-F238E27FC236}">
                <a16:creationId xmlns:a16="http://schemas.microsoft.com/office/drawing/2014/main" id="{3A4E9EC6-FF76-35D7-721A-8B9CD7C1C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472" y="4283507"/>
            <a:ext cx="352856" cy="26464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278E9A9-D5A0-2D1B-32FD-835174F43FC1}"/>
              </a:ext>
            </a:extLst>
          </p:cNvPr>
          <p:cNvSpPr/>
          <p:nvPr/>
        </p:nvSpPr>
        <p:spPr>
          <a:xfrm>
            <a:off x="2193121" y="1201610"/>
            <a:ext cx="160223" cy="494454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F3C109C-6249-2C57-3424-20B9B2C24DAB}"/>
              </a:ext>
            </a:extLst>
          </p:cNvPr>
          <p:cNvSpPr/>
          <p:nvPr/>
        </p:nvSpPr>
        <p:spPr>
          <a:xfrm>
            <a:off x="5773949" y="3413559"/>
            <a:ext cx="4400197" cy="33258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CF9042-4B02-A855-F674-E0EF623D7FB9}"/>
              </a:ext>
            </a:extLst>
          </p:cNvPr>
          <p:cNvCxnSpPr>
            <a:cxnSpLocks/>
          </p:cNvCxnSpPr>
          <p:nvPr/>
        </p:nvCxnSpPr>
        <p:spPr>
          <a:xfrm flipV="1">
            <a:off x="2347653" y="5639682"/>
            <a:ext cx="3438220" cy="2767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155BE3C-6A0C-441B-F1A0-5FD58D287A10}"/>
              </a:ext>
            </a:extLst>
          </p:cNvPr>
          <p:cNvSpPr/>
          <p:nvPr/>
        </p:nvSpPr>
        <p:spPr>
          <a:xfrm>
            <a:off x="2193122" y="6264823"/>
            <a:ext cx="3404844" cy="137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158678-B41B-2601-450C-4B753150981E}"/>
              </a:ext>
            </a:extLst>
          </p:cNvPr>
          <p:cNvCxnSpPr>
            <a:cxnSpLocks/>
          </p:cNvCxnSpPr>
          <p:nvPr/>
        </p:nvCxnSpPr>
        <p:spPr>
          <a:xfrm>
            <a:off x="2347765" y="5973923"/>
            <a:ext cx="3438108" cy="28464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859D6-02C0-4A59-2E07-B1B4A5BED120}"/>
              </a:ext>
            </a:extLst>
          </p:cNvPr>
          <p:cNvSpPr/>
          <p:nvPr/>
        </p:nvSpPr>
        <p:spPr>
          <a:xfrm>
            <a:off x="4327836" y="1098532"/>
            <a:ext cx="165470" cy="42262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red white and blue flag&#10;&#10;Description automatically generated">
            <a:extLst>
              <a:ext uri="{FF2B5EF4-FFF2-40B4-BE49-F238E27FC236}">
                <a16:creationId xmlns:a16="http://schemas.microsoft.com/office/drawing/2014/main" id="{AF17CF6A-8C08-2DFD-51A6-15AF357362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5629" y="2186844"/>
            <a:ext cx="350969" cy="263227"/>
          </a:xfrm>
          <a:prstGeom prst="rect">
            <a:avLst/>
          </a:prstGeom>
        </p:spPr>
      </p:pic>
      <p:pic>
        <p:nvPicPr>
          <p:cNvPr id="17" name="Picture 16" descr="A blue and white flag with a sun on it&#10;&#10;Description automatically generated">
            <a:extLst>
              <a:ext uri="{FF2B5EF4-FFF2-40B4-BE49-F238E27FC236}">
                <a16:creationId xmlns:a16="http://schemas.microsoft.com/office/drawing/2014/main" id="{FA6427B2-0C7F-3264-C70B-E3C2A5FB2C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2315" y="2856891"/>
            <a:ext cx="368969" cy="276726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019C3686-9B50-48E8-3209-B8621FB5B983}"/>
              </a:ext>
            </a:extLst>
          </p:cNvPr>
          <p:cNvSpPr txBox="1"/>
          <p:nvPr/>
        </p:nvSpPr>
        <p:spPr>
          <a:xfrm rot="19258306">
            <a:off x="1730447" y="6330097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Apr 2020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7690794-B750-C3B9-B6D6-70BF1C8380F5}"/>
              </a:ext>
            </a:extLst>
          </p:cNvPr>
          <p:cNvSpPr txBox="1"/>
          <p:nvPr/>
        </p:nvSpPr>
        <p:spPr>
          <a:xfrm rot="19258306">
            <a:off x="2843040" y="6353572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Apr 2021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966F9F4-211D-60BF-CAEA-B66FDE429318}"/>
              </a:ext>
            </a:extLst>
          </p:cNvPr>
          <p:cNvSpPr txBox="1"/>
          <p:nvPr/>
        </p:nvSpPr>
        <p:spPr>
          <a:xfrm rot="19258306">
            <a:off x="3418227" y="6341346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Oct 2021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A0178F1-82F2-2E5E-F399-E7563A6795FF}"/>
              </a:ext>
            </a:extLst>
          </p:cNvPr>
          <p:cNvSpPr txBox="1"/>
          <p:nvPr/>
        </p:nvSpPr>
        <p:spPr>
          <a:xfrm rot="19258306">
            <a:off x="3955632" y="6341683"/>
            <a:ext cx="756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Apr 2022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FFA7597-961F-B311-7DF3-795B910DE884}"/>
              </a:ext>
            </a:extLst>
          </p:cNvPr>
          <p:cNvSpPr txBox="1"/>
          <p:nvPr/>
        </p:nvSpPr>
        <p:spPr>
          <a:xfrm rot="19258306">
            <a:off x="4519452" y="6340650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Oct 2022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FF33858-6CEA-4F4A-487C-8003A2219F83}"/>
              </a:ext>
            </a:extLst>
          </p:cNvPr>
          <p:cNvSpPr txBox="1"/>
          <p:nvPr/>
        </p:nvSpPr>
        <p:spPr>
          <a:xfrm rot="19258306">
            <a:off x="2273457" y="6346455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Oct 2020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E6043AB-C0D8-2498-9D57-360A7391BED3}"/>
              </a:ext>
            </a:extLst>
          </p:cNvPr>
          <p:cNvSpPr txBox="1"/>
          <p:nvPr/>
        </p:nvSpPr>
        <p:spPr>
          <a:xfrm rot="16200000">
            <a:off x="775314" y="1918559"/>
            <a:ext cx="186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CF40B1C-AF4C-03C6-48D4-10D9DF02FA59}"/>
              </a:ext>
            </a:extLst>
          </p:cNvPr>
          <p:cNvSpPr txBox="1"/>
          <p:nvPr/>
        </p:nvSpPr>
        <p:spPr>
          <a:xfrm rot="16200000">
            <a:off x="769622" y="4764457"/>
            <a:ext cx="186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Intercept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D171C80-ED0C-8364-318B-C1F1C6373AC8}"/>
              </a:ext>
            </a:extLst>
          </p:cNvPr>
          <p:cNvSpPr txBox="1"/>
          <p:nvPr/>
        </p:nvSpPr>
        <p:spPr>
          <a:xfrm rot="16200000">
            <a:off x="-497258" y="3290707"/>
            <a:ext cx="380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Regression coefficients </a:t>
            </a:r>
          </a:p>
          <a:p>
            <a:pPr algn="ctr"/>
            <a:r>
              <a:rPr lang="en-US" sz="1200" b="1" dirty="0"/>
              <a:t>(change in mobility vs RDI for each administrative area)</a:t>
            </a:r>
          </a:p>
        </p:txBody>
      </p:sp>
      <p:sp>
        <p:nvSpPr>
          <p:cNvPr id="270" name="Triangle 269">
            <a:extLst>
              <a:ext uri="{FF2B5EF4-FFF2-40B4-BE49-F238E27FC236}">
                <a16:creationId xmlns:a16="http://schemas.microsoft.com/office/drawing/2014/main" id="{8AD284BF-3413-465F-36F9-B37CA1A53619}"/>
              </a:ext>
            </a:extLst>
          </p:cNvPr>
          <p:cNvSpPr/>
          <p:nvPr/>
        </p:nvSpPr>
        <p:spPr>
          <a:xfrm rot="5400000" flipV="1">
            <a:off x="3819679" y="4297008"/>
            <a:ext cx="545142" cy="3297593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</a:rPr>
              <a:t>April 2020</a:t>
            </a:r>
          </a:p>
        </p:txBody>
      </p:sp>
      <p:sp>
        <p:nvSpPr>
          <p:cNvPr id="277" name="Trapezium 276">
            <a:extLst>
              <a:ext uri="{FF2B5EF4-FFF2-40B4-BE49-F238E27FC236}">
                <a16:creationId xmlns:a16="http://schemas.microsoft.com/office/drawing/2014/main" id="{B00F3285-E7D2-6330-9E7C-43DE959E3EC8}"/>
              </a:ext>
            </a:extLst>
          </p:cNvPr>
          <p:cNvSpPr/>
          <p:nvPr/>
        </p:nvSpPr>
        <p:spPr>
          <a:xfrm rot="16200000">
            <a:off x="4857344" y="707241"/>
            <a:ext cx="545192" cy="1264074"/>
          </a:xfrm>
          <a:prstGeom prst="trapezoid">
            <a:avLst>
              <a:gd name="adj" fmla="val 428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</a:rPr>
              <a:t>March 2022</a:t>
            </a:r>
          </a:p>
        </p:txBody>
      </p:sp>
    </p:spTree>
    <p:extLst>
      <p:ext uri="{BB962C8B-B14F-4D97-AF65-F5344CB8AC3E}">
        <p14:creationId xmlns:p14="http://schemas.microsoft.com/office/powerpoint/2010/main" val="268707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73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Cabrera-Arnau, Carmen</cp:lastModifiedBy>
  <cp:revision>10</cp:revision>
  <dcterms:created xsi:type="dcterms:W3CDTF">2024-01-11T12:06:25Z</dcterms:created>
  <dcterms:modified xsi:type="dcterms:W3CDTF">2024-01-11T19:00:31Z</dcterms:modified>
</cp:coreProperties>
</file>