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33"/>
    <p:restoredTop sz="94626"/>
  </p:normalViewPr>
  <p:slideViewPr>
    <p:cSldViewPr snapToGrid="0">
      <p:cViewPr>
        <p:scale>
          <a:sx n="296" d="100"/>
          <a:sy n="296" d="100"/>
        </p:scale>
        <p:origin x="-6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A5876-C471-4544-8499-F3B4B459F2C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DECF2-3B88-6040-BB1E-171898C5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9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DECF2-3B88-6040-BB1E-171898C567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4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ECED-1DB3-E0CC-E3E3-520C9DE11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352CC-0325-76AE-5119-1D844E0B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C206-497E-3252-CF47-434168FD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A89AF-FC0F-6903-65DB-A2FEC47B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3EE28-E0C1-9217-1801-1715EA06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6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DB82-7C0D-A111-02C8-C438F55B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C702A-657A-EBB7-3B45-797EA87E6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88B6F-58EE-7F41-65A8-5071383D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F928D-4734-3345-5E67-ADC0140E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FCD8-BA92-61B9-CFD8-50CFFE1F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031E3-D682-E591-DA95-ADD21EE44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C0CF7-D73E-FA53-1218-4A657373A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2583-F69D-3463-7D8D-D315924A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ADC5A-EB43-1851-1ABB-CF03A74E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0169-CFC0-E590-FAA7-3A2D13B4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8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3A13-4309-DAAB-8D98-CE19AB54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A15D-04D5-349F-3CB3-D065C21E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44B4-5E03-DEF6-231A-31BD3847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556CA-09B3-2A03-B341-D34EB2C4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A9CE1-FC7A-4E8E-2D50-99BB5FEE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4FDC-D4C7-3737-F7FF-F35A38A9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A1F8-6994-1BFA-3FDE-FD5076C9E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50EA9-2CE6-57FD-F277-1DB7743D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465C4-AFF7-E3EA-9B69-5C19879F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56FAB-3902-5C83-7516-595B4510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AA23-276F-4709-D010-9533C8E1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69B6-7FF6-CB64-1D9E-1794B6AAC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FDCC5-E17B-A9D6-AD4E-BBBF0A3B0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AD958-C407-3CF4-340B-1C628A32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B2842-0651-D80C-F9F8-110A479E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25E13-098B-5381-8FAF-C8C0615D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8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C96A-5376-E58B-941B-ED0A5ECA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7A694-5AEB-613A-E983-365D2ABF6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3C71A-BAE6-21EE-C79B-57F6DF397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B4EF2-8248-65F9-8F9A-3A6A82CCF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6D13E-6ADE-9463-DE2F-FAF691B96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D7861-F568-C57A-4234-5A4580F9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A1550-AB97-4437-4B29-1CABB962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E1DE5-3351-4466-9F56-1A9D53F1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5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5161-9A74-3CE5-8DD3-919D5AF5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7CFA9-74CB-4B52-6130-5F5A8239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62BAB-375E-1B07-3601-FAF66722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FF12E-FCFF-A904-D14B-C12744C2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1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0496B-DD7B-5E8C-F2F6-1480F3EE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44978-567F-D769-9CE8-C7BAFA3C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7F9B9-FC7E-255B-FEB0-EBCCD2E1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AE47-C109-D178-E2D4-3181B09E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58B9A-6C81-FBC6-B8D8-A5E61C372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20AE3-2527-EB75-33EC-063B89E9D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C387B-16A0-3559-1395-FCBA51A6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232F-69E3-F735-854A-4822D538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2887B-48B6-7DEB-8F7D-B45D9E59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7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E627-E631-6119-4453-26AACA8E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99F5D-4E1C-C182-03BD-C7BB3A86D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AA7EA-ABBF-1CFB-7722-C3F764F65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2C21C-1315-51CB-C42E-3580D346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30E46-B6D8-4A96-507F-92964EF5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42D1F-1D6E-3520-DA94-16E969B8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D2F86-A20B-DAE6-B9AE-6114DDC0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78019-4A6B-349E-CBE4-89E5E0F7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1FA6E-C477-70C3-69FE-5B6025A7C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0F65A-03C2-A443-87A6-EAFB0560010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31693-852F-166F-5BC8-725E1BD70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4FD1A-2D6A-B1E8-4645-9A79209CA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6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79E313-B445-E9EA-1F17-1532DD3C2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285" y="523064"/>
            <a:ext cx="3859422" cy="29075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E8FC1B-D1D8-E107-1951-202E6842C8BE}"/>
              </a:ext>
            </a:extLst>
          </p:cNvPr>
          <p:cNvSpPr/>
          <p:nvPr/>
        </p:nvSpPr>
        <p:spPr>
          <a:xfrm>
            <a:off x="2041265" y="3244230"/>
            <a:ext cx="3404844" cy="21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ECDBB24-E31D-7955-C588-23ED628C2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389" y="5079868"/>
            <a:ext cx="1864519" cy="145318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CBEC38B-D038-837C-55B2-81A38D83D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938" y="5093544"/>
            <a:ext cx="1863345" cy="145227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1C0D264-2A69-94BA-1DA9-4A85CBA55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5377" y="3603970"/>
            <a:ext cx="1863214" cy="14521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99998DD-7198-30C5-B9EE-CCEBB60AE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4390" y="3599080"/>
            <a:ext cx="1863214" cy="14521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0688AFC-9C32-40C8-3EA4-71C7C7A44B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1283" y="1669164"/>
            <a:ext cx="1860399" cy="144997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4AA6D2A-49CC-9B61-AAB5-81650D137C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2819" y="1669164"/>
            <a:ext cx="1864519" cy="14531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41DE472-800D-600F-4E90-33AC22DF47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0514" y="140249"/>
            <a:ext cx="1860398" cy="14483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998CF2A-55D3-D80E-62CA-7F77237F24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94343" y="140228"/>
            <a:ext cx="1864518" cy="1453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653A78-91D1-F8CA-5DC9-E1752A7959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9335" y="3645469"/>
            <a:ext cx="3930781" cy="2907508"/>
          </a:xfrm>
          <a:prstGeom prst="rect">
            <a:avLst/>
          </a:prstGeom>
        </p:spPr>
      </p:pic>
      <p:pic>
        <p:nvPicPr>
          <p:cNvPr id="21" name="Picture 20" descr="A yellow blue and red flag&#10;&#10;Description automatically generated">
            <a:extLst>
              <a:ext uri="{FF2B5EF4-FFF2-40B4-BE49-F238E27FC236}">
                <a16:creationId xmlns:a16="http://schemas.microsoft.com/office/drawing/2014/main" id="{1E670C60-A86F-7976-EEE5-4B5CCCB659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47703" y="1719595"/>
            <a:ext cx="253418" cy="190063"/>
          </a:xfrm>
          <a:prstGeom prst="rect">
            <a:avLst/>
          </a:prstGeom>
        </p:spPr>
      </p:pic>
      <p:pic>
        <p:nvPicPr>
          <p:cNvPr id="23" name="Picture 22" descr="A flag of mexico on a black background&#10;&#10;Description automatically generated">
            <a:extLst>
              <a:ext uri="{FF2B5EF4-FFF2-40B4-BE49-F238E27FC236}">
                <a16:creationId xmlns:a16="http://schemas.microsoft.com/office/drawing/2014/main" id="{5E2693B1-E1A6-F6EE-2F73-FCD75FED8A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44288" y="2353297"/>
            <a:ext cx="253419" cy="190063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F7DE49D-426B-0C8A-15D1-9C61E6202887}"/>
              </a:ext>
            </a:extLst>
          </p:cNvPr>
          <p:cNvCxnSpPr>
            <a:cxnSpLocks/>
          </p:cNvCxnSpPr>
          <p:nvPr/>
        </p:nvCxnSpPr>
        <p:spPr>
          <a:xfrm flipV="1">
            <a:off x="4340186" y="5429722"/>
            <a:ext cx="1527027" cy="1195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6CB54E8-568F-9C4D-C968-BB53CF08DAA6}"/>
              </a:ext>
            </a:extLst>
          </p:cNvPr>
          <p:cNvSpPr txBox="1"/>
          <p:nvPr/>
        </p:nvSpPr>
        <p:spPr>
          <a:xfrm rot="16200000">
            <a:off x="4479028" y="1481949"/>
            <a:ext cx="3244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 in mobility relative to baseline in </a:t>
            </a:r>
            <a:r>
              <a:rPr lang="en-US" sz="1000" b="1" u="sng" dirty="0"/>
              <a:t>April 2020</a:t>
            </a:r>
            <a:r>
              <a:rPr lang="en-US" sz="1000" b="1" dirty="0"/>
              <a:t> </a:t>
            </a:r>
            <a:r>
              <a:rPr lang="en-US" sz="1000" dirty="0"/>
              <a:t>(%)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D09F109-0141-3B16-CBBB-A7BB698274D9}"/>
              </a:ext>
            </a:extLst>
          </p:cNvPr>
          <p:cNvSpPr txBox="1"/>
          <p:nvPr/>
        </p:nvSpPr>
        <p:spPr>
          <a:xfrm>
            <a:off x="7288099" y="3124933"/>
            <a:ext cx="1864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Relative Deprivation Index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DD42C6D-9A56-E9C6-3616-4716686DAC43}"/>
              </a:ext>
            </a:extLst>
          </p:cNvPr>
          <p:cNvSpPr/>
          <p:nvPr/>
        </p:nvSpPr>
        <p:spPr>
          <a:xfrm>
            <a:off x="6402683" y="1450165"/>
            <a:ext cx="3685029" cy="251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7A0E8B9-4E3B-1A10-9654-E87FE5B1AF1D}"/>
              </a:ext>
            </a:extLst>
          </p:cNvPr>
          <p:cNvSpPr/>
          <p:nvPr/>
        </p:nvSpPr>
        <p:spPr>
          <a:xfrm rot="16200000">
            <a:off x="6734362" y="1501448"/>
            <a:ext cx="2929125" cy="17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AC35240-F182-1B28-F359-A3282BFE8343}"/>
              </a:ext>
            </a:extLst>
          </p:cNvPr>
          <p:cNvSpPr txBox="1"/>
          <p:nvPr/>
        </p:nvSpPr>
        <p:spPr>
          <a:xfrm>
            <a:off x="6422033" y="127200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Argentina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2664DA1-E6EA-8A3E-C662-A5BA081F2E18}"/>
              </a:ext>
            </a:extLst>
          </p:cNvPr>
          <p:cNvSpPr txBox="1"/>
          <p:nvPr/>
        </p:nvSpPr>
        <p:spPr>
          <a:xfrm>
            <a:off x="8320867" y="123003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Chile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4EBD5D5-CF53-198D-D154-573A5E14F9D1}"/>
              </a:ext>
            </a:extLst>
          </p:cNvPr>
          <p:cNvSpPr txBox="1"/>
          <p:nvPr/>
        </p:nvSpPr>
        <p:spPr>
          <a:xfrm>
            <a:off x="6422033" y="1589745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Colombia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8CC0550-653F-3095-1DEC-1EA87C0D656A}"/>
              </a:ext>
            </a:extLst>
          </p:cNvPr>
          <p:cNvSpPr txBox="1"/>
          <p:nvPr/>
        </p:nvSpPr>
        <p:spPr>
          <a:xfrm>
            <a:off x="8320867" y="1594663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Mexico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76BF5E4-CF57-7E83-D4A1-416AC7E7B038}"/>
              </a:ext>
            </a:extLst>
          </p:cNvPr>
          <p:cNvSpPr txBox="1"/>
          <p:nvPr/>
        </p:nvSpPr>
        <p:spPr>
          <a:xfrm rot="16200000">
            <a:off x="4472526" y="4928141"/>
            <a:ext cx="3244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 in mobility relative to baseline in </a:t>
            </a:r>
            <a:r>
              <a:rPr lang="en-US" sz="1000" b="1" u="sng" dirty="0"/>
              <a:t>March 2022</a:t>
            </a:r>
            <a:r>
              <a:rPr lang="en-US" sz="1000" b="1" dirty="0"/>
              <a:t> </a:t>
            </a:r>
            <a:r>
              <a:rPr lang="en-US" sz="1000" dirty="0"/>
              <a:t>(%)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B5E869F-C7B6-E91E-56E6-8D89D989BFD1}"/>
              </a:ext>
            </a:extLst>
          </p:cNvPr>
          <p:cNvSpPr txBox="1"/>
          <p:nvPr/>
        </p:nvSpPr>
        <p:spPr>
          <a:xfrm>
            <a:off x="7288099" y="6512197"/>
            <a:ext cx="1864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Relative Deprivation Index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9523601-C441-55C5-3C87-1C09417F108B}"/>
              </a:ext>
            </a:extLst>
          </p:cNvPr>
          <p:cNvSpPr/>
          <p:nvPr/>
        </p:nvSpPr>
        <p:spPr>
          <a:xfrm>
            <a:off x="6396181" y="4910750"/>
            <a:ext cx="3685029" cy="13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37BA422-5486-4C31-3EFF-5814F5898189}"/>
              </a:ext>
            </a:extLst>
          </p:cNvPr>
          <p:cNvSpPr/>
          <p:nvPr/>
        </p:nvSpPr>
        <p:spPr>
          <a:xfrm rot="16200000">
            <a:off x="6724587" y="4957805"/>
            <a:ext cx="2862564" cy="24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FC0840E-933D-34F0-B42F-54971EE4AF67}"/>
              </a:ext>
            </a:extLst>
          </p:cNvPr>
          <p:cNvSpPr txBox="1"/>
          <p:nvPr/>
        </p:nvSpPr>
        <p:spPr>
          <a:xfrm>
            <a:off x="6449847" y="3561290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Argentina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E6C6834-F50C-A21A-4594-C253897A9977}"/>
              </a:ext>
            </a:extLst>
          </p:cNvPr>
          <p:cNvSpPr txBox="1"/>
          <p:nvPr/>
        </p:nvSpPr>
        <p:spPr>
          <a:xfrm>
            <a:off x="8314365" y="3569195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Chile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F63B57D-46DA-A378-9B77-4AE3990B1BFE}"/>
              </a:ext>
            </a:extLst>
          </p:cNvPr>
          <p:cNvSpPr txBox="1"/>
          <p:nvPr/>
        </p:nvSpPr>
        <p:spPr>
          <a:xfrm>
            <a:off x="6463892" y="5071963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Colombia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48F6598-8359-8E89-DE10-86538BB230B6}"/>
              </a:ext>
            </a:extLst>
          </p:cNvPr>
          <p:cNvSpPr txBox="1"/>
          <p:nvPr/>
        </p:nvSpPr>
        <p:spPr>
          <a:xfrm>
            <a:off x="8328410" y="5076490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Mexico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42869BD1-B073-1CA3-84CE-26157647D8D6}"/>
              </a:ext>
            </a:extLst>
          </p:cNvPr>
          <p:cNvSpPr/>
          <p:nvPr/>
        </p:nvSpPr>
        <p:spPr>
          <a:xfrm>
            <a:off x="2201012" y="3545745"/>
            <a:ext cx="3409017" cy="14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Pentagon 237">
            <a:extLst>
              <a:ext uri="{FF2B5EF4-FFF2-40B4-BE49-F238E27FC236}">
                <a16:creationId xmlns:a16="http://schemas.microsoft.com/office/drawing/2014/main" id="{4B71248B-8CC7-864C-D1CB-498AA6EA2E91}"/>
              </a:ext>
            </a:extLst>
          </p:cNvPr>
          <p:cNvSpPr/>
          <p:nvPr/>
        </p:nvSpPr>
        <p:spPr>
          <a:xfrm>
            <a:off x="4274170" y="3392685"/>
            <a:ext cx="834228" cy="155394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schemeClr val="tx1"/>
                </a:solidFill>
              </a:rPr>
              <a:t>Forecast</a:t>
            </a:r>
          </a:p>
        </p:txBody>
      </p:sp>
      <p:sp>
        <p:nvSpPr>
          <p:cNvPr id="239" name="Pentagon 238">
            <a:extLst>
              <a:ext uri="{FF2B5EF4-FFF2-40B4-BE49-F238E27FC236}">
                <a16:creationId xmlns:a16="http://schemas.microsoft.com/office/drawing/2014/main" id="{77109B99-89BF-56E0-F548-D4961C0F75BD}"/>
              </a:ext>
            </a:extLst>
          </p:cNvPr>
          <p:cNvSpPr/>
          <p:nvPr/>
        </p:nvSpPr>
        <p:spPr>
          <a:xfrm flipH="1">
            <a:off x="3318605" y="3392685"/>
            <a:ext cx="954915" cy="155394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603F8DA-8216-D385-498A-98CC9419CE19}"/>
              </a:ext>
            </a:extLst>
          </p:cNvPr>
          <p:cNvSpPr txBox="1"/>
          <p:nvPr/>
        </p:nvSpPr>
        <p:spPr>
          <a:xfrm>
            <a:off x="1176786" y="234074"/>
            <a:ext cx="2067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Relative deprivation index tercile</a:t>
            </a:r>
          </a:p>
        </p:txBody>
      </p:sp>
      <p:pic>
        <p:nvPicPr>
          <p:cNvPr id="234" name="Picture 233" descr="A yellow blue and red flag&#10;&#10;Description automatically generated">
            <a:extLst>
              <a:ext uri="{FF2B5EF4-FFF2-40B4-BE49-F238E27FC236}">
                <a16:creationId xmlns:a16="http://schemas.microsoft.com/office/drawing/2014/main" id="{7006A628-D4D2-43C8-D3C9-3D72EE93C5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01296" y="4626127"/>
            <a:ext cx="253693" cy="190268"/>
          </a:xfrm>
          <a:prstGeom prst="rect">
            <a:avLst/>
          </a:prstGeom>
        </p:spPr>
      </p:pic>
      <p:pic>
        <p:nvPicPr>
          <p:cNvPr id="235" name="Picture 234" descr="A red white and blue flag&#10;&#10;Description automatically generated">
            <a:extLst>
              <a:ext uri="{FF2B5EF4-FFF2-40B4-BE49-F238E27FC236}">
                <a16:creationId xmlns:a16="http://schemas.microsoft.com/office/drawing/2014/main" id="{1A772256-11FD-CFD5-3189-EBF0CCA5F97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48198" y="4574810"/>
            <a:ext cx="253691" cy="190268"/>
          </a:xfrm>
          <a:prstGeom prst="rect">
            <a:avLst/>
          </a:prstGeom>
        </p:spPr>
      </p:pic>
      <p:pic>
        <p:nvPicPr>
          <p:cNvPr id="236" name="Picture 235" descr="A blue and white flag with a sun on it&#10;&#10;Description automatically generated">
            <a:extLst>
              <a:ext uri="{FF2B5EF4-FFF2-40B4-BE49-F238E27FC236}">
                <a16:creationId xmlns:a16="http://schemas.microsoft.com/office/drawing/2014/main" id="{A3693BD0-1BD9-CD99-9780-C2942961B5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08491" y="4295552"/>
            <a:ext cx="255284" cy="191463"/>
          </a:xfrm>
          <a:prstGeom prst="rect">
            <a:avLst/>
          </a:prstGeom>
        </p:spPr>
      </p:pic>
      <p:pic>
        <p:nvPicPr>
          <p:cNvPr id="237" name="Picture 236" descr="A flag of mexico on a black background&#10;&#10;Description automatically generated">
            <a:extLst>
              <a:ext uri="{FF2B5EF4-FFF2-40B4-BE49-F238E27FC236}">
                <a16:creationId xmlns:a16="http://schemas.microsoft.com/office/drawing/2014/main" id="{3A4E9EC6-FF76-35D7-721A-8B9CD7C1C0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96896" y="4718897"/>
            <a:ext cx="259995" cy="194996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2CF9042-4B02-A855-F674-E0EF623D7FB9}"/>
              </a:ext>
            </a:extLst>
          </p:cNvPr>
          <p:cNvCxnSpPr>
            <a:cxnSpLocks/>
          </p:cNvCxnSpPr>
          <p:nvPr/>
        </p:nvCxnSpPr>
        <p:spPr>
          <a:xfrm flipV="1">
            <a:off x="2335729" y="941004"/>
            <a:ext cx="3551746" cy="1668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E155BE3C-6A0C-441B-F1A0-5FD58D287A10}"/>
              </a:ext>
            </a:extLst>
          </p:cNvPr>
          <p:cNvSpPr/>
          <p:nvPr/>
        </p:nvSpPr>
        <p:spPr>
          <a:xfrm>
            <a:off x="2193122" y="6361306"/>
            <a:ext cx="3404844" cy="137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158678-B41B-2601-450C-4B753150981E}"/>
              </a:ext>
            </a:extLst>
          </p:cNvPr>
          <p:cNvCxnSpPr>
            <a:cxnSpLocks/>
          </p:cNvCxnSpPr>
          <p:nvPr/>
        </p:nvCxnSpPr>
        <p:spPr>
          <a:xfrm>
            <a:off x="2324614" y="1129728"/>
            <a:ext cx="3562861" cy="2001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red white and blue flag&#10;&#10;Description automatically generated">
            <a:extLst>
              <a:ext uri="{FF2B5EF4-FFF2-40B4-BE49-F238E27FC236}">
                <a16:creationId xmlns:a16="http://schemas.microsoft.com/office/drawing/2014/main" id="{AF17CF6A-8C08-2DFD-51A6-15AF3573629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00908" y="2113325"/>
            <a:ext cx="253417" cy="190063"/>
          </a:xfrm>
          <a:prstGeom prst="rect">
            <a:avLst/>
          </a:prstGeom>
        </p:spPr>
      </p:pic>
      <p:pic>
        <p:nvPicPr>
          <p:cNvPr id="17" name="Picture 16" descr="A blue and white flag with a sun on it&#10;&#10;Description automatically generated">
            <a:extLst>
              <a:ext uri="{FF2B5EF4-FFF2-40B4-BE49-F238E27FC236}">
                <a16:creationId xmlns:a16="http://schemas.microsoft.com/office/drawing/2014/main" id="{FA6427B2-0C7F-3264-C70B-E3C2A5FB2C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05790" y="2790443"/>
            <a:ext cx="253418" cy="190063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019C3686-9B50-48E8-3209-B8621FB5B983}"/>
              </a:ext>
            </a:extLst>
          </p:cNvPr>
          <p:cNvSpPr txBox="1"/>
          <p:nvPr/>
        </p:nvSpPr>
        <p:spPr>
          <a:xfrm rot="19258306">
            <a:off x="1730447" y="6426580"/>
            <a:ext cx="756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Apr 2020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7690794-B750-C3B9-B6D6-70BF1C8380F5}"/>
              </a:ext>
            </a:extLst>
          </p:cNvPr>
          <p:cNvSpPr txBox="1"/>
          <p:nvPr/>
        </p:nvSpPr>
        <p:spPr>
          <a:xfrm rot="19258306">
            <a:off x="2843040" y="6450055"/>
            <a:ext cx="756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Apr 2021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966F9F4-211D-60BF-CAEA-B66FDE429318}"/>
              </a:ext>
            </a:extLst>
          </p:cNvPr>
          <p:cNvSpPr txBox="1"/>
          <p:nvPr/>
        </p:nvSpPr>
        <p:spPr>
          <a:xfrm rot="19258306">
            <a:off x="3418227" y="6437829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Oct 2021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A0178F1-82F2-2E5E-F399-E7563A6795FF}"/>
              </a:ext>
            </a:extLst>
          </p:cNvPr>
          <p:cNvSpPr txBox="1"/>
          <p:nvPr/>
        </p:nvSpPr>
        <p:spPr>
          <a:xfrm rot="19258306">
            <a:off x="3955632" y="6438166"/>
            <a:ext cx="756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Apr 2022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FFA7597-961F-B311-7DF3-795B910DE884}"/>
              </a:ext>
            </a:extLst>
          </p:cNvPr>
          <p:cNvSpPr txBox="1"/>
          <p:nvPr/>
        </p:nvSpPr>
        <p:spPr>
          <a:xfrm rot="19258306">
            <a:off x="4519452" y="6437133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Oct 2022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FF33858-6CEA-4F4A-487C-8003A2219F83}"/>
              </a:ext>
            </a:extLst>
          </p:cNvPr>
          <p:cNvSpPr txBox="1"/>
          <p:nvPr/>
        </p:nvSpPr>
        <p:spPr>
          <a:xfrm rot="19258306">
            <a:off x="2273457" y="6442938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Oct 2020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3E6043AB-C0D8-2498-9D57-360A7391BED3}"/>
              </a:ext>
            </a:extLst>
          </p:cNvPr>
          <p:cNvSpPr txBox="1"/>
          <p:nvPr/>
        </p:nvSpPr>
        <p:spPr>
          <a:xfrm rot="16200000">
            <a:off x="775314" y="1918559"/>
            <a:ext cx="1864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9CF40B1C-AF4C-03C6-48D4-10D9DF02FA59}"/>
              </a:ext>
            </a:extLst>
          </p:cNvPr>
          <p:cNvSpPr txBox="1"/>
          <p:nvPr/>
        </p:nvSpPr>
        <p:spPr>
          <a:xfrm rot="16200000">
            <a:off x="769622" y="4860940"/>
            <a:ext cx="1864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Intercept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D171C80-ED0C-8364-318B-C1F1C6373AC8}"/>
              </a:ext>
            </a:extLst>
          </p:cNvPr>
          <p:cNvSpPr txBox="1"/>
          <p:nvPr/>
        </p:nvSpPr>
        <p:spPr>
          <a:xfrm rot="16200000">
            <a:off x="-497258" y="3290707"/>
            <a:ext cx="3809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Regression coefficients </a:t>
            </a:r>
          </a:p>
          <a:p>
            <a:pPr algn="ctr"/>
            <a:r>
              <a:rPr lang="en-US" sz="1200" b="1" dirty="0"/>
              <a:t>(change in mobility vs RDI for each administrative area)</a:t>
            </a:r>
          </a:p>
        </p:txBody>
      </p:sp>
      <p:sp>
        <p:nvSpPr>
          <p:cNvPr id="270" name="Triangle 269">
            <a:extLst>
              <a:ext uri="{FF2B5EF4-FFF2-40B4-BE49-F238E27FC236}">
                <a16:creationId xmlns:a16="http://schemas.microsoft.com/office/drawing/2014/main" id="{8AD284BF-3413-465F-36F9-B37CA1A53619}"/>
              </a:ext>
            </a:extLst>
          </p:cNvPr>
          <p:cNvSpPr/>
          <p:nvPr/>
        </p:nvSpPr>
        <p:spPr>
          <a:xfrm rot="5400000" flipV="1">
            <a:off x="3978028" y="-590147"/>
            <a:ext cx="349187" cy="344218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1100" b="1" dirty="0">
                <a:solidFill>
                  <a:schemeClr val="tx1"/>
                </a:solidFill>
              </a:rPr>
              <a:t>April 2020</a:t>
            </a:r>
          </a:p>
        </p:txBody>
      </p:sp>
      <p:sp>
        <p:nvSpPr>
          <p:cNvPr id="277" name="Trapezium 276">
            <a:extLst>
              <a:ext uri="{FF2B5EF4-FFF2-40B4-BE49-F238E27FC236}">
                <a16:creationId xmlns:a16="http://schemas.microsoft.com/office/drawing/2014/main" id="{B00F3285-E7D2-6330-9E7C-43DE959E3EC8}"/>
              </a:ext>
            </a:extLst>
          </p:cNvPr>
          <p:cNvSpPr/>
          <p:nvPr/>
        </p:nvSpPr>
        <p:spPr>
          <a:xfrm rot="16200000">
            <a:off x="4954012" y="4824850"/>
            <a:ext cx="319453" cy="1533283"/>
          </a:xfrm>
          <a:prstGeom prst="trapezoid">
            <a:avLst>
              <a:gd name="adj" fmla="val 428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1100" b="1" dirty="0">
                <a:solidFill>
                  <a:schemeClr val="tx1"/>
                </a:solidFill>
              </a:rPr>
              <a:t>March 2022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78E9A9-D5A0-2D1B-32FD-835174F43FC1}"/>
              </a:ext>
            </a:extLst>
          </p:cNvPr>
          <p:cNvSpPr/>
          <p:nvPr/>
        </p:nvSpPr>
        <p:spPr>
          <a:xfrm>
            <a:off x="2201088" y="1003870"/>
            <a:ext cx="130675" cy="523266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5859D6-02C0-4A59-2E07-B1B4A5BED120}"/>
              </a:ext>
            </a:extLst>
          </p:cNvPr>
          <p:cNvSpPr/>
          <p:nvPr/>
        </p:nvSpPr>
        <p:spPr>
          <a:xfrm>
            <a:off x="4213182" y="1486152"/>
            <a:ext cx="117871" cy="449366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F3C109C-6249-2C57-3424-20B9B2C24DAB}"/>
              </a:ext>
            </a:extLst>
          </p:cNvPr>
          <p:cNvSpPr/>
          <p:nvPr/>
        </p:nvSpPr>
        <p:spPr>
          <a:xfrm>
            <a:off x="5873715" y="46205"/>
            <a:ext cx="4400197" cy="33258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93277B-C623-DDC6-C612-4FE8F43AFE71}"/>
              </a:ext>
            </a:extLst>
          </p:cNvPr>
          <p:cNvSpPr/>
          <p:nvPr/>
        </p:nvSpPr>
        <p:spPr>
          <a:xfrm>
            <a:off x="5867213" y="3496512"/>
            <a:ext cx="4400197" cy="33258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60B456-2428-D466-AF4F-A1FA3D05E0B2}"/>
              </a:ext>
            </a:extLst>
          </p:cNvPr>
          <p:cNvCxnSpPr>
            <a:cxnSpLocks/>
          </p:cNvCxnSpPr>
          <p:nvPr/>
        </p:nvCxnSpPr>
        <p:spPr>
          <a:xfrm>
            <a:off x="4325253" y="5611905"/>
            <a:ext cx="1534513" cy="14135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FFCCEFF-B9A2-94C6-7908-D60C829668F2}"/>
              </a:ext>
            </a:extLst>
          </p:cNvPr>
          <p:cNvSpPr txBox="1"/>
          <p:nvPr/>
        </p:nvSpPr>
        <p:spPr>
          <a:xfrm>
            <a:off x="3178502" y="65271"/>
            <a:ext cx="625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5B30FD-CA37-240D-9ACB-D670479474F1}"/>
              </a:ext>
            </a:extLst>
          </p:cNvPr>
          <p:cNvSpPr txBox="1"/>
          <p:nvPr/>
        </p:nvSpPr>
        <p:spPr>
          <a:xfrm>
            <a:off x="4996127" y="61882"/>
            <a:ext cx="625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High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5172012-A4F5-7F68-C35A-2A2F24481913}"/>
              </a:ext>
            </a:extLst>
          </p:cNvPr>
          <p:cNvGrpSpPr/>
          <p:nvPr/>
        </p:nvGrpSpPr>
        <p:grpSpPr>
          <a:xfrm>
            <a:off x="3250561" y="314470"/>
            <a:ext cx="2308942" cy="117901"/>
            <a:chOff x="3998428" y="611543"/>
            <a:chExt cx="2308942" cy="11790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4985354-48C2-4B27-A2D1-518A35B589A7}"/>
                </a:ext>
              </a:extLst>
            </p:cNvPr>
            <p:cNvGrpSpPr/>
            <p:nvPr/>
          </p:nvGrpSpPr>
          <p:grpSpPr>
            <a:xfrm>
              <a:off x="3998428" y="611543"/>
              <a:ext cx="2308942" cy="117901"/>
              <a:chOff x="2500747" y="663031"/>
              <a:chExt cx="2837334" cy="15243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E679FF4-706D-19C0-1120-09EBFB15438B}"/>
                  </a:ext>
                </a:extLst>
              </p:cNvPr>
              <p:cNvSpPr/>
              <p:nvPr/>
            </p:nvSpPr>
            <p:spPr>
              <a:xfrm>
                <a:off x="2500747" y="663031"/>
                <a:ext cx="945778" cy="152070"/>
              </a:xfrm>
              <a:prstGeom prst="rect">
                <a:avLst/>
              </a:prstGeom>
              <a:solidFill>
                <a:srgbClr val="440054">
                  <a:alpha val="7810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5DC2425-2A29-AA70-5829-F0983180C23D}"/>
                  </a:ext>
                </a:extLst>
              </p:cNvPr>
              <p:cNvSpPr/>
              <p:nvPr/>
            </p:nvSpPr>
            <p:spPr>
              <a:xfrm>
                <a:off x="3446526" y="663031"/>
                <a:ext cx="945778" cy="152070"/>
              </a:xfrm>
              <a:prstGeom prst="rect">
                <a:avLst/>
              </a:prstGeom>
              <a:solidFill>
                <a:srgbClr val="21918C">
                  <a:alpha val="7810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C15555-AA0A-8CBC-3AF8-A77A4A4F0440}"/>
                  </a:ext>
                </a:extLst>
              </p:cNvPr>
              <p:cNvSpPr/>
              <p:nvPr/>
            </p:nvSpPr>
            <p:spPr>
              <a:xfrm>
                <a:off x="4392303" y="664398"/>
                <a:ext cx="945778" cy="151067"/>
              </a:xfrm>
              <a:prstGeom prst="rect">
                <a:avLst/>
              </a:prstGeom>
              <a:solidFill>
                <a:srgbClr val="FDE824">
                  <a:alpha val="7810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3C8270-7EC2-D518-BB22-60B5DB76D261}"/>
                </a:ext>
              </a:extLst>
            </p:cNvPr>
            <p:cNvSpPr/>
            <p:nvPr/>
          </p:nvSpPr>
          <p:spPr>
            <a:xfrm rot="10800000">
              <a:off x="3998428" y="611709"/>
              <a:ext cx="2308941" cy="1174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707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74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Cabrera-Arnau, Carmen</dc:creator>
  <cp:lastModifiedBy>Cabrera Arnau, Carmen</cp:lastModifiedBy>
  <cp:revision>11</cp:revision>
  <dcterms:created xsi:type="dcterms:W3CDTF">2024-01-11T12:06:25Z</dcterms:created>
  <dcterms:modified xsi:type="dcterms:W3CDTF">2024-01-23T20:31:17Z</dcterms:modified>
</cp:coreProperties>
</file>