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9" r:id="rId14"/>
    <p:sldId id="270" r:id="rId15"/>
    <p:sldId id="271" r:id="rId16"/>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91" d="100"/>
          <a:sy n="91" d="100"/>
        </p:scale>
        <p:origin x="72" y="2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4T10:56:02.933"/>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4T11:02:33.22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4T11:07:43.681"/>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4T11:18:12.537"/>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3/24/2021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01645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3/24/2021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37095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3/24/2021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78828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3/24/2021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53163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3/24/2021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76367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3/24/2021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79605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3/24/2021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87489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3/24/2021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02133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3/24/2021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44170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3/24/2021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614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3/24/2021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4271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3/24/2021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404224563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76" r:id="rId6"/>
    <p:sldLayoutId id="2147483672" r:id="rId7"/>
    <p:sldLayoutId id="2147483673" r:id="rId8"/>
    <p:sldLayoutId id="2147483674" r:id="rId9"/>
    <p:sldLayoutId id="2147483675" r:id="rId10"/>
    <p:sldLayoutId id="2147483677"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4F87819-B70D-4927-B657-7D175613F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CB3820D-C773-4632-9F79-C890E1B2B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177668"/>
          </a:xfrm>
          <a:custGeom>
            <a:avLst/>
            <a:gdLst>
              <a:gd name="connsiteX0" fmla="*/ 6861986 w 12191999"/>
              <a:gd name="connsiteY0" fmla="*/ 6107659 h 6177668"/>
              <a:gd name="connsiteX1" fmla="*/ 6860986 w 12191999"/>
              <a:gd name="connsiteY1" fmla="*/ 6107739 h 6177668"/>
              <a:gd name="connsiteX2" fmla="*/ 6860759 w 12191999"/>
              <a:gd name="connsiteY2" fmla="*/ 6108287 h 6177668"/>
              <a:gd name="connsiteX3" fmla="*/ 0 w 12191999"/>
              <a:gd name="connsiteY3" fmla="*/ 0 h 6177668"/>
              <a:gd name="connsiteX4" fmla="*/ 12191999 w 12191999"/>
              <a:gd name="connsiteY4" fmla="*/ 0 h 6177668"/>
              <a:gd name="connsiteX5" fmla="*/ 12191999 w 12191999"/>
              <a:gd name="connsiteY5" fmla="*/ 5215324 h 6177668"/>
              <a:gd name="connsiteX6" fmla="*/ 12144282 w 12191999"/>
              <a:gd name="connsiteY6" fmla="*/ 5229900 h 6177668"/>
              <a:gd name="connsiteX7" fmla="*/ 11759192 w 12191999"/>
              <a:gd name="connsiteY7" fmla="*/ 5336208 h 6177668"/>
              <a:gd name="connsiteX8" fmla="*/ 10505159 w 12191999"/>
              <a:gd name="connsiteY8" fmla="*/ 5627228 h 6177668"/>
              <a:gd name="connsiteX9" fmla="*/ 9501755 w 12191999"/>
              <a:gd name="connsiteY9" fmla="*/ 5807012 h 6177668"/>
              <a:gd name="connsiteX10" fmla="*/ 8534155 w 12191999"/>
              <a:gd name="connsiteY10" fmla="*/ 5944240 h 6177668"/>
              <a:gd name="connsiteX11" fmla="*/ 7790171 w 12191999"/>
              <a:gd name="connsiteY11" fmla="*/ 6026297 h 6177668"/>
              <a:gd name="connsiteX12" fmla="*/ 7024337 w 12191999"/>
              <a:gd name="connsiteY12" fmla="*/ 6093812 h 6177668"/>
              <a:gd name="connsiteX13" fmla="*/ 7008892 w 12191999"/>
              <a:gd name="connsiteY13" fmla="*/ 6095938 h 6177668"/>
              <a:gd name="connsiteX14" fmla="*/ 6862735 w 12191999"/>
              <a:gd name="connsiteY14" fmla="*/ 6107599 h 6177668"/>
              <a:gd name="connsiteX15" fmla="*/ 6872248 w 12191999"/>
              <a:gd name="connsiteY15" fmla="*/ 6109467 h 6177668"/>
              <a:gd name="connsiteX16" fmla="*/ 6907812 w 12191999"/>
              <a:gd name="connsiteY16" fmla="*/ 6107715 h 6177668"/>
              <a:gd name="connsiteX17" fmla="*/ 6956484 w 12191999"/>
              <a:gd name="connsiteY17" fmla="*/ 6104658 h 6177668"/>
              <a:gd name="connsiteX18" fmla="*/ 7652688 w 12191999"/>
              <a:gd name="connsiteY18" fmla="*/ 6071273 h 6177668"/>
              <a:gd name="connsiteX19" fmla="*/ 8699923 w 12191999"/>
              <a:gd name="connsiteY19" fmla="*/ 5982083 h 6177668"/>
              <a:gd name="connsiteX20" fmla="*/ 9557819 w 12191999"/>
              <a:gd name="connsiteY20" fmla="*/ 5875435 h 6177668"/>
              <a:gd name="connsiteX21" fmla="*/ 10709534 w 12191999"/>
              <a:gd name="connsiteY21" fmla="*/ 5676156 h 6177668"/>
              <a:gd name="connsiteX22" fmla="*/ 12081554 w 12191999"/>
              <a:gd name="connsiteY22" fmla="*/ 5341561 h 6177668"/>
              <a:gd name="connsiteX23" fmla="*/ 12191999 w 12191999"/>
              <a:gd name="connsiteY23" fmla="*/ 5308238 h 6177668"/>
              <a:gd name="connsiteX24" fmla="*/ 12191999 w 12191999"/>
              <a:gd name="connsiteY24" fmla="*/ 5364054 h 6177668"/>
              <a:gd name="connsiteX25" fmla="*/ 11911964 w 12191999"/>
              <a:gd name="connsiteY25" fmla="*/ 5447316 h 6177668"/>
              <a:gd name="connsiteX26" fmla="*/ 11020049 w 12191999"/>
              <a:gd name="connsiteY26" fmla="*/ 5667491 h 6177668"/>
              <a:gd name="connsiteX27" fmla="*/ 10064425 w 12191999"/>
              <a:gd name="connsiteY27" fmla="*/ 5852245 h 6177668"/>
              <a:gd name="connsiteX28" fmla="*/ 9264124 w 12191999"/>
              <a:gd name="connsiteY28" fmla="*/ 5971252 h 6177668"/>
              <a:gd name="connsiteX29" fmla="*/ 8654182 w 12191999"/>
              <a:gd name="connsiteY29" fmla="*/ 6042605 h 6177668"/>
              <a:gd name="connsiteX30" fmla="*/ 7938866 w 12191999"/>
              <a:gd name="connsiteY30" fmla="*/ 6105677 h 6177668"/>
              <a:gd name="connsiteX31" fmla="*/ 7008089 w 12191999"/>
              <a:gd name="connsiteY31" fmla="*/ 6158427 h 6177668"/>
              <a:gd name="connsiteX32" fmla="*/ 6549390 w 12191999"/>
              <a:gd name="connsiteY32" fmla="*/ 6172697 h 6177668"/>
              <a:gd name="connsiteX33" fmla="*/ 6433696 w 12191999"/>
              <a:gd name="connsiteY33" fmla="*/ 6177668 h 6177668"/>
              <a:gd name="connsiteX34" fmla="*/ 6127899 w 12191999"/>
              <a:gd name="connsiteY34" fmla="*/ 6177668 h 6177668"/>
              <a:gd name="connsiteX35" fmla="*/ 6048391 w 12191999"/>
              <a:gd name="connsiteY35" fmla="*/ 6172953 h 6177668"/>
              <a:gd name="connsiteX36" fmla="*/ 5334221 w 12191999"/>
              <a:gd name="connsiteY36" fmla="*/ 6135747 h 6177668"/>
              <a:gd name="connsiteX37" fmla="*/ 4413510 w 12191999"/>
              <a:gd name="connsiteY37" fmla="*/ 6072039 h 6177668"/>
              <a:gd name="connsiteX38" fmla="*/ 3438265 w 12191999"/>
              <a:gd name="connsiteY38" fmla="*/ 5970870 h 6177668"/>
              <a:gd name="connsiteX39" fmla="*/ 2425303 w 12191999"/>
              <a:gd name="connsiteY39" fmla="*/ 5848805 h 6177668"/>
              <a:gd name="connsiteX40" fmla="*/ 1293973 w 12191999"/>
              <a:gd name="connsiteY40" fmla="*/ 5671060 h 6177668"/>
              <a:gd name="connsiteX41" fmla="*/ 126888 w 12191999"/>
              <a:gd name="connsiteY41" fmla="*/ 5425029 h 6177668"/>
              <a:gd name="connsiteX42" fmla="*/ 0 w 12191999"/>
              <a:gd name="connsiteY42" fmla="*/ 5392100 h 6177668"/>
              <a:gd name="connsiteX43" fmla="*/ 0 w 12191999"/>
              <a:gd name="connsiteY43" fmla="*/ 5333771 h 6177668"/>
              <a:gd name="connsiteX44" fmla="*/ 130837 w 12191999"/>
              <a:gd name="connsiteY44" fmla="*/ 5368509 h 6177668"/>
              <a:gd name="connsiteX45" fmla="*/ 660204 w 12191999"/>
              <a:gd name="connsiteY45" fmla="*/ 5490001 h 6177668"/>
              <a:gd name="connsiteX46" fmla="*/ 1831416 w 12191999"/>
              <a:gd name="connsiteY46" fmla="*/ 5705715 h 6177668"/>
              <a:gd name="connsiteX47" fmla="*/ 2677204 w 12191999"/>
              <a:gd name="connsiteY47" fmla="*/ 5825742 h 6177668"/>
              <a:gd name="connsiteX48" fmla="*/ 2644716 w 12191999"/>
              <a:gd name="connsiteY48" fmla="*/ 5815549 h 6177668"/>
              <a:gd name="connsiteX49" fmla="*/ 1173182 w 12191999"/>
              <a:gd name="connsiteY49" fmla="*/ 5474074 h 6177668"/>
              <a:gd name="connsiteX50" fmla="*/ 479527 w 12191999"/>
              <a:gd name="connsiteY50" fmla="*/ 5269379 h 6177668"/>
              <a:gd name="connsiteX51" fmla="*/ 0 w 12191999"/>
              <a:gd name="connsiteY51" fmla="*/ 5107083 h 6177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Fórmulas matemáticas complejas en una pizarra">
            <a:extLst>
              <a:ext uri="{FF2B5EF4-FFF2-40B4-BE49-F238E27FC236}">
                <a16:creationId xmlns:a16="http://schemas.microsoft.com/office/drawing/2014/main" id="{D73C6247-73A3-41A3-B7B3-316CECAB050A}"/>
              </a:ext>
            </a:extLst>
          </p:cNvPr>
          <p:cNvPicPr>
            <a:picLocks noChangeAspect="1"/>
          </p:cNvPicPr>
          <p:nvPr/>
        </p:nvPicPr>
        <p:blipFill rotWithShape="1">
          <a:blip r:embed="rId2">
            <a:alphaModFix amt="55000"/>
          </a:blip>
          <a:srcRect t="22030" b="8559"/>
          <a:stretch/>
        </p:blipFill>
        <p:spPr>
          <a:xfrm>
            <a:off x="20" y="10"/>
            <a:ext cx="12191979" cy="6177658"/>
          </a:xfrm>
          <a:custGeom>
            <a:avLst/>
            <a:gdLst/>
            <a:ahLst/>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p:spPr>
      </p:pic>
      <p:sp>
        <p:nvSpPr>
          <p:cNvPr id="2" name="Titlu 1">
            <a:extLst>
              <a:ext uri="{FF2B5EF4-FFF2-40B4-BE49-F238E27FC236}">
                <a16:creationId xmlns:a16="http://schemas.microsoft.com/office/drawing/2014/main" id="{E0363135-658F-47D8-A74F-D683E67129BE}"/>
              </a:ext>
            </a:extLst>
          </p:cNvPr>
          <p:cNvSpPr>
            <a:spLocks noGrp="1"/>
          </p:cNvSpPr>
          <p:nvPr>
            <p:ph type="ctrTitle"/>
          </p:nvPr>
        </p:nvSpPr>
        <p:spPr>
          <a:xfrm>
            <a:off x="1524000" y="1026747"/>
            <a:ext cx="9144000" cy="2387600"/>
          </a:xfrm>
        </p:spPr>
        <p:txBody>
          <a:bodyPr>
            <a:normAutofit fontScale="90000"/>
          </a:bodyPr>
          <a:lstStyle/>
          <a:p>
            <a:pPr algn="ctr"/>
            <a:r>
              <a:rPr lang="ro-RO" sz="8000" dirty="0">
                <a:solidFill>
                  <a:schemeClr val="bg1"/>
                </a:solidFill>
              </a:rPr>
              <a:t>Tema 1 – Algoritmi de sortare</a:t>
            </a:r>
          </a:p>
        </p:txBody>
      </p:sp>
      <p:sp>
        <p:nvSpPr>
          <p:cNvPr id="3" name="Subtitlu 2">
            <a:extLst>
              <a:ext uri="{FF2B5EF4-FFF2-40B4-BE49-F238E27FC236}">
                <a16:creationId xmlns:a16="http://schemas.microsoft.com/office/drawing/2014/main" id="{96C35DA0-A15C-45D2-B9EA-544F94F27A2E}"/>
              </a:ext>
            </a:extLst>
          </p:cNvPr>
          <p:cNvSpPr>
            <a:spLocks noGrp="1"/>
          </p:cNvSpPr>
          <p:nvPr>
            <p:ph type="subTitle" idx="1"/>
          </p:nvPr>
        </p:nvSpPr>
        <p:spPr>
          <a:xfrm>
            <a:off x="1524000" y="3927080"/>
            <a:ext cx="9144000" cy="1197323"/>
          </a:xfrm>
        </p:spPr>
        <p:txBody>
          <a:bodyPr>
            <a:normAutofit lnSpcReduction="10000"/>
          </a:bodyPr>
          <a:lstStyle/>
          <a:p>
            <a:pPr algn="ctr"/>
            <a:r>
              <a:rPr lang="ro-RO" sz="3200" dirty="0">
                <a:solidFill>
                  <a:schemeClr val="bg1"/>
                </a:solidFill>
              </a:rPr>
              <a:t>Acatrinei Carmen-Lorena</a:t>
            </a:r>
          </a:p>
          <a:p>
            <a:pPr algn="ctr"/>
            <a:r>
              <a:rPr lang="ro-RO" sz="3200" dirty="0">
                <a:solidFill>
                  <a:schemeClr val="bg1"/>
                </a:solidFill>
              </a:rPr>
              <a:t>Grupa 151</a:t>
            </a:r>
          </a:p>
        </p:txBody>
      </p:sp>
      <p:sp>
        <p:nvSpPr>
          <p:cNvPr id="13" name="Rectangle 6">
            <a:extLst>
              <a:ext uri="{FF2B5EF4-FFF2-40B4-BE49-F238E27FC236}">
                <a16:creationId xmlns:a16="http://schemas.microsoft.com/office/drawing/2014/main" id="{DCB8EB4B-AFE9-41E8-95B0-F246E574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650059"/>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96050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AA50A8EA-6627-4E27-B02D-55024287C81C}"/>
              </a:ext>
            </a:extLst>
          </p:cNvPr>
          <p:cNvSpPr>
            <a:spLocks noGrp="1"/>
          </p:cNvSpPr>
          <p:nvPr>
            <p:ph type="title"/>
          </p:nvPr>
        </p:nvSpPr>
        <p:spPr>
          <a:xfrm>
            <a:off x="630936" y="639520"/>
            <a:ext cx="4095298" cy="1719072"/>
          </a:xfrm>
        </p:spPr>
        <p:txBody>
          <a:bodyPr anchor="b">
            <a:normAutofit/>
          </a:bodyPr>
          <a:lstStyle/>
          <a:p>
            <a:r>
              <a:rPr lang="ro-RO" dirty="0"/>
              <a:t>4. </a:t>
            </a:r>
            <a:r>
              <a:rPr lang="ro-RO" dirty="0" err="1"/>
              <a:t>Quick</a:t>
            </a:r>
            <a:r>
              <a:rPr lang="ro-RO" dirty="0"/>
              <a:t> Sort</a:t>
            </a:r>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8942FC"/>
          </a:solidFill>
          <a:ln w="38100" cap="rnd">
            <a:solidFill>
              <a:srgbClr val="8942FC"/>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stituent conținut 2">
            <a:extLst>
              <a:ext uri="{FF2B5EF4-FFF2-40B4-BE49-F238E27FC236}">
                <a16:creationId xmlns:a16="http://schemas.microsoft.com/office/drawing/2014/main" id="{D7ACEE00-BE07-4D74-A65C-2C1C886665AE}"/>
              </a:ext>
            </a:extLst>
          </p:cNvPr>
          <p:cNvSpPr>
            <a:spLocks noGrp="1"/>
          </p:cNvSpPr>
          <p:nvPr>
            <p:ph idx="1"/>
          </p:nvPr>
        </p:nvSpPr>
        <p:spPr>
          <a:xfrm>
            <a:off x="630936" y="2807208"/>
            <a:ext cx="3429000" cy="3410712"/>
          </a:xfrm>
        </p:spPr>
        <p:txBody>
          <a:bodyPr anchor="t">
            <a:normAutofit/>
          </a:bodyPr>
          <a:lstStyle/>
          <a:p>
            <a:r>
              <a:rPr lang="ro-RO" sz="2400"/>
              <a:t>Implementare: </a:t>
            </a:r>
          </a:p>
        </p:txBody>
      </p:sp>
      <mc:AlternateContent xmlns:mc="http://schemas.openxmlformats.org/markup-compatibility/2006">
        <mc:Choice xmlns:p14="http://schemas.microsoft.com/office/powerpoint/2010/main" Requires="p14">
          <p:contentPart p14:bwMode="auto" r:id="rId2">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Imagine 4">
            <a:extLst>
              <a:ext uri="{FF2B5EF4-FFF2-40B4-BE49-F238E27FC236}">
                <a16:creationId xmlns:a16="http://schemas.microsoft.com/office/drawing/2014/main" id="{5AF5E40E-DA1A-49E0-8663-3AAC82C3F391}"/>
              </a:ext>
            </a:extLst>
          </p:cNvPr>
          <p:cNvPicPr>
            <a:picLocks noChangeAspect="1"/>
          </p:cNvPicPr>
          <p:nvPr/>
        </p:nvPicPr>
        <p:blipFill>
          <a:blip r:embed="rId4"/>
          <a:stretch>
            <a:fillRect/>
          </a:stretch>
        </p:blipFill>
        <p:spPr>
          <a:xfrm>
            <a:off x="6688427" y="0"/>
            <a:ext cx="5503573" cy="6858000"/>
          </a:xfrm>
          <a:prstGeom prst="rect">
            <a:avLst/>
          </a:prstGeom>
        </p:spPr>
      </p:pic>
    </p:spTree>
    <p:extLst>
      <p:ext uri="{BB962C8B-B14F-4D97-AF65-F5344CB8AC3E}">
        <p14:creationId xmlns:p14="http://schemas.microsoft.com/office/powerpoint/2010/main" val="1512708606"/>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8D6404C-87AF-49AF-808E-EB4E630CD265}"/>
              </a:ext>
            </a:extLst>
          </p:cNvPr>
          <p:cNvSpPr>
            <a:spLocks noGrp="1"/>
          </p:cNvSpPr>
          <p:nvPr>
            <p:ph type="title"/>
          </p:nvPr>
        </p:nvSpPr>
        <p:spPr/>
        <p:txBody>
          <a:bodyPr/>
          <a:lstStyle/>
          <a:p>
            <a:r>
              <a:rPr lang="ro-RO" dirty="0"/>
              <a:t>5. </a:t>
            </a:r>
            <a:r>
              <a:rPr lang="ro-RO" dirty="0" err="1"/>
              <a:t>Insertion</a:t>
            </a:r>
            <a:r>
              <a:rPr lang="ro-RO" dirty="0"/>
              <a:t> Sort</a:t>
            </a:r>
          </a:p>
        </p:txBody>
      </p:sp>
      <p:sp>
        <p:nvSpPr>
          <p:cNvPr id="3" name="Substituent conținut 2">
            <a:extLst>
              <a:ext uri="{FF2B5EF4-FFF2-40B4-BE49-F238E27FC236}">
                <a16:creationId xmlns:a16="http://schemas.microsoft.com/office/drawing/2014/main" id="{663ED43B-DC5C-403E-90F0-C761C2509B1B}"/>
              </a:ext>
            </a:extLst>
          </p:cNvPr>
          <p:cNvSpPr>
            <a:spLocks noGrp="1"/>
          </p:cNvSpPr>
          <p:nvPr>
            <p:ph idx="1"/>
          </p:nvPr>
        </p:nvSpPr>
        <p:spPr/>
        <p:txBody>
          <a:bodyPr/>
          <a:lstStyle/>
          <a:p>
            <a:r>
              <a:rPr lang="ro-RO" dirty="0"/>
              <a:t>Ce face </a:t>
            </a:r>
            <a:r>
              <a:rPr lang="ro-RO" dirty="0" err="1"/>
              <a:t>Insertion</a:t>
            </a:r>
            <a:r>
              <a:rPr lang="ro-RO" dirty="0"/>
              <a:t> Sort?</a:t>
            </a:r>
          </a:p>
          <a:p>
            <a:pPr marL="0" indent="0">
              <a:buNone/>
            </a:pPr>
            <a:r>
              <a:rPr lang="ro-RO" dirty="0">
                <a:latin typeface="Times New Roman" panose="02020603050405020304" pitchFamily="18" charset="0"/>
                <a:cs typeface="Times New Roman" panose="02020603050405020304" pitchFamily="18" charset="0"/>
              </a:rPr>
              <a:t>Parcurge vectorul cu indicele</a:t>
            </a:r>
            <a:r>
              <a:rPr lang="ro-RO" i="1" dirty="0">
                <a:latin typeface="Times New Roman" panose="02020603050405020304" pitchFamily="18" charset="0"/>
                <a:cs typeface="Times New Roman" panose="02020603050405020304" pitchFamily="18" charset="0"/>
              </a:rPr>
              <a:t> i </a:t>
            </a:r>
            <a:r>
              <a:rPr lang="ro-RO" dirty="0">
                <a:latin typeface="Times New Roman" panose="02020603050405020304" pitchFamily="18" charset="0"/>
                <a:cs typeface="Times New Roman" panose="02020603050405020304" pitchFamily="18" charset="0"/>
              </a:rPr>
              <a:t>și îl inserează pe </a:t>
            </a:r>
            <a:r>
              <a:rPr lang="ro-RO" i="1" dirty="0">
                <a:latin typeface="Times New Roman" panose="02020603050405020304" pitchFamily="18" charset="0"/>
                <a:cs typeface="Times New Roman" panose="02020603050405020304" pitchFamily="18" charset="0"/>
              </a:rPr>
              <a:t>vector[i]</a:t>
            </a:r>
            <a:r>
              <a:rPr lang="ro-RO" dirty="0">
                <a:latin typeface="Times New Roman" panose="02020603050405020304" pitchFamily="18" charset="0"/>
                <a:cs typeface="Times New Roman" panose="02020603050405020304" pitchFamily="18" charset="0"/>
              </a:rPr>
              <a:t> în secvența din stânga sa; pentru inserare se mută unele elemente din secvență spre dreapta.</a:t>
            </a:r>
          </a:p>
          <a:p>
            <a:r>
              <a:rPr lang="ro-RO" dirty="0">
                <a:cs typeface="Times New Roman" panose="02020603050405020304" pitchFamily="18" charset="0"/>
              </a:rPr>
              <a:t>Complexitate?</a:t>
            </a:r>
          </a:p>
          <a:p>
            <a:pPr marL="0" indent="0">
              <a:buNone/>
            </a:pPr>
            <a:r>
              <a:rPr lang="ro-RO" dirty="0">
                <a:latin typeface="Times New Roman" panose="02020603050405020304" pitchFamily="18" charset="0"/>
                <a:cs typeface="Times New Roman" panose="02020603050405020304" pitchFamily="18" charset="0"/>
              </a:rPr>
              <a:t>O(n</a:t>
            </a:r>
            <a:r>
              <a:rPr lang="ro-RO" baseline="30000" dirty="0">
                <a:latin typeface="Times New Roman" panose="02020603050405020304" pitchFamily="18" charset="0"/>
                <a:cs typeface="Times New Roman" panose="02020603050405020304" pitchFamily="18" charset="0"/>
              </a:rPr>
              <a:t>2</a:t>
            </a:r>
            <a:r>
              <a:rPr lang="ro-RO"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87434410"/>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B8DD0771-2519-4C7A-806F-9E6BC38B84E1}"/>
              </a:ext>
            </a:extLst>
          </p:cNvPr>
          <p:cNvSpPr>
            <a:spLocks noGrp="1"/>
          </p:cNvSpPr>
          <p:nvPr>
            <p:ph type="title"/>
          </p:nvPr>
        </p:nvSpPr>
        <p:spPr>
          <a:xfrm>
            <a:off x="630935" y="639520"/>
            <a:ext cx="4642381" cy="1719072"/>
          </a:xfrm>
        </p:spPr>
        <p:txBody>
          <a:bodyPr anchor="b">
            <a:normAutofit/>
          </a:bodyPr>
          <a:lstStyle/>
          <a:p>
            <a:r>
              <a:rPr lang="ro-RO" sz="4400" dirty="0"/>
              <a:t>5. </a:t>
            </a:r>
            <a:r>
              <a:rPr lang="ro-RO" sz="4400" dirty="0" err="1"/>
              <a:t>Insertion</a:t>
            </a:r>
            <a:r>
              <a:rPr lang="ro-RO" sz="4400" dirty="0"/>
              <a:t> Sort</a:t>
            </a:r>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FF391B"/>
          </a:solidFill>
          <a:ln w="38100" cap="rnd">
            <a:solidFill>
              <a:srgbClr val="FF391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stituent conținut 2">
            <a:extLst>
              <a:ext uri="{FF2B5EF4-FFF2-40B4-BE49-F238E27FC236}">
                <a16:creationId xmlns:a16="http://schemas.microsoft.com/office/drawing/2014/main" id="{9CEA1F66-A706-4269-843E-03DF99F1E247}"/>
              </a:ext>
            </a:extLst>
          </p:cNvPr>
          <p:cNvSpPr>
            <a:spLocks noGrp="1"/>
          </p:cNvSpPr>
          <p:nvPr>
            <p:ph idx="1"/>
          </p:nvPr>
        </p:nvSpPr>
        <p:spPr>
          <a:xfrm>
            <a:off x="630936" y="2807208"/>
            <a:ext cx="3429000" cy="3410712"/>
          </a:xfrm>
        </p:spPr>
        <p:txBody>
          <a:bodyPr anchor="t">
            <a:normAutofit/>
          </a:bodyPr>
          <a:lstStyle/>
          <a:p>
            <a:r>
              <a:rPr lang="ro-RO" sz="2400"/>
              <a:t>Implementare: </a:t>
            </a:r>
          </a:p>
        </p:txBody>
      </p:sp>
      <mc:AlternateContent xmlns:mc="http://schemas.openxmlformats.org/markup-compatibility/2006">
        <mc:Choice xmlns:p14="http://schemas.microsoft.com/office/powerpoint/2010/main" Requires="p14">
          <p:contentPart p14:bwMode="auto" r:id="rId2">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Imagine 4">
            <a:extLst>
              <a:ext uri="{FF2B5EF4-FFF2-40B4-BE49-F238E27FC236}">
                <a16:creationId xmlns:a16="http://schemas.microsoft.com/office/drawing/2014/main" id="{4C08742C-0DBD-4A25-945D-2BBF9E54ED98}"/>
              </a:ext>
            </a:extLst>
          </p:cNvPr>
          <p:cNvPicPr>
            <a:picLocks noChangeAspect="1"/>
          </p:cNvPicPr>
          <p:nvPr/>
        </p:nvPicPr>
        <p:blipFill>
          <a:blip r:embed="rId4"/>
          <a:stretch>
            <a:fillRect/>
          </a:stretch>
        </p:blipFill>
        <p:spPr>
          <a:xfrm>
            <a:off x="6035400" y="0"/>
            <a:ext cx="6181293" cy="6858000"/>
          </a:xfrm>
          <a:prstGeom prst="rect">
            <a:avLst/>
          </a:prstGeom>
        </p:spPr>
      </p:pic>
    </p:spTree>
    <p:extLst>
      <p:ext uri="{BB962C8B-B14F-4D97-AF65-F5344CB8AC3E}">
        <p14:creationId xmlns:p14="http://schemas.microsoft.com/office/powerpoint/2010/main" val="2069453715"/>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1863F12-2DB2-43FE-843A-DF1088FA5158}"/>
              </a:ext>
            </a:extLst>
          </p:cNvPr>
          <p:cNvSpPr>
            <a:spLocks noGrp="1"/>
          </p:cNvSpPr>
          <p:nvPr>
            <p:ph type="title"/>
          </p:nvPr>
        </p:nvSpPr>
        <p:spPr/>
        <p:txBody>
          <a:bodyPr/>
          <a:lstStyle/>
          <a:p>
            <a:r>
              <a:rPr lang="ro-RO" dirty="0"/>
              <a:t>6. Funcții auxiliare utilizate</a:t>
            </a:r>
          </a:p>
        </p:txBody>
      </p:sp>
      <p:sp>
        <p:nvSpPr>
          <p:cNvPr id="3" name="Substituent conținut 2">
            <a:extLst>
              <a:ext uri="{FF2B5EF4-FFF2-40B4-BE49-F238E27FC236}">
                <a16:creationId xmlns:a16="http://schemas.microsoft.com/office/drawing/2014/main" id="{C070BF14-B1E4-4707-AA8D-54EA4B1D0DA5}"/>
              </a:ext>
            </a:extLst>
          </p:cNvPr>
          <p:cNvSpPr>
            <a:spLocks noGrp="1"/>
          </p:cNvSpPr>
          <p:nvPr>
            <p:ph idx="1"/>
          </p:nvPr>
        </p:nvSpPr>
        <p:spPr/>
        <p:txBody>
          <a:bodyPr/>
          <a:lstStyle/>
          <a:p>
            <a:r>
              <a:rPr lang="ro-RO" dirty="0">
                <a:latin typeface="Times New Roman" panose="02020603050405020304" pitchFamily="18" charset="0"/>
                <a:cs typeface="Times New Roman" panose="02020603050405020304" pitchFamily="18" charset="0"/>
              </a:rPr>
              <a:t>Pentru a efectua tema și sortările, am implementat și următoarele funcții auxiliare:</a:t>
            </a:r>
          </a:p>
          <a:p>
            <a:r>
              <a:rPr lang="ro-RO" i="1" dirty="0" err="1">
                <a:latin typeface="Times New Roman" panose="02020603050405020304" pitchFamily="18" charset="0"/>
                <a:cs typeface="Times New Roman" panose="02020603050405020304" pitchFamily="18" charset="0"/>
              </a:rPr>
              <a:t>Afisare</a:t>
            </a:r>
            <a:r>
              <a:rPr lang="ro-RO" i="1" dirty="0">
                <a:latin typeface="Times New Roman" panose="02020603050405020304" pitchFamily="18" charset="0"/>
                <a:cs typeface="Times New Roman" panose="02020603050405020304" pitchFamily="18" charset="0"/>
              </a:rPr>
              <a:t> </a:t>
            </a:r>
            <a:r>
              <a:rPr lang="ro-RO" dirty="0">
                <a:latin typeface="Times New Roman" panose="02020603050405020304" pitchFamily="18" charset="0"/>
                <a:cs typeface="Times New Roman" panose="02020603050405020304" pitchFamily="18" charset="0"/>
              </a:rPr>
              <a:t>(</a:t>
            </a:r>
            <a:r>
              <a:rPr lang="ro-RO" dirty="0" err="1">
                <a:latin typeface="Times New Roman" panose="02020603050405020304" pitchFamily="18" charset="0"/>
                <a:cs typeface="Times New Roman" panose="02020603050405020304" pitchFamily="18" charset="0"/>
              </a:rPr>
              <a:t>void</a:t>
            </a:r>
            <a:r>
              <a:rPr lang="ro-RO" dirty="0">
                <a:latin typeface="Times New Roman" panose="02020603050405020304" pitchFamily="18" charset="0"/>
                <a:cs typeface="Times New Roman" panose="02020603050405020304" pitchFamily="18" charset="0"/>
              </a:rPr>
              <a:t>)</a:t>
            </a:r>
            <a:r>
              <a:rPr lang="ro-RO" i="1" dirty="0">
                <a:latin typeface="Times New Roman" panose="02020603050405020304" pitchFamily="18" charset="0"/>
                <a:cs typeface="Times New Roman" panose="02020603050405020304" pitchFamily="18" charset="0"/>
              </a:rPr>
              <a:t>, maxim </a:t>
            </a:r>
            <a:r>
              <a:rPr lang="ro-RO" dirty="0">
                <a:latin typeface="Times New Roman" panose="02020603050405020304" pitchFamily="18" charset="0"/>
                <a:cs typeface="Times New Roman" panose="02020603050405020304" pitchFamily="18" charset="0"/>
              </a:rPr>
              <a:t>(</a:t>
            </a:r>
            <a:r>
              <a:rPr lang="ro-RO" dirty="0" err="1">
                <a:latin typeface="Times New Roman" panose="02020603050405020304" pitchFamily="18" charset="0"/>
                <a:cs typeface="Times New Roman" panose="02020603050405020304" pitchFamily="18" charset="0"/>
              </a:rPr>
              <a:t>int</a:t>
            </a:r>
            <a:r>
              <a:rPr lang="ro-RO" dirty="0">
                <a:latin typeface="Times New Roman" panose="02020603050405020304" pitchFamily="18" charset="0"/>
                <a:cs typeface="Times New Roman" panose="02020603050405020304" pitchFamily="18" charset="0"/>
              </a:rPr>
              <a:t>)</a:t>
            </a:r>
            <a:r>
              <a:rPr lang="ro-RO" i="1" dirty="0">
                <a:latin typeface="Times New Roman" panose="02020603050405020304" pitchFamily="18" charset="0"/>
                <a:cs typeface="Times New Roman" panose="02020603050405020304" pitchFamily="18" charset="0"/>
              </a:rPr>
              <a:t>, </a:t>
            </a:r>
            <a:r>
              <a:rPr lang="ro-RO" i="1" dirty="0" err="1">
                <a:latin typeface="Times New Roman" panose="02020603050405020304" pitchFamily="18" charset="0"/>
                <a:cs typeface="Times New Roman" panose="02020603050405020304" pitchFamily="18" charset="0"/>
              </a:rPr>
              <a:t>swap</a:t>
            </a:r>
            <a:r>
              <a:rPr lang="ro-RO" i="1" dirty="0">
                <a:latin typeface="Times New Roman" panose="02020603050405020304" pitchFamily="18" charset="0"/>
                <a:cs typeface="Times New Roman" panose="02020603050405020304" pitchFamily="18" charset="0"/>
              </a:rPr>
              <a:t> </a:t>
            </a:r>
            <a:r>
              <a:rPr lang="ro-RO" dirty="0">
                <a:latin typeface="Times New Roman" panose="02020603050405020304" pitchFamily="18" charset="0"/>
                <a:cs typeface="Times New Roman" panose="02020603050405020304" pitchFamily="18" charset="0"/>
              </a:rPr>
              <a:t>(</a:t>
            </a:r>
            <a:r>
              <a:rPr lang="ro-RO" dirty="0" err="1">
                <a:latin typeface="Times New Roman" panose="02020603050405020304" pitchFamily="18" charset="0"/>
                <a:cs typeface="Times New Roman" panose="02020603050405020304" pitchFamily="18" charset="0"/>
              </a:rPr>
              <a:t>void</a:t>
            </a:r>
            <a:r>
              <a:rPr lang="ro-RO" dirty="0">
                <a:latin typeface="Times New Roman" panose="02020603050405020304" pitchFamily="18" charset="0"/>
                <a:cs typeface="Times New Roman" panose="02020603050405020304" pitchFamily="18" charset="0"/>
              </a:rPr>
              <a:t>), </a:t>
            </a:r>
            <a:r>
              <a:rPr lang="ro-RO" i="1" dirty="0" err="1">
                <a:latin typeface="Times New Roman" panose="02020603050405020304" pitchFamily="18" charset="0"/>
                <a:cs typeface="Times New Roman" panose="02020603050405020304" pitchFamily="18" charset="0"/>
              </a:rPr>
              <a:t>generareVector</a:t>
            </a:r>
            <a:r>
              <a:rPr lang="ro-RO" i="1" dirty="0">
                <a:latin typeface="Times New Roman" panose="02020603050405020304" pitchFamily="18" charset="0"/>
                <a:cs typeface="Times New Roman" panose="02020603050405020304" pitchFamily="18" charset="0"/>
              </a:rPr>
              <a:t> </a:t>
            </a:r>
            <a:r>
              <a:rPr lang="ro-RO" dirty="0">
                <a:latin typeface="Times New Roman" panose="02020603050405020304" pitchFamily="18" charset="0"/>
                <a:cs typeface="Times New Roman" panose="02020603050405020304" pitchFamily="18" charset="0"/>
              </a:rPr>
              <a:t>(</a:t>
            </a:r>
            <a:r>
              <a:rPr lang="ro-RO" dirty="0" err="1">
                <a:latin typeface="Times New Roman" panose="02020603050405020304" pitchFamily="18" charset="0"/>
                <a:cs typeface="Times New Roman" panose="02020603050405020304" pitchFamily="18" charset="0"/>
              </a:rPr>
              <a:t>void</a:t>
            </a:r>
            <a:r>
              <a:rPr lang="ro-RO" dirty="0">
                <a:latin typeface="Times New Roman" panose="02020603050405020304" pitchFamily="18" charset="0"/>
                <a:cs typeface="Times New Roman" panose="02020603050405020304" pitchFamily="18" charset="0"/>
              </a:rPr>
              <a:t>) și </a:t>
            </a:r>
            <a:r>
              <a:rPr lang="ro-RO" i="1" dirty="0" err="1">
                <a:latin typeface="Times New Roman" panose="02020603050405020304" pitchFamily="18" charset="0"/>
                <a:cs typeface="Times New Roman" panose="02020603050405020304" pitchFamily="18" charset="0"/>
              </a:rPr>
              <a:t>partitie</a:t>
            </a:r>
            <a:r>
              <a:rPr lang="ro-RO" i="1" dirty="0">
                <a:latin typeface="Times New Roman" panose="02020603050405020304" pitchFamily="18" charset="0"/>
                <a:cs typeface="Times New Roman" panose="02020603050405020304" pitchFamily="18" charset="0"/>
              </a:rPr>
              <a:t> </a:t>
            </a:r>
            <a:r>
              <a:rPr lang="ro-RO" dirty="0">
                <a:latin typeface="Times New Roman" panose="02020603050405020304" pitchFamily="18" charset="0"/>
                <a:cs typeface="Times New Roman" panose="02020603050405020304" pitchFamily="18" charset="0"/>
              </a:rPr>
              <a:t>(</a:t>
            </a:r>
            <a:r>
              <a:rPr lang="ro-RO" dirty="0" err="1">
                <a:latin typeface="Times New Roman" panose="02020603050405020304" pitchFamily="18" charset="0"/>
                <a:cs typeface="Times New Roman" panose="02020603050405020304" pitchFamily="18" charset="0"/>
              </a:rPr>
              <a:t>int</a:t>
            </a:r>
            <a:r>
              <a:rPr lang="ro-RO" dirty="0">
                <a:latin typeface="Times New Roman" panose="02020603050405020304" pitchFamily="18" charset="0"/>
                <a:cs typeface="Times New Roman" panose="02020603050405020304" pitchFamily="18" charset="0"/>
              </a:rPr>
              <a:t>), </a:t>
            </a:r>
            <a:r>
              <a:rPr lang="ro-RO" i="1" dirty="0" err="1">
                <a:latin typeface="Times New Roman" panose="02020603050405020304" pitchFamily="18" charset="0"/>
                <a:cs typeface="Times New Roman" panose="02020603050405020304" pitchFamily="18" charset="0"/>
              </a:rPr>
              <a:t>copiere_vector</a:t>
            </a:r>
            <a:r>
              <a:rPr lang="ro-RO" i="1" dirty="0">
                <a:latin typeface="Times New Roman" panose="02020603050405020304" pitchFamily="18" charset="0"/>
                <a:cs typeface="Times New Roman" panose="02020603050405020304" pitchFamily="18" charset="0"/>
              </a:rPr>
              <a:t> </a:t>
            </a:r>
            <a:r>
              <a:rPr lang="ro-RO" dirty="0">
                <a:latin typeface="Times New Roman" panose="02020603050405020304" pitchFamily="18" charset="0"/>
                <a:cs typeface="Times New Roman" panose="02020603050405020304" pitchFamily="18" charset="0"/>
              </a:rPr>
              <a:t>(</a:t>
            </a:r>
            <a:r>
              <a:rPr lang="ro-RO" dirty="0" err="1">
                <a:latin typeface="Times New Roman" panose="02020603050405020304" pitchFamily="18" charset="0"/>
                <a:cs typeface="Times New Roman" panose="02020603050405020304" pitchFamily="18" charset="0"/>
              </a:rPr>
              <a:t>void</a:t>
            </a:r>
            <a:r>
              <a:rPr lang="ro-RO" dirty="0">
                <a:latin typeface="Times New Roman" panose="02020603050405020304" pitchFamily="18" charset="0"/>
                <a:cs typeface="Times New Roman" panose="02020603050405020304" pitchFamily="18" charset="0"/>
              </a:rPr>
              <a:t>), </a:t>
            </a:r>
            <a:r>
              <a:rPr lang="ro-RO" i="1" dirty="0" err="1">
                <a:latin typeface="Times New Roman" panose="02020603050405020304" pitchFamily="18" charset="0"/>
                <a:cs typeface="Times New Roman" panose="02020603050405020304" pitchFamily="18" charset="0"/>
              </a:rPr>
              <a:t>testare_sortari</a:t>
            </a:r>
            <a:r>
              <a:rPr lang="ro-RO" i="1" dirty="0">
                <a:latin typeface="Times New Roman" panose="02020603050405020304" pitchFamily="18" charset="0"/>
                <a:cs typeface="Times New Roman" panose="02020603050405020304" pitchFamily="18" charset="0"/>
              </a:rPr>
              <a:t> </a:t>
            </a:r>
            <a:r>
              <a:rPr lang="ro-RO" dirty="0">
                <a:latin typeface="Times New Roman" panose="02020603050405020304" pitchFamily="18" charset="0"/>
                <a:cs typeface="Times New Roman" panose="02020603050405020304" pitchFamily="18" charset="0"/>
              </a:rPr>
              <a:t>(</a:t>
            </a:r>
            <a:r>
              <a:rPr lang="ro-RO" dirty="0" err="1">
                <a:latin typeface="Times New Roman" panose="02020603050405020304" pitchFamily="18" charset="0"/>
                <a:cs typeface="Times New Roman" panose="02020603050405020304" pitchFamily="18" charset="0"/>
              </a:rPr>
              <a:t>void</a:t>
            </a:r>
            <a:r>
              <a:rPr lang="ro-RO" dirty="0">
                <a:latin typeface="Times New Roman" panose="02020603050405020304" pitchFamily="18" charset="0"/>
                <a:cs typeface="Times New Roman" panose="02020603050405020304" pitchFamily="18" charset="0"/>
              </a:rPr>
              <a:t>), </a:t>
            </a:r>
            <a:r>
              <a:rPr lang="ro-RO" i="1" dirty="0" err="1">
                <a:latin typeface="Times New Roman" panose="02020603050405020304" pitchFamily="18" charset="0"/>
                <a:cs typeface="Times New Roman" panose="02020603050405020304" pitchFamily="18" charset="0"/>
              </a:rPr>
              <a:t>EfectuareTeste</a:t>
            </a:r>
            <a:r>
              <a:rPr lang="ro-RO" dirty="0">
                <a:latin typeface="Times New Roman" panose="02020603050405020304" pitchFamily="18" charset="0"/>
                <a:cs typeface="Times New Roman" panose="02020603050405020304" pitchFamily="18" charset="0"/>
              </a:rPr>
              <a:t> (</a:t>
            </a:r>
            <a:r>
              <a:rPr lang="ro-RO" dirty="0" err="1">
                <a:latin typeface="Times New Roman" panose="02020603050405020304" pitchFamily="18" charset="0"/>
                <a:cs typeface="Times New Roman" panose="02020603050405020304" pitchFamily="18" charset="0"/>
              </a:rPr>
              <a:t>void</a:t>
            </a:r>
            <a:r>
              <a:rPr lang="ro-RO"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413920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8044019-D5BB-489D-A446-236B5650645C}"/>
              </a:ext>
            </a:extLst>
          </p:cNvPr>
          <p:cNvSpPr>
            <a:spLocks noGrp="1"/>
          </p:cNvSpPr>
          <p:nvPr>
            <p:ph type="title"/>
          </p:nvPr>
        </p:nvSpPr>
        <p:spPr/>
        <p:txBody>
          <a:bodyPr/>
          <a:lstStyle/>
          <a:p>
            <a:r>
              <a:rPr lang="ro-RO" dirty="0"/>
              <a:t>6. Funcții auxiliare utilizate</a:t>
            </a:r>
          </a:p>
        </p:txBody>
      </p:sp>
      <p:sp>
        <p:nvSpPr>
          <p:cNvPr id="3" name="Substituent conținut 2">
            <a:extLst>
              <a:ext uri="{FF2B5EF4-FFF2-40B4-BE49-F238E27FC236}">
                <a16:creationId xmlns:a16="http://schemas.microsoft.com/office/drawing/2014/main" id="{EF7B3432-AD8E-4562-89C9-42728F02B540}"/>
              </a:ext>
            </a:extLst>
          </p:cNvPr>
          <p:cNvSpPr>
            <a:spLocks noGrp="1"/>
          </p:cNvSpPr>
          <p:nvPr>
            <p:ph idx="1"/>
          </p:nvPr>
        </p:nvSpPr>
        <p:spPr/>
        <p:txBody>
          <a:bodyPr/>
          <a:lstStyle/>
          <a:p>
            <a:r>
              <a:rPr lang="ro-RO" dirty="0"/>
              <a:t>Implementare: </a:t>
            </a:r>
          </a:p>
        </p:txBody>
      </p:sp>
      <p:pic>
        <p:nvPicPr>
          <p:cNvPr id="5" name="Imagine 4">
            <a:extLst>
              <a:ext uri="{FF2B5EF4-FFF2-40B4-BE49-F238E27FC236}">
                <a16:creationId xmlns:a16="http://schemas.microsoft.com/office/drawing/2014/main" id="{75FD9AAC-89E2-4DD5-B192-47AE8A96F42A}"/>
              </a:ext>
            </a:extLst>
          </p:cNvPr>
          <p:cNvPicPr>
            <a:picLocks noChangeAspect="1"/>
          </p:cNvPicPr>
          <p:nvPr/>
        </p:nvPicPr>
        <p:blipFill>
          <a:blip r:embed="rId2"/>
          <a:stretch>
            <a:fillRect/>
          </a:stretch>
        </p:blipFill>
        <p:spPr>
          <a:xfrm>
            <a:off x="838200" y="2551611"/>
            <a:ext cx="2838596" cy="3629733"/>
          </a:xfrm>
          <a:prstGeom prst="rect">
            <a:avLst/>
          </a:prstGeom>
        </p:spPr>
      </p:pic>
      <p:pic>
        <p:nvPicPr>
          <p:cNvPr id="7" name="Imagine 6">
            <a:extLst>
              <a:ext uri="{FF2B5EF4-FFF2-40B4-BE49-F238E27FC236}">
                <a16:creationId xmlns:a16="http://schemas.microsoft.com/office/drawing/2014/main" id="{9141FB27-E0A8-44BB-92B7-741DCE6A1046}"/>
              </a:ext>
            </a:extLst>
          </p:cNvPr>
          <p:cNvPicPr>
            <a:picLocks noChangeAspect="1"/>
          </p:cNvPicPr>
          <p:nvPr/>
        </p:nvPicPr>
        <p:blipFill>
          <a:blip r:embed="rId3"/>
          <a:stretch>
            <a:fillRect/>
          </a:stretch>
        </p:blipFill>
        <p:spPr>
          <a:xfrm>
            <a:off x="4251893" y="1929384"/>
            <a:ext cx="2590933" cy="2355971"/>
          </a:xfrm>
          <a:prstGeom prst="rect">
            <a:avLst/>
          </a:prstGeom>
        </p:spPr>
      </p:pic>
      <p:pic>
        <p:nvPicPr>
          <p:cNvPr id="9" name="Imagine 8">
            <a:extLst>
              <a:ext uri="{FF2B5EF4-FFF2-40B4-BE49-F238E27FC236}">
                <a16:creationId xmlns:a16="http://schemas.microsoft.com/office/drawing/2014/main" id="{1BC492C2-EBC5-43B8-9A72-0EA47DA3343A}"/>
              </a:ext>
            </a:extLst>
          </p:cNvPr>
          <p:cNvPicPr>
            <a:picLocks noChangeAspect="1"/>
          </p:cNvPicPr>
          <p:nvPr/>
        </p:nvPicPr>
        <p:blipFill>
          <a:blip r:embed="rId4"/>
          <a:stretch>
            <a:fillRect/>
          </a:stretch>
        </p:blipFill>
        <p:spPr>
          <a:xfrm>
            <a:off x="4251893" y="4708068"/>
            <a:ext cx="2609984" cy="1473276"/>
          </a:xfrm>
          <a:prstGeom prst="rect">
            <a:avLst/>
          </a:prstGeom>
        </p:spPr>
      </p:pic>
      <p:pic>
        <p:nvPicPr>
          <p:cNvPr id="11" name="Imagine 10">
            <a:extLst>
              <a:ext uri="{FF2B5EF4-FFF2-40B4-BE49-F238E27FC236}">
                <a16:creationId xmlns:a16="http://schemas.microsoft.com/office/drawing/2014/main" id="{951661A1-7DD8-4217-AD14-1DC5765E4725}"/>
              </a:ext>
            </a:extLst>
          </p:cNvPr>
          <p:cNvPicPr>
            <a:picLocks noChangeAspect="1"/>
          </p:cNvPicPr>
          <p:nvPr/>
        </p:nvPicPr>
        <p:blipFill>
          <a:blip r:embed="rId5"/>
          <a:stretch>
            <a:fillRect/>
          </a:stretch>
        </p:blipFill>
        <p:spPr>
          <a:xfrm>
            <a:off x="7586074" y="1929384"/>
            <a:ext cx="3499030" cy="2114659"/>
          </a:xfrm>
          <a:prstGeom prst="rect">
            <a:avLst/>
          </a:prstGeom>
        </p:spPr>
      </p:pic>
      <p:pic>
        <p:nvPicPr>
          <p:cNvPr id="13" name="Imagine 12">
            <a:extLst>
              <a:ext uri="{FF2B5EF4-FFF2-40B4-BE49-F238E27FC236}">
                <a16:creationId xmlns:a16="http://schemas.microsoft.com/office/drawing/2014/main" id="{10549B18-B850-4956-9CBE-0222726025CD}"/>
              </a:ext>
            </a:extLst>
          </p:cNvPr>
          <p:cNvPicPr>
            <a:picLocks noChangeAspect="1"/>
          </p:cNvPicPr>
          <p:nvPr/>
        </p:nvPicPr>
        <p:blipFill>
          <a:blip r:embed="rId6"/>
          <a:stretch>
            <a:fillRect/>
          </a:stretch>
        </p:blipFill>
        <p:spPr>
          <a:xfrm>
            <a:off x="7586074" y="4663616"/>
            <a:ext cx="3943553" cy="1517728"/>
          </a:xfrm>
          <a:prstGeom prst="rect">
            <a:avLst/>
          </a:prstGeom>
        </p:spPr>
      </p:pic>
    </p:spTree>
    <p:extLst>
      <p:ext uri="{BB962C8B-B14F-4D97-AF65-F5344CB8AC3E}">
        <p14:creationId xmlns:p14="http://schemas.microsoft.com/office/powerpoint/2010/main" val="234728778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FBB75E1-D587-4FDE-96D1-3401E0F3EF24}"/>
              </a:ext>
            </a:extLst>
          </p:cNvPr>
          <p:cNvSpPr>
            <a:spLocks noGrp="1"/>
          </p:cNvSpPr>
          <p:nvPr>
            <p:ph type="title"/>
          </p:nvPr>
        </p:nvSpPr>
        <p:spPr/>
        <p:txBody>
          <a:bodyPr/>
          <a:lstStyle/>
          <a:p>
            <a:r>
              <a:rPr lang="ro-RO" dirty="0"/>
              <a:t>6. Funcții auxiliare utilizate</a:t>
            </a:r>
          </a:p>
        </p:txBody>
      </p:sp>
      <p:pic>
        <p:nvPicPr>
          <p:cNvPr id="5" name="Substituent conținut 4">
            <a:extLst>
              <a:ext uri="{FF2B5EF4-FFF2-40B4-BE49-F238E27FC236}">
                <a16:creationId xmlns:a16="http://schemas.microsoft.com/office/drawing/2014/main" id="{CAC09527-7F14-4993-9CC7-B284AD13A16B}"/>
              </a:ext>
            </a:extLst>
          </p:cNvPr>
          <p:cNvPicPr>
            <a:picLocks noGrp="1" noChangeAspect="1"/>
          </p:cNvPicPr>
          <p:nvPr>
            <p:ph idx="1"/>
          </p:nvPr>
        </p:nvPicPr>
        <p:blipFill>
          <a:blip r:embed="rId2"/>
          <a:stretch>
            <a:fillRect/>
          </a:stretch>
        </p:blipFill>
        <p:spPr>
          <a:xfrm>
            <a:off x="838200" y="2339256"/>
            <a:ext cx="5137414" cy="3816546"/>
          </a:xfrm>
        </p:spPr>
      </p:pic>
      <p:pic>
        <p:nvPicPr>
          <p:cNvPr id="7" name="Imagine 6">
            <a:extLst>
              <a:ext uri="{FF2B5EF4-FFF2-40B4-BE49-F238E27FC236}">
                <a16:creationId xmlns:a16="http://schemas.microsoft.com/office/drawing/2014/main" id="{DCC82A97-FAC0-474C-ACE1-75CA05CF7478}"/>
              </a:ext>
            </a:extLst>
          </p:cNvPr>
          <p:cNvPicPr>
            <a:picLocks noChangeAspect="1"/>
          </p:cNvPicPr>
          <p:nvPr/>
        </p:nvPicPr>
        <p:blipFill>
          <a:blip r:embed="rId3"/>
          <a:stretch>
            <a:fillRect/>
          </a:stretch>
        </p:blipFill>
        <p:spPr>
          <a:xfrm>
            <a:off x="6096000" y="2339255"/>
            <a:ext cx="5482210" cy="3816545"/>
          </a:xfrm>
          <a:prstGeom prst="rect">
            <a:avLst/>
          </a:prstGeom>
        </p:spPr>
      </p:pic>
    </p:spTree>
    <p:extLst>
      <p:ext uri="{BB962C8B-B14F-4D97-AF65-F5344CB8AC3E}">
        <p14:creationId xmlns:p14="http://schemas.microsoft.com/office/powerpoint/2010/main" val="309038099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3392B1C-8BF7-4474-B93B-C168A4B9458C}"/>
              </a:ext>
            </a:extLst>
          </p:cNvPr>
          <p:cNvSpPr>
            <a:spLocks noGrp="1"/>
          </p:cNvSpPr>
          <p:nvPr>
            <p:ph type="title"/>
          </p:nvPr>
        </p:nvSpPr>
        <p:spPr/>
        <p:txBody>
          <a:bodyPr/>
          <a:lstStyle/>
          <a:p>
            <a:r>
              <a:rPr lang="ro-RO" dirty="0"/>
              <a:t>Cuprins</a:t>
            </a:r>
          </a:p>
        </p:txBody>
      </p:sp>
      <p:sp>
        <p:nvSpPr>
          <p:cNvPr id="3" name="Substituent conținut 2">
            <a:extLst>
              <a:ext uri="{FF2B5EF4-FFF2-40B4-BE49-F238E27FC236}">
                <a16:creationId xmlns:a16="http://schemas.microsoft.com/office/drawing/2014/main" id="{50D03B19-316A-4EB4-B392-D6A65831CF70}"/>
              </a:ext>
            </a:extLst>
          </p:cNvPr>
          <p:cNvSpPr>
            <a:spLocks noGrp="1"/>
          </p:cNvSpPr>
          <p:nvPr>
            <p:ph idx="1"/>
          </p:nvPr>
        </p:nvSpPr>
        <p:spPr/>
        <p:txBody>
          <a:bodyPr>
            <a:normAutofit/>
          </a:bodyPr>
          <a:lstStyle/>
          <a:p>
            <a:r>
              <a:rPr lang="ro-RO" dirty="0"/>
              <a:t>.1. </a:t>
            </a:r>
            <a:r>
              <a:rPr lang="ro-RO" dirty="0" err="1"/>
              <a:t>Bubble</a:t>
            </a:r>
            <a:r>
              <a:rPr lang="ro-RO" dirty="0"/>
              <a:t> Sort – O(n</a:t>
            </a:r>
            <a:r>
              <a:rPr lang="ro-RO" baseline="30000" dirty="0"/>
              <a:t>2</a:t>
            </a:r>
            <a:r>
              <a:rPr lang="ro-RO" dirty="0"/>
              <a:t>)</a:t>
            </a:r>
          </a:p>
          <a:p>
            <a:r>
              <a:rPr lang="ro-RO" dirty="0"/>
              <a:t>2. </a:t>
            </a:r>
            <a:r>
              <a:rPr lang="ro-RO" dirty="0" err="1"/>
              <a:t>Counting</a:t>
            </a:r>
            <a:r>
              <a:rPr lang="ro-RO" dirty="0"/>
              <a:t> Sort – O(n)</a:t>
            </a:r>
          </a:p>
          <a:p>
            <a:r>
              <a:rPr lang="ro-RO" dirty="0"/>
              <a:t>3. </a:t>
            </a:r>
            <a:r>
              <a:rPr lang="ro-RO" dirty="0" err="1"/>
              <a:t>Selection</a:t>
            </a:r>
            <a:r>
              <a:rPr lang="ro-RO" dirty="0"/>
              <a:t> Sort – O(n</a:t>
            </a:r>
            <a:r>
              <a:rPr lang="ro-RO" baseline="30000" dirty="0"/>
              <a:t>2</a:t>
            </a:r>
            <a:r>
              <a:rPr lang="ro-RO" dirty="0"/>
              <a:t>)</a:t>
            </a:r>
          </a:p>
          <a:p>
            <a:r>
              <a:rPr lang="ro-RO" dirty="0"/>
              <a:t>4. </a:t>
            </a:r>
            <a:r>
              <a:rPr lang="ro-RO" dirty="0" err="1"/>
              <a:t>Quick</a:t>
            </a:r>
            <a:r>
              <a:rPr lang="ro-RO" dirty="0"/>
              <a:t> Sort – </a:t>
            </a:r>
            <a:r>
              <a:rPr lang="en-US" dirty="0"/>
              <a:t>~O(n </a:t>
            </a:r>
            <a:r>
              <a:rPr lang="en-US" dirty="0" err="1"/>
              <a:t>logn</a:t>
            </a:r>
            <a:r>
              <a:rPr lang="en-US" dirty="0"/>
              <a:t>)</a:t>
            </a:r>
          </a:p>
          <a:p>
            <a:r>
              <a:rPr lang="en-US" dirty="0"/>
              <a:t>5. Insertion Sort – O(n</a:t>
            </a:r>
            <a:r>
              <a:rPr lang="en-US" baseline="30000" dirty="0"/>
              <a:t>2</a:t>
            </a:r>
            <a:r>
              <a:rPr lang="en-US" dirty="0"/>
              <a:t>)</a:t>
            </a:r>
            <a:endParaRPr lang="ro-RO" dirty="0"/>
          </a:p>
          <a:p>
            <a:r>
              <a:rPr lang="ro-RO" dirty="0"/>
              <a:t>6. Funcții auxiliare utilizate</a:t>
            </a:r>
            <a:endParaRPr lang="en-US" dirty="0"/>
          </a:p>
          <a:p>
            <a:pPr marL="0" indent="0">
              <a:buNone/>
            </a:pPr>
            <a:r>
              <a:rPr lang="en-US" dirty="0"/>
              <a:t>*n - </a:t>
            </a:r>
            <a:r>
              <a:rPr lang="en-US" dirty="0" err="1"/>
              <a:t>lungimea</a:t>
            </a:r>
            <a:r>
              <a:rPr lang="en-US" dirty="0"/>
              <a:t> </a:t>
            </a:r>
            <a:r>
              <a:rPr lang="en-US" dirty="0" err="1"/>
              <a:t>vectorului</a:t>
            </a:r>
            <a:endParaRPr lang="ro-RO" dirty="0"/>
          </a:p>
          <a:p>
            <a:endParaRPr lang="ro-RO" dirty="0"/>
          </a:p>
        </p:txBody>
      </p:sp>
    </p:spTree>
    <p:extLst>
      <p:ext uri="{BB962C8B-B14F-4D97-AF65-F5344CB8AC3E}">
        <p14:creationId xmlns:p14="http://schemas.microsoft.com/office/powerpoint/2010/main" val="180584363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FDCADC6-8DAB-4007-A18B-BCDC965F70CD}"/>
              </a:ext>
            </a:extLst>
          </p:cNvPr>
          <p:cNvSpPr>
            <a:spLocks noGrp="1"/>
          </p:cNvSpPr>
          <p:nvPr>
            <p:ph type="title"/>
          </p:nvPr>
        </p:nvSpPr>
        <p:spPr/>
        <p:txBody>
          <a:bodyPr/>
          <a:lstStyle/>
          <a:p>
            <a:r>
              <a:rPr lang="en-US" dirty="0"/>
              <a:t>1. Bubble Sort</a:t>
            </a:r>
            <a:endParaRPr lang="ro-RO" dirty="0"/>
          </a:p>
        </p:txBody>
      </p:sp>
      <p:sp>
        <p:nvSpPr>
          <p:cNvPr id="3" name="Substituent conținut 2">
            <a:extLst>
              <a:ext uri="{FF2B5EF4-FFF2-40B4-BE49-F238E27FC236}">
                <a16:creationId xmlns:a16="http://schemas.microsoft.com/office/drawing/2014/main" id="{CC1B6ABA-35CF-4595-816C-BEE31E6CE827}"/>
              </a:ext>
            </a:extLst>
          </p:cNvPr>
          <p:cNvSpPr>
            <a:spLocks noGrp="1"/>
          </p:cNvSpPr>
          <p:nvPr>
            <p:ph idx="1"/>
          </p:nvPr>
        </p:nvSpPr>
        <p:spPr/>
        <p:txBody>
          <a:bodyPr/>
          <a:lstStyle/>
          <a:p>
            <a:pPr algn="just"/>
            <a:r>
              <a:rPr lang="en-US" dirty="0"/>
              <a:t>Ce face Bubble Sort? </a:t>
            </a:r>
          </a:p>
          <a:p>
            <a:pPr marL="0" indent="0" algn="just">
              <a:buNone/>
            </a:pPr>
            <a:r>
              <a:rPr lang="en-US" dirty="0">
                <a:latin typeface="Times New Roman" panose="02020603050405020304" pitchFamily="18" charset="0"/>
                <a:cs typeface="Times New Roman" panose="02020603050405020304" pitchFamily="18" charset="0"/>
              </a:rPr>
              <a:t>P</a:t>
            </a:r>
            <a:r>
              <a:rPr lang="ro-RO" dirty="0" err="1">
                <a:latin typeface="Times New Roman" panose="02020603050405020304" pitchFamily="18" charset="0"/>
                <a:cs typeface="Times New Roman" panose="02020603050405020304" pitchFamily="18" charset="0"/>
              </a:rPr>
              <a:t>arcurge</a:t>
            </a:r>
            <a:r>
              <a:rPr lang="ro-RO" dirty="0">
                <a:latin typeface="Times New Roman" panose="02020603050405020304" pitchFamily="18" charset="0"/>
                <a:cs typeface="Times New Roman" panose="02020603050405020304" pitchFamily="18" charset="0"/>
              </a:rPr>
              <a:t> în mod repetat lista, compară elementele adiacente și le schimbă dacă acestea sunt în ordinea greșită. Trecerea prin listă se repetă până când lista este sortată</a:t>
            </a:r>
            <a:r>
              <a:rPr lang="en-US" dirty="0">
                <a:latin typeface="Times New Roman" panose="02020603050405020304" pitchFamily="18" charset="0"/>
                <a:cs typeface="Times New Roman" panose="02020603050405020304" pitchFamily="18" charset="0"/>
              </a:rPr>
              <a:t>.</a:t>
            </a:r>
          </a:p>
          <a:p>
            <a:pPr algn="just"/>
            <a:r>
              <a:rPr lang="en-US" dirty="0" err="1">
                <a:cs typeface="Times New Roman" panose="02020603050405020304" pitchFamily="18" charset="0"/>
              </a:rPr>
              <a:t>Complexitate</a:t>
            </a:r>
            <a:r>
              <a:rPr lang="en-US" dirty="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O(n</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endParaRPr lang="ro-R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0162271"/>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D1656294-6C4A-4CD1-9391-2DBAE853C82A}"/>
              </a:ext>
            </a:extLst>
          </p:cNvPr>
          <p:cNvSpPr>
            <a:spLocks noGrp="1"/>
          </p:cNvSpPr>
          <p:nvPr>
            <p:ph type="title"/>
          </p:nvPr>
        </p:nvSpPr>
        <p:spPr>
          <a:xfrm>
            <a:off x="630936" y="640080"/>
            <a:ext cx="4818888" cy="1481328"/>
          </a:xfrm>
        </p:spPr>
        <p:txBody>
          <a:bodyPr anchor="b">
            <a:normAutofit/>
          </a:bodyPr>
          <a:lstStyle/>
          <a:p>
            <a:r>
              <a:rPr lang="en-US" sz="5200"/>
              <a:t>1. Bubble Sort</a:t>
            </a:r>
            <a:endParaRPr lang="ro-RO" sz="5200"/>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FF3D1B"/>
          </a:solidFill>
          <a:ln w="38100" cap="rnd">
            <a:solidFill>
              <a:srgbClr val="FF3D1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stituent conținut 2">
            <a:extLst>
              <a:ext uri="{FF2B5EF4-FFF2-40B4-BE49-F238E27FC236}">
                <a16:creationId xmlns:a16="http://schemas.microsoft.com/office/drawing/2014/main" id="{B8C00985-70A0-4387-BC57-271901B4BD23}"/>
              </a:ext>
            </a:extLst>
          </p:cNvPr>
          <p:cNvSpPr>
            <a:spLocks noGrp="1"/>
          </p:cNvSpPr>
          <p:nvPr>
            <p:ph idx="1"/>
          </p:nvPr>
        </p:nvSpPr>
        <p:spPr>
          <a:xfrm>
            <a:off x="630936" y="2660904"/>
            <a:ext cx="4818888" cy="3547872"/>
          </a:xfrm>
        </p:spPr>
        <p:txBody>
          <a:bodyPr anchor="t">
            <a:normAutofit/>
          </a:bodyPr>
          <a:lstStyle/>
          <a:p>
            <a:r>
              <a:rPr lang="en-US"/>
              <a:t>Implementare:</a:t>
            </a:r>
          </a:p>
          <a:p>
            <a:pPr marL="0" indent="0">
              <a:buNone/>
            </a:pPr>
            <a:endParaRPr lang="en-US" dirty="0"/>
          </a:p>
        </p:txBody>
      </p:sp>
      <mc:AlternateContent xmlns:mc="http://schemas.openxmlformats.org/markup-compatibility/2006">
        <mc:Choice xmlns:p14="http://schemas.microsoft.com/office/powerpoint/2010/main" Requires="p14">
          <p:contentPart p14:bwMode="auto" r:id="rId2">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Imagine 4">
            <a:extLst>
              <a:ext uri="{FF2B5EF4-FFF2-40B4-BE49-F238E27FC236}">
                <a16:creationId xmlns:a16="http://schemas.microsoft.com/office/drawing/2014/main" id="{6782C629-8564-49CF-A564-6D543041E288}"/>
              </a:ext>
            </a:extLst>
          </p:cNvPr>
          <p:cNvPicPr>
            <a:picLocks noChangeAspect="1"/>
          </p:cNvPicPr>
          <p:nvPr/>
        </p:nvPicPr>
        <p:blipFill>
          <a:blip r:embed="rId4"/>
          <a:stretch>
            <a:fillRect/>
          </a:stretch>
        </p:blipFill>
        <p:spPr>
          <a:xfrm>
            <a:off x="6470601" y="0"/>
            <a:ext cx="5721399" cy="6858000"/>
          </a:xfrm>
          <a:prstGeom prst="rect">
            <a:avLst/>
          </a:prstGeom>
        </p:spPr>
      </p:pic>
    </p:spTree>
    <p:extLst>
      <p:ext uri="{BB962C8B-B14F-4D97-AF65-F5344CB8AC3E}">
        <p14:creationId xmlns:p14="http://schemas.microsoft.com/office/powerpoint/2010/main" val="78988185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A38EC66-BBFF-4876-B1B3-37AC871D9858}"/>
              </a:ext>
            </a:extLst>
          </p:cNvPr>
          <p:cNvSpPr>
            <a:spLocks noGrp="1"/>
          </p:cNvSpPr>
          <p:nvPr>
            <p:ph type="title"/>
          </p:nvPr>
        </p:nvSpPr>
        <p:spPr/>
        <p:txBody>
          <a:bodyPr/>
          <a:lstStyle/>
          <a:p>
            <a:r>
              <a:rPr lang="en-US" dirty="0"/>
              <a:t>2. Counting Sort</a:t>
            </a:r>
            <a:endParaRPr lang="ro-RO" dirty="0"/>
          </a:p>
        </p:txBody>
      </p:sp>
      <p:sp>
        <p:nvSpPr>
          <p:cNvPr id="3" name="Substituent conținut 2">
            <a:extLst>
              <a:ext uri="{FF2B5EF4-FFF2-40B4-BE49-F238E27FC236}">
                <a16:creationId xmlns:a16="http://schemas.microsoft.com/office/drawing/2014/main" id="{EB1C8772-93F2-4FFD-B0F7-DB22EB11ACF2}"/>
              </a:ext>
            </a:extLst>
          </p:cNvPr>
          <p:cNvSpPr>
            <a:spLocks noGrp="1"/>
          </p:cNvSpPr>
          <p:nvPr>
            <p:ph idx="1"/>
          </p:nvPr>
        </p:nvSpPr>
        <p:spPr/>
        <p:txBody>
          <a:bodyPr/>
          <a:lstStyle/>
          <a:p>
            <a:pPr algn="just"/>
            <a:r>
              <a:rPr lang="en-US" dirty="0"/>
              <a:t>Ce face Counting Sort?</a:t>
            </a:r>
          </a:p>
          <a:p>
            <a:pPr marL="0" indent="0" algn="just">
              <a:buNone/>
            </a:pPr>
            <a:r>
              <a:rPr lang="en-US" dirty="0" err="1">
                <a:latin typeface="Times New Roman" panose="02020603050405020304" pitchFamily="18" charset="0"/>
                <a:cs typeface="Times New Roman" panose="02020603050405020304" pitchFamily="18" charset="0"/>
              </a:rPr>
              <a:t>Bazat</a:t>
            </a:r>
            <a:r>
              <a:rPr lang="ro-RO" dirty="0">
                <a:latin typeface="Times New Roman" panose="02020603050405020304" pitchFamily="18" charset="0"/>
                <a:cs typeface="Times New Roman" panose="02020603050405020304" pitchFamily="18" charset="0"/>
              </a:rPr>
              <a:t> pe utilizarea unui vector de frecvență, </a:t>
            </a:r>
            <a:r>
              <a:rPr lang="ro-RO" dirty="0" err="1">
                <a:latin typeface="Times New Roman" panose="02020603050405020304" pitchFamily="18" charset="0"/>
                <a:cs typeface="Times New Roman" panose="02020603050405020304" pitchFamily="18" charset="0"/>
              </a:rPr>
              <a:t>Counting</a:t>
            </a:r>
            <a:r>
              <a:rPr lang="ro-RO" dirty="0">
                <a:latin typeface="Times New Roman" panose="02020603050405020304" pitchFamily="18" charset="0"/>
                <a:cs typeface="Times New Roman" panose="02020603050405020304" pitchFamily="18" charset="0"/>
              </a:rPr>
              <a:t> Sort parcurge vectorul </a:t>
            </a:r>
            <a:r>
              <a:rPr lang="ro-RO" i="1" dirty="0">
                <a:latin typeface="Times New Roman" panose="02020603050405020304" pitchFamily="18" charset="0"/>
                <a:cs typeface="Times New Roman" panose="02020603050405020304" pitchFamily="18" charset="0"/>
              </a:rPr>
              <a:t>vector </a:t>
            </a:r>
            <a:r>
              <a:rPr lang="ro-RO" dirty="0">
                <a:latin typeface="Times New Roman" panose="02020603050405020304" pitchFamily="18" charset="0"/>
                <a:cs typeface="Times New Roman" panose="02020603050405020304" pitchFamily="18" charset="0"/>
              </a:rPr>
              <a:t>și reține în vectorul </a:t>
            </a:r>
            <a:r>
              <a:rPr lang="ro-RO" i="1" dirty="0">
                <a:latin typeface="Times New Roman" panose="02020603050405020304" pitchFamily="18" charset="0"/>
                <a:cs typeface="Times New Roman" panose="02020603050405020304" pitchFamily="18" charset="0"/>
              </a:rPr>
              <a:t>frecventa</a:t>
            </a:r>
            <a:r>
              <a:rPr lang="ro-RO" dirty="0">
                <a:latin typeface="Times New Roman" panose="02020603050405020304" pitchFamily="18" charset="0"/>
                <a:cs typeface="Times New Roman" panose="02020603050405020304" pitchFamily="18" charset="0"/>
              </a:rPr>
              <a:t> frecvența elementelor sale.</a:t>
            </a:r>
            <a:r>
              <a:rPr lang="ro-RO" i="1" dirty="0">
                <a:latin typeface="Times New Roman" panose="02020603050405020304" pitchFamily="18" charset="0"/>
                <a:cs typeface="Times New Roman" panose="02020603050405020304" pitchFamily="18" charset="0"/>
              </a:rPr>
              <a:t> </a:t>
            </a:r>
            <a:r>
              <a:rPr lang="ro-RO" dirty="0">
                <a:latin typeface="Times New Roman" panose="02020603050405020304" pitchFamily="18" charset="0"/>
                <a:cs typeface="Times New Roman" panose="02020603050405020304" pitchFamily="18" charset="0"/>
              </a:rPr>
              <a:t>Ulterior, parcurge vectorul </a:t>
            </a:r>
            <a:r>
              <a:rPr lang="ro-RO" i="1" dirty="0">
                <a:latin typeface="Times New Roman" panose="02020603050405020304" pitchFamily="18" charset="0"/>
                <a:cs typeface="Times New Roman" panose="02020603050405020304" pitchFamily="18" charset="0"/>
              </a:rPr>
              <a:t>frecventa</a:t>
            </a:r>
            <a:r>
              <a:rPr lang="ro-RO" dirty="0">
                <a:latin typeface="Times New Roman" panose="02020603050405020304" pitchFamily="18" charset="0"/>
                <a:cs typeface="Times New Roman" panose="02020603050405020304" pitchFamily="18" charset="0"/>
              </a:rPr>
              <a:t> și atunci când întâlnește elemente din vectorul de frecvență pozitive va introduce în vectorul sortat atâtea elemente cât valoarea frecvenței.</a:t>
            </a:r>
          </a:p>
          <a:p>
            <a:pPr algn="just"/>
            <a:r>
              <a:rPr lang="ro-RO" dirty="0">
                <a:cs typeface="Times New Roman" panose="02020603050405020304" pitchFamily="18" charset="0"/>
              </a:rPr>
              <a:t>Complexitate?</a:t>
            </a:r>
          </a:p>
          <a:p>
            <a:pPr marL="0" indent="0">
              <a:buNone/>
            </a:pPr>
            <a:r>
              <a:rPr lang="ro-RO" dirty="0">
                <a:latin typeface="Times New Roman" panose="02020603050405020304" pitchFamily="18" charset="0"/>
                <a:cs typeface="Times New Roman" panose="02020603050405020304" pitchFamily="18" charset="0"/>
              </a:rPr>
              <a:t>O(n)</a:t>
            </a:r>
          </a:p>
        </p:txBody>
      </p:sp>
    </p:spTree>
    <p:extLst>
      <p:ext uri="{BB962C8B-B14F-4D97-AF65-F5344CB8AC3E}">
        <p14:creationId xmlns:p14="http://schemas.microsoft.com/office/powerpoint/2010/main" val="1374574689"/>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0463E2C6-6D47-492E-9288-2B1FE00024AB}"/>
              </a:ext>
            </a:extLst>
          </p:cNvPr>
          <p:cNvSpPr>
            <a:spLocks noGrp="1"/>
          </p:cNvSpPr>
          <p:nvPr>
            <p:ph type="title"/>
          </p:nvPr>
        </p:nvSpPr>
        <p:spPr>
          <a:xfrm>
            <a:off x="640080" y="325370"/>
            <a:ext cx="6894576" cy="1784538"/>
          </a:xfrm>
        </p:spPr>
        <p:txBody>
          <a:bodyPr anchor="b">
            <a:normAutofit/>
          </a:bodyPr>
          <a:lstStyle/>
          <a:p>
            <a:r>
              <a:rPr lang="ro-RO" sz="5400" dirty="0"/>
              <a:t>2. </a:t>
            </a:r>
            <a:r>
              <a:rPr lang="ro-RO" sz="5400" dirty="0" err="1"/>
              <a:t>Counting</a:t>
            </a:r>
            <a:r>
              <a:rPr lang="ro-RO" sz="5400" dirty="0"/>
              <a:t> Sort</a:t>
            </a:r>
          </a:p>
        </p:txBody>
      </p:sp>
      <p:sp>
        <p:nvSpPr>
          <p:cNvPr id="3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9149FE"/>
          </a:solidFill>
          <a:ln w="38100" cap="rnd">
            <a:solidFill>
              <a:srgbClr val="9149F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stituent conținut 2">
            <a:extLst>
              <a:ext uri="{FF2B5EF4-FFF2-40B4-BE49-F238E27FC236}">
                <a16:creationId xmlns:a16="http://schemas.microsoft.com/office/drawing/2014/main" id="{E50C58EC-90AB-410D-ADA0-DD7B97BD71D4}"/>
              </a:ext>
            </a:extLst>
          </p:cNvPr>
          <p:cNvSpPr>
            <a:spLocks noGrp="1"/>
          </p:cNvSpPr>
          <p:nvPr>
            <p:ph idx="1"/>
          </p:nvPr>
        </p:nvSpPr>
        <p:spPr>
          <a:xfrm>
            <a:off x="640080" y="2708307"/>
            <a:ext cx="6894576" cy="3485260"/>
          </a:xfrm>
        </p:spPr>
        <p:txBody>
          <a:bodyPr>
            <a:normAutofit/>
          </a:bodyPr>
          <a:lstStyle/>
          <a:p>
            <a:r>
              <a:rPr lang="ro-RO" dirty="0"/>
              <a:t>Implementare:</a:t>
            </a:r>
          </a:p>
          <a:p>
            <a:pPr marL="0" indent="0">
              <a:buNone/>
            </a:pPr>
            <a:endParaRPr lang="ro-RO" dirty="0"/>
          </a:p>
        </p:txBody>
      </p:sp>
      <p:pic>
        <p:nvPicPr>
          <p:cNvPr id="5" name="Imagine 4">
            <a:extLst>
              <a:ext uri="{FF2B5EF4-FFF2-40B4-BE49-F238E27FC236}">
                <a16:creationId xmlns:a16="http://schemas.microsoft.com/office/drawing/2014/main" id="{60196E45-EA00-4BBC-B971-D734187AF3DD}"/>
              </a:ext>
            </a:extLst>
          </p:cNvPr>
          <p:cNvPicPr>
            <a:picLocks noChangeAspect="1"/>
          </p:cNvPicPr>
          <p:nvPr/>
        </p:nvPicPr>
        <p:blipFill rotWithShape="1">
          <a:blip r:embed="rId2"/>
          <a:srcRect r="9132"/>
          <a:stretch/>
        </p:blipFill>
        <p:spPr>
          <a:xfrm>
            <a:off x="6514012" y="10"/>
            <a:ext cx="5756366" cy="6857990"/>
          </a:xfrm>
          <a:custGeom>
            <a:avLst/>
            <a:gdLst/>
            <a:ahLst/>
            <a:cxnLst/>
            <a:rect l="l" t="t" r="r" b="b"/>
            <a:pathLst>
              <a:path w="4050601" h="6858000">
                <a:moveTo>
                  <a:pt x="26697" y="0"/>
                </a:moveTo>
                <a:lnTo>
                  <a:pt x="4050601" y="0"/>
                </a:lnTo>
                <a:lnTo>
                  <a:pt x="4050601" y="6858000"/>
                </a:lnTo>
                <a:lnTo>
                  <a:pt x="28376" y="6858000"/>
                </a:lnTo>
                <a:lnTo>
                  <a:pt x="28782" y="6851321"/>
                </a:lnTo>
                <a:cubicBezTo>
                  <a:pt x="31911" y="6730915"/>
                  <a:pt x="35027" y="6610471"/>
                  <a:pt x="38157" y="6489990"/>
                </a:cubicBezTo>
                <a:cubicBezTo>
                  <a:pt x="38284" y="6484913"/>
                  <a:pt x="39171" y="6479963"/>
                  <a:pt x="39171" y="6474886"/>
                </a:cubicBezTo>
                <a:cubicBezTo>
                  <a:pt x="48166" y="6361042"/>
                  <a:pt x="53107" y="6247198"/>
                  <a:pt x="18899" y="6136019"/>
                </a:cubicBezTo>
                <a:cubicBezTo>
                  <a:pt x="15871" y="6125573"/>
                  <a:pt x="14262" y="6114773"/>
                  <a:pt x="14084" y="6103909"/>
                </a:cubicBezTo>
                <a:cubicBezTo>
                  <a:pt x="12413" y="6006983"/>
                  <a:pt x="16644" y="5910056"/>
                  <a:pt x="26754" y="5813650"/>
                </a:cubicBezTo>
                <a:cubicBezTo>
                  <a:pt x="31949" y="5754507"/>
                  <a:pt x="26754" y="5694475"/>
                  <a:pt x="43478" y="5635967"/>
                </a:cubicBezTo>
                <a:cubicBezTo>
                  <a:pt x="50864" y="5606890"/>
                  <a:pt x="55109" y="5577103"/>
                  <a:pt x="56147" y="5547125"/>
                </a:cubicBezTo>
                <a:cubicBezTo>
                  <a:pt x="59948" y="5474529"/>
                  <a:pt x="38537" y="5406248"/>
                  <a:pt x="18139" y="5337713"/>
                </a:cubicBezTo>
                <a:cubicBezTo>
                  <a:pt x="7370" y="5301414"/>
                  <a:pt x="-5426" y="5264355"/>
                  <a:pt x="2429" y="5226280"/>
                </a:cubicBezTo>
                <a:cubicBezTo>
                  <a:pt x="16707" y="5167720"/>
                  <a:pt x="24854" y="5107828"/>
                  <a:pt x="26754" y="5047581"/>
                </a:cubicBezTo>
                <a:cubicBezTo>
                  <a:pt x="26754" y="5004937"/>
                  <a:pt x="16365" y="4963181"/>
                  <a:pt x="20039" y="4920664"/>
                </a:cubicBezTo>
                <a:cubicBezTo>
                  <a:pt x="28211" y="4838181"/>
                  <a:pt x="30238" y="4755203"/>
                  <a:pt x="26121" y="4672415"/>
                </a:cubicBezTo>
                <a:cubicBezTo>
                  <a:pt x="26095" y="4639315"/>
                  <a:pt x="29846" y="4606317"/>
                  <a:pt x="37270" y="4574054"/>
                </a:cubicBezTo>
                <a:cubicBezTo>
                  <a:pt x="46506" y="4517120"/>
                  <a:pt x="48419" y="4459246"/>
                  <a:pt x="42971" y="4401829"/>
                </a:cubicBezTo>
                <a:cubicBezTo>
                  <a:pt x="37016" y="4335324"/>
                  <a:pt x="19279" y="4269835"/>
                  <a:pt x="14845" y="4203331"/>
                </a:cubicBezTo>
                <a:cubicBezTo>
                  <a:pt x="7876" y="4093167"/>
                  <a:pt x="17759" y="3983003"/>
                  <a:pt x="27514" y="3873347"/>
                </a:cubicBezTo>
                <a:cubicBezTo>
                  <a:pt x="35116" y="3803010"/>
                  <a:pt x="37143" y="3732178"/>
                  <a:pt x="33596" y="3661523"/>
                </a:cubicBezTo>
                <a:cubicBezTo>
                  <a:pt x="29161" y="3605426"/>
                  <a:pt x="22193" y="3549329"/>
                  <a:pt x="20926" y="3493232"/>
                </a:cubicBezTo>
                <a:cubicBezTo>
                  <a:pt x="18646" y="3392967"/>
                  <a:pt x="19532" y="3292703"/>
                  <a:pt x="25360" y="3192439"/>
                </a:cubicBezTo>
                <a:cubicBezTo>
                  <a:pt x="28274" y="3142180"/>
                  <a:pt x="32962" y="3092429"/>
                  <a:pt x="34989" y="3041789"/>
                </a:cubicBezTo>
                <a:cubicBezTo>
                  <a:pt x="37016" y="2991149"/>
                  <a:pt x="41071" y="2940002"/>
                  <a:pt x="29542" y="2890377"/>
                </a:cubicBezTo>
                <a:cubicBezTo>
                  <a:pt x="10030" y="2805978"/>
                  <a:pt x="24347" y="2721959"/>
                  <a:pt x="28528" y="2637813"/>
                </a:cubicBezTo>
                <a:cubicBezTo>
                  <a:pt x="31062" y="2585523"/>
                  <a:pt x="46266" y="2531964"/>
                  <a:pt x="32836" y="2481198"/>
                </a:cubicBezTo>
                <a:cubicBezTo>
                  <a:pt x="11677" y="2401621"/>
                  <a:pt x="25487" y="2323694"/>
                  <a:pt x="32836" y="2245386"/>
                </a:cubicBezTo>
                <a:cubicBezTo>
                  <a:pt x="41311" y="2171280"/>
                  <a:pt x="39816" y="2096361"/>
                  <a:pt x="28401" y="2022648"/>
                </a:cubicBezTo>
                <a:cubicBezTo>
                  <a:pt x="14084" y="1949518"/>
                  <a:pt x="14084" y="1874307"/>
                  <a:pt x="28401" y="1801178"/>
                </a:cubicBezTo>
                <a:cubicBezTo>
                  <a:pt x="40260" y="1740816"/>
                  <a:pt x="41628" y="1678868"/>
                  <a:pt x="32455" y="1618037"/>
                </a:cubicBezTo>
                <a:cubicBezTo>
                  <a:pt x="26247" y="1574505"/>
                  <a:pt x="15098" y="1531226"/>
                  <a:pt x="13578" y="1487694"/>
                </a:cubicBezTo>
                <a:cubicBezTo>
                  <a:pt x="10436" y="1396656"/>
                  <a:pt x="12298" y="1305517"/>
                  <a:pt x="19153" y="1214696"/>
                </a:cubicBezTo>
                <a:cubicBezTo>
                  <a:pt x="27134" y="1111259"/>
                  <a:pt x="42464" y="1008202"/>
                  <a:pt x="31822" y="904004"/>
                </a:cubicBezTo>
                <a:cubicBezTo>
                  <a:pt x="28148" y="868213"/>
                  <a:pt x="20673" y="832549"/>
                  <a:pt x="19913" y="796632"/>
                </a:cubicBezTo>
                <a:cubicBezTo>
                  <a:pt x="18266" y="729366"/>
                  <a:pt x="17505" y="662989"/>
                  <a:pt x="21306" y="593565"/>
                </a:cubicBezTo>
                <a:cubicBezTo>
                  <a:pt x="25107" y="524142"/>
                  <a:pt x="39550" y="453703"/>
                  <a:pt x="29795" y="385549"/>
                </a:cubicBezTo>
                <a:cubicBezTo>
                  <a:pt x="20039" y="317394"/>
                  <a:pt x="26374" y="250382"/>
                  <a:pt x="32709" y="183497"/>
                </a:cubicBezTo>
                <a:cubicBezTo>
                  <a:pt x="35750" y="151705"/>
                  <a:pt x="37809" y="120261"/>
                  <a:pt x="37254" y="88945"/>
                </a:cubicBezTo>
                <a:close/>
              </a:path>
            </a:pathLst>
          </a:custGeom>
        </p:spPr>
      </p:pic>
    </p:spTree>
    <p:extLst>
      <p:ext uri="{BB962C8B-B14F-4D97-AF65-F5344CB8AC3E}">
        <p14:creationId xmlns:p14="http://schemas.microsoft.com/office/powerpoint/2010/main" val="167408311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664DDA6-1C53-427F-9333-75C612D1D7BB}"/>
              </a:ext>
            </a:extLst>
          </p:cNvPr>
          <p:cNvSpPr>
            <a:spLocks noGrp="1"/>
          </p:cNvSpPr>
          <p:nvPr>
            <p:ph type="title"/>
          </p:nvPr>
        </p:nvSpPr>
        <p:spPr/>
        <p:txBody>
          <a:bodyPr/>
          <a:lstStyle/>
          <a:p>
            <a:r>
              <a:rPr lang="ro-RO" dirty="0"/>
              <a:t>3. </a:t>
            </a:r>
            <a:r>
              <a:rPr lang="ro-RO" dirty="0" err="1"/>
              <a:t>Selection</a:t>
            </a:r>
            <a:r>
              <a:rPr lang="ro-RO" dirty="0"/>
              <a:t> Sort </a:t>
            </a:r>
          </a:p>
        </p:txBody>
      </p:sp>
      <p:sp>
        <p:nvSpPr>
          <p:cNvPr id="3" name="Substituent conținut 2">
            <a:extLst>
              <a:ext uri="{FF2B5EF4-FFF2-40B4-BE49-F238E27FC236}">
                <a16:creationId xmlns:a16="http://schemas.microsoft.com/office/drawing/2014/main" id="{F10A9FF1-C14F-4F3A-A553-BB3C7D2F45C4}"/>
              </a:ext>
            </a:extLst>
          </p:cNvPr>
          <p:cNvSpPr>
            <a:spLocks noGrp="1"/>
          </p:cNvSpPr>
          <p:nvPr>
            <p:ph idx="1"/>
          </p:nvPr>
        </p:nvSpPr>
        <p:spPr/>
        <p:txBody>
          <a:bodyPr/>
          <a:lstStyle/>
          <a:p>
            <a:pPr algn="just"/>
            <a:r>
              <a:rPr lang="ro-RO" dirty="0"/>
              <a:t>Ce face </a:t>
            </a:r>
            <a:r>
              <a:rPr lang="ro-RO" dirty="0" err="1"/>
              <a:t>Selection</a:t>
            </a:r>
            <a:r>
              <a:rPr lang="ro-RO" dirty="0"/>
              <a:t> Sort?</a:t>
            </a:r>
          </a:p>
          <a:p>
            <a:pPr marL="0" indent="0" algn="just">
              <a:buNone/>
            </a:pPr>
            <a:r>
              <a:rPr lang="ro-RO" dirty="0">
                <a:latin typeface="Times New Roman" panose="02020603050405020304" pitchFamily="18" charset="0"/>
                <a:cs typeface="Times New Roman" panose="02020603050405020304" pitchFamily="18" charset="0"/>
              </a:rPr>
              <a:t>Parcurge vectorul cu indicele </a:t>
            </a:r>
            <a:r>
              <a:rPr lang="ro-RO" i="1" dirty="0">
                <a:latin typeface="Times New Roman" panose="02020603050405020304" pitchFamily="18" charset="0"/>
                <a:cs typeface="Times New Roman" panose="02020603050405020304" pitchFamily="18" charset="0"/>
              </a:rPr>
              <a:t>i, </a:t>
            </a:r>
            <a:r>
              <a:rPr lang="ro-RO" dirty="0">
                <a:latin typeface="Times New Roman" panose="02020603050405020304" pitchFamily="18" charset="0"/>
                <a:cs typeface="Times New Roman" panose="02020603050405020304" pitchFamily="18" charset="0"/>
              </a:rPr>
              <a:t>iar cu indicele j elementele din dreapta lui </a:t>
            </a:r>
            <a:r>
              <a:rPr lang="ro-RO" i="1" dirty="0">
                <a:latin typeface="Times New Roman" panose="02020603050405020304" pitchFamily="18" charset="0"/>
                <a:cs typeface="Times New Roman" panose="02020603050405020304" pitchFamily="18" charset="0"/>
              </a:rPr>
              <a:t>vector</a:t>
            </a:r>
            <a:r>
              <a:rPr lang="en-US" i="1"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a:t>
            </a:r>
            <a:r>
              <a:rPr lang="ro-RO" i="1" dirty="0">
                <a:latin typeface="Times New Roman" panose="02020603050405020304" pitchFamily="18" charset="0"/>
                <a:cs typeface="Times New Roman" panose="02020603050405020304" pitchFamily="18" charset="0"/>
              </a:rPr>
              <a:t>. </a:t>
            </a:r>
            <a:r>
              <a:rPr lang="ro-RO" dirty="0">
                <a:latin typeface="Times New Roman" panose="02020603050405020304" pitchFamily="18" charset="0"/>
                <a:cs typeface="Times New Roman" panose="02020603050405020304" pitchFamily="18" charset="0"/>
              </a:rPr>
              <a:t>Dacă elementele </a:t>
            </a:r>
            <a:r>
              <a:rPr lang="ro-RO" i="1" dirty="0">
                <a:latin typeface="Times New Roman" panose="02020603050405020304" pitchFamily="18" charset="0"/>
                <a:cs typeface="Times New Roman" panose="02020603050405020304" pitchFamily="18" charset="0"/>
              </a:rPr>
              <a:t>vector</a:t>
            </a:r>
            <a:r>
              <a:rPr lang="en-US" i="1" dirty="0">
                <a:latin typeface="Times New Roman" panose="02020603050405020304" pitchFamily="18" charset="0"/>
                <a:cs typeface="Times New Roman" panose="02020603050405020304" pitchFamily="18" charset="0"/>
              </a:rPr>
              <a:t>[</a:t>
            </a:r>
            <a:r>
              <a:rPr lang="ro-RO" i="1" dirty="0">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a:t>
            </a:r>
            <a:r>
              <a:rPr lang="ro-RO" dirty="0">
                <a:latin typeface="Times New Roman" panose="02020603050405020304" pitchFamily="18" charset="0"/>
                <a:cs typeface="Times New Roman" panose="02020603050405020304" pitchFamily="18" charset="0"/>
              </a:rPr>
              <a:t> și </a:t>
            </a:r>
            <a:r>
              <a:rPr lang="ro-RO" i="1" dirty="0">
                <a:latin typeface="Times New Roman" panose="02020603050405020304" pitchFamily="18" charset="0"/>
                <a:cs typeface="Times New Roman" panose="02020603050405020304" pitchFamily="18" charset="0"/>
              </a:rPr>
              <a:t>vector</a:t>
            </a:r>
            <a:r>
              <a:rPr lang="en-US" i="1" dirty="0">
                <a:latin typeface="Times New Roman" panose="02020603050405020304" pitchFamily="18" charset="0"/>
                <a:cs typeface="Times New Roman" panose="02020603050405020304" pitchFamily="18" charset="0"/>
              </a:rPr>
              <a:t>[</a:t>
            </a:r>
            <a:r>
              <a:rPr lang="ro-RO" i="1" dirty="0">
                <a:latin typeface="Times New Roman" panose="02020603050405020304" pitchFamily="18" charset="0"/>
                <a:cs typeface="Times New Roman" panose="02020603050405020304" pitchFamily="18" charset="0"/>
              </a:rPr>
              <a:t>j</a:t>
            </a:r>
            <a:r>
              <a:rPr lang="en-US" i="1" dirty="0">
                <a:latin typeface="Times New Roman" panose="02020603050405020304" pitchFamily="18" charset="0"/>
                <a:cs typeface="Times New Roman" panose="02020603050405020304" pitchFamily="18" charset="0"/>
              </a:rPr>
              <a:t>]</a:t>
            </a:r>
            <a:r>
              <a:rPr lang="ro-RO" dirty="0">
                <a:latin typeface="Times New Roman" panose="02020603050405020304" pitchFamily="18" charset="0"/>
                <a:cs typeface="Times New Roman" panose="02020603050405020304" pitchFamily="18" charset="0"/>
              </a:rPr>
              <a:t> nu sunt în ordinea dorită, le </a:t>
            </a:r>
            <a:r>
              <a:rPr lang="ro-RO" dirty="0" err="1">
                <a:latin typeface="Times New Roman" panose="02020603050405020304" pitchFamily="18" charset="0"/>
                <a:cs typeface="Times New Roman" panose="02020603050405020304" pitchFamily="18" charset="0"/>
              </a:rPr>
              <a:t>interschimbăm</a:t>
            </a:r>
            <a:r>
              <a:rPr lang="ro-RO" dirty="0">
                <a:latin typeface="Times New Roman" panose="02020603050405020304" pitchFamily="18" charset="0"/>
                <a:cs typeface="Times New Roman" panose="02020603050405020304" pitchFamily="18" charset="0"/>
              </a:rPr>
              <a:t>.</a:t>
            </a:r>
          </a:p>
          <a:p>
            <a:r>
              <a:rPr lang="ro-RO" dirty="0">
                <a:cs typeface="Times New Roman" panose="02020603050405020304" pitchFamily="18" charset="0"/>
              </a:rPr>
              <a:t>Complexitate?</a:t>
            </a:r>
            <a:endParaRPr lang="en-US" dirty="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O(n</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endParaRPr lang="ro-R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983302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F67B7973-FFEE-4390-87D5-89AF012D9439}"/>
              </a:ext>
            </a:extLst>
          </p:cNvPr>
          <p:cNvSpPr>
            <a:spLocks noGrp="1"/>
          </p:cNvSpPr>
          <p:nvPr>
            <p:ph type="title"/>
          </p:nvPr>
        </p:nvSpPr>
        <p:spPr>
          <a:xfrm>
            <a:off x="630936" y="640080"/>
            <a:ext cx="5000630" cy="1481328"/>
          </a:xfrm>
        </p:spPr>
        <p:txBody>
          <a:bodyPr anchor="b">
            <a:normAutofit/>
          </a:bodyPr>
          <a:lstStyle/>
          <a:p>
            <a:pPr>
              <a:lnSpc>
                <a:spcPct val="90000"/>
              </a:lnSpc>
            </a:pPr>
            <a:r>
              <a:rPr lang="en-US" dirty="0"/>
              <a:t>3. Selection Sort</a:t>
            </a:r>
            <a:endParaRPr lang="ro-RO" dirty="0"/>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FF391B"/>
          </a:solidFill>
          <a:ln w="38100" cap="rnd">
            <a:solidFill>
              <a:srgbClr val="FF391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stituent conținut 2">
            <a:extLst>
              <a:ext uri="{FF2B5EF4-FFF2-40B4-BE49-F238E27FC236}">
                <a16:creationId xmlns:a16="http://schemas.microsoft.com/office/drawing/2014/main" id="{785AC03D-6DD5-491C-93ED-AB69CAE8B23D}"/>
              </a:ext>
            </a:extLst>
          </p:cNvPr>
          <p:cNvSpPr>
            <a:spLocks noGrp="1"/>
          </p:cNvSpPr>
          <p:nvPr>
            <p:ph idx="1"/>
          </p:nvPr>
        </p:nvSpPr>
        <p:spPr>
          <a:xfrm>
            <a:off x="630936" y="2660904"/>
            <a:ext cx="4818888" cy="3547872"/>
          </a:xfrm>
        </p:spPr>
        <p:txBody>
          <a:bodyPr anchor="t">
            <a:normAutofit/>
          </a:bodyPr>
          <a:lstStyle/>
          <a:p>
            <a:r>
              <a:rPr lang="en-US" dirty="0" err="1"/>
              <a:t>Implementare</a:t>
            </a:r>
            <a:r>
              <a:rPr lang="en-US" dirty="0"/>
              <a:t>: </a:t>
            </a:r>
            <a:endParaRPr lang="ro-RO" dirty="0"/>
          </a:p>
        </p:txBody>
      </p:sp>
      <mc:AlternateContent xmlns:mc="http://schemas.openxmlformats.org/markup-compatibility/2006">
        <mc:Choice xmlns:p14="http://schemas.microsoft.com/office/powerpoint/2010/main" Requires="p14">
          <p:contentPart p14:bwMode="auto" r:id="rId2">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Imagine 4">
            <a:extLst>
              <a:ext uri="{FF2B5EF4-FFF2-40B4-BE49-F238E27FC236}">
                <a16:creationId xmlns:a16="http://schemas.microsoft.com/office/drawing/2014/main" id="{142742DE-B784-42C4-B866-DCFC81DB94A6}"/>
              </a:ext>
            </a:extLst>
          </p:cNvPr>
          <p:cNvPicPr>
            <a:picLocks noChangeAspect="1"/>
          </p:cNvPicPr>
          <p:nvPr/>
        </p:nvPicPr>
        <p:blipFill>
          <a:blip r:embed="rId4"/>
          <a:stretch>
            <a:fillRect/>
          </a:stretch>
        </p:blipFill>
        <p:spPr>
          <a:xfrm>
            <a:off x="6096000" y="0"/>
            <a:ext cx="6096000" cy="6858000"/>
          </a:xfrm>
          <a:prstGeom prst="rect">
            <a:avLst/>
          </a:prstGeom>
        </p:spPr>
      </p:pic>
    </p:spTree>
    <p:extLst>
      <p:ext uri="{BB962C8B-B14F-4D97-AF65-F5344CB8AC3E}">
        <p14:creationId xmlns:p14="http://schemas.microsoft.com/office/powerpoint/2010/main" val="137798815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A5B86AD-8FA6-4398-A572-3A2770DB721F}"/>
              </a:ext>
            </a:extLst>
          </p:cNvPr>
          <p:cNvSpPr>
            <a:spLocks noGrp="1"/>
          </p:cNvSpPr>
          <p:nvPr>
            <p:ph type="title"/>
          </p:nvPr>
        </p:nvSpPr>
        <p:spPr/>
        <p:txBody>
          <a:bodyPr/>
          <a:lstStyle/>
          <a:p>
            <a:r>
              <a:rPr lang="en-US" dirty="0"/>
              <a:t>4. Quick Sort </a:t>
            </a:r>
            <a:endParaRPr lang="ro-RO" dirty="0"/>
          </a:p>
        </p:txBody>
      </p:sp>
      <p:sp>
        <p:nvSpPr>
          <p:cNvPr id="3" name="Substituent conținut 2">
            <a:extLst>
              <a:ext uri="{FF2B5EF4-FFF2-40B4-BE49-F238E27FC236}">
                <a16:creationId xmlns:a16="http://schemas.microsoft.com/office/drawing/2014/main" id="{51316C2E-2C12-4318-B8F6-45F7B4D7827E}"/>
              </a:ext>
            </a:extLst>
          </p:cNvPr>
          <p:cNvSpPr>
            <a:spLocks noGrp="1"/>
          </p:cNvSpPr>
          <p:nvPr>
            <p:ph idx="1"/>
          </p:nvPr>
        </p:nvSpPr>
        <p:spPr/>
        <p:txBody>
          <a:bodyPr>
            <a:normAutofit lnSpcReduction="10000"/>
          </a:bodyPr>
          <a:lstStyle/>
          <a:p>
            <a:r>
              <a:rPr lang="en-US" dirty="0"/>
              <a:t>Ce face Quick Sort?</a:t>
            </a:r>
          </a:p>
          <a:p>
            <a:pPr marL="0" indent="0" algn="just">
              <a:buNone/>
            </a:pPr>
            <a:r>
              <a:rPr lang="en-US" sz="2400" dirty="0" err="1">
                <a:latin typeface="Times New Roman" panose="02020603050405020304" pitchFamily="18" charset="0"/>
                <a:cs typeface="Times New Roman" panose="02020603050405020304" pitchFamily="18" charset="0"/>
              </a:rPr>
              <a:t>Algoritm</a:t>
            </a:r>
            <a:r>
              <a:rPr lang="en-US" sz="2400" dirty="0">
                <a:latin typeface="Times New Roman" panose="02020603050405020304" pitchFamily="18" charset="0"/>
                <a:cs typeface="Times New Roman" panose="02020603050405020304" pitchFamily="18" charset="0"/>
              </a:rPr>
              <a:t> de tip Divide et </a:t>
            </a:r>
            <a:r>
              <a:rPr lang="en-US" sz="2400" dirty="0" err="1">
                <a:latin typeface="Times New Roman" panose="02020603050405020304" pitchFamily="18" charset="0"/>
                <a:cs typeface="Times New Roman" panose="02020603050405020304" pitchFamily="18" charset="0"/>
              </a:rPr>
              <a:t>Impera</a:t>
            </a:r>
            <a:r>
              <a:rPr lang="en-US" sz="2400" dirty="0">
                <a:latin typeface="Times New Roman" panose="02020603050405020304" pitchFamily="18" charset="0"/>
                <a:cs typeface="Times New Roman" panose="02020603050405020304" pitchFamily="18" charset="0"/>
              </a:rPr>
              <a:t>, Quick Sort </a:t>
            </a:r>
            <a:r>
              <a:rPr lang="en-US" sz="2400" dirty="0" err="1">
                <a:latin typeface="Times New Roman" panose="02020603050405020304" pitchFamily="18" charset="0"/>
                <a:cs typeface="Times New Roman" panose="02020603050405020304" pitchFamily="18" charset="0"/>
              </a:rPr>
              <a:t>func</a:t>
            </a:r>
            <a:r>
              <a:rPr lang="ro-RO" sz="2400" dirty="0" err="1">
                <a:latin typeface="Times New Roman" panose="02020603050405020304" pitchFamily="18" charset="0"/>
                <a:cs typeface="Times New Roman" panose="02020603050405020304" pitchFamily="18" charset="0"/>
              </a:rPr>
              <a:t>ționează</a:t>
            </a:r>
            <a:r>
              <a:rPr lang="ro-RO" sz="2400" dirty="0">
                <a:latin typeface="Times New Roman" panose="02020603050405020304" pitchFamily="18" charset="0"/>
                <a:cs typeface="Times New Roman" panose="02020603050405020304" pitchFamily="18" charset="0"/>
              </a:rPr>
              <a:t> astfel: se alege un element special al listei, numit pivot. Ulterior, se ordonează elementele listei, astfel încât toate elementele din stânga pivotului să fie mai mici sau egale cu acesta, și toate elementele din dreapta pivotului să fie mai mari sau egale cu acesta; apoi se continuă recursiv cu secvența din stânga pivotului și cu cea din dreapta lui.</a:t>
            </a:r>
          </a:p>
          <a:p>
            <a:r>
              <a:rPr lang="ro-RO" dirty="0">
                <a:cs typeface="Times New Roman" panose="02020603050405020304" pitchFamily="18" charset="0"/>
              </a:rPr>
              <a:t>Complexitate?</a:t>
            </a:r>
          </a:p>
          <a:p>
            <a:pPr marL="0" indent="0" algn="just">
              <a:buNone/>
            </a:pPr>
            <a:r>
              <a:rPr lang="ro-RO" sz="2400" dirty="0">
                <a:latin typeface="Times New Roman" panose="02020603050405020304" pitchFamily="18" charset="0"/>
                <a:cs typeface="Times New Roman" panose="02020603050405020304" pitchFamily="18" charset="0"/>
              </a:rPr>
              <a:t>O(n </a:t>
            </a:r>
            <a:r>
              <a:rPr lang="ro-RO" sz="2400" dirty="0" err="1">
                <a:latin typeface="Times New Roman" panose="02020603050405020304" pitchFamily="18" charset="0"/>
                <a:cs typeface="Times New Roman" panose="02020603050405020304" pitchFamily="18" charset="0"/>
              </a:rPr>
              <a:t>logn</a:t>
            </a:r>
            <a:r>
              <a:rPr lang="ro-RO" sz="2400" dirty="0">
                <a:latin typeface="Times New Roman" panose="02020603050405020304" pitchFamily="18" charset="0"/>
                <a:cs typeface="Times New Roman" panose="02020603050405020304" pitchFamily="18" charset="0"/>
              </a:rPr>
              <a:t>) </a:t>
            </a:r>
          </a:p>
          <a:p>
            <a:pPr marL="0" indent="0" algn="just">
              <a:buNone/>
            </a:pPr>
            <a:r>
              <a:rPr lang="ro-RO" sz="2400" dirty="0" err="1">
                <a:solidFill>
                  <a:srgbClr val="FF0000"/>
                </a:solidFill>
                <a:latin typeface="Times New Roman" panose="02020603050405020304" pitchFamily="18" charset="0"/>
                <a:cs typeface="Times New Roman" panose="02020603050405020304" pitchFamily="18" charset="0"/>
              </a:rPr>
              <a:t>Worst</a:t>
            </a:r>
            <a:r>
              <a:rPr lang="ro-RO" sz="2400" dirty="0">
                <a:solidFill>
                  <a:srgbClr val="FF0000"/>
                </a:solidFill>
                <a:latin typeface="Times New Roman" panose="02020603050405020304" pitchFamily="18" charset="0"/>
                <a:cs typeface="Times New Roman" panose="02020603050405020304" pitchFamily="18" charset="0"/>
              </a:rPr>
              <a:t> case: O(n</a:t>
            </a:r>
            <a:r>
              <a:rPr lang="ro-RO" sz="2400" baseline="30000" dirty="0">
                <a:solidFill>
                  <a:srgbClr val="FF0000"/>
                </a:solidFill>
                <a:latin typeface="Times New Roman" panose="02020603050405020304" pitchFamily="18" charset="0"/>
                <a:cs typeface="Times New Roman" panose="02020603050405020304" pitchFamily="18" charset="0"/>
              </a:rPr>
              <a:t>2</a:t>
            </a:r>
            <a:r>
              <a:rPr lang="ro-RO" sz="2400" dirty="0">
                <a:solidFill>
                  <a:srgbClr val="FF0000"/>
                </a:solidFill>
                <a:latin typeface="Times New Roman" panose="02020603050405020304" pitchFamily="18" charset="0"/>
                <a:cs typeface="Times New Roman" panose="02020603050405020304" pitchFamily="18" charset="0"/>
              </a:rPr>
              <a:t>)</a:t>
            </a:r>
          </a:p>
          <a:p>
            <a:pPr marL="0" indent="0">
              <a:buNone/>
            </a:pPr>
            <a:endParaRPr lang="ro-RO" dirty="0">
              <a:cs typeface="Times New Roman" panose="02020603050405020304" pitchFamily="18" charset="0"/>
            </a:endParaRPr>
          </a:p>
        </p:txBody>
      </p:sp>
    </p:spTree>
    <p:extLst>
      <p:ext uri="{BB962C8B-B14F-4D97-AF65-F5344CB8AC3E}">
        <p14:creationId xmlns:p14="http://schemas.microsoft.com/office/powerpoint/2010/main" val="1506082123"/>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theme/theme1.xml><?xml version="1.0" encoding="utf-8"?>
<a:theme xmlns:a="http://schemas.openxmlformats.org/drawingml/2006/main" name="Sketchy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62</TotalTime>
  <Words>476</Words>
  <Application>Microsoft Office PowerPoint</Application>
  <PresentationFormat>Ecran lat</PresentationFormat>
  <Paragraphs>53</Paragraphs>
  <Slides>15</Slides>
  <Notes>0</Notes>
  <HiddenSlides>0</HiddenSlides>
  <MMClips>0</MMClips>
  <ScaleCrop>false</ScaleCrop>
  <HeadingPairs>
    <vt:vector size="6" baseType="variant">
      <vt:variant>
        <vt:lpstr>Fonturi utilizate</vt:lpstr>
      </vt:variant>
      <vt:variant>
        <vt:i4>4</vt:i4>
      </vt:variant>
      <vt:variant>
        <vt:lpstr>Temă</vt:lpstr>
      </vt:variant>
      <vt:variant>
        <vt:i4>1</vt:i4>
      </vt:variant>
      <vt:variant>
        <vt:lpstr>Titluri diapozitive</vt:lpstr>
      </vt:variant>
      <vt:variant>
        <vt:i4>15</vt:i4>
      </vt:variant>
    </vt:vector>
  </HeadingPairs>
  <TitlesOfParts>
    <vt:vector size="20" baseType="lpstr">
      <vt:lpstr>Arial</vt:lpstr>
      <vt:lpstr>Modern Love</vt:lpstr>
      <vt:lpstr>The Hand</vt:lpstr>
      <vt:lpstr>Times New Roman</vt:lpstr>
      <vt:lpstr>SketchyVTI</vt:lpstr>
      <vt:lpstr>Tema 1 – Algoritmi de sortare</vt:lpstr>
      <vt:lpstr>Cuprins</vt:lpstr>
      <vt:lpstr>1. Bubble Sort</vt:lpstr>
      <vt:lpstr>1. Bubble Sort</vt:lpstr>
      <vt:lpstr>2. Counting Sort</vt:lpstr>
      <vt:lpstr>2. Counting Sort</vt:lpstr>
      <vt:lpstr>3. Selection Sort </vt:lpstr>
      <vt:lpstr>3. Selection Sort</vt:lpstr>
      <vt:lpstr>4. Quick Sort </vt:lpstr>
      <vt:lpstr>4. Quick Sort</vt:lpstr>
      <vt:lpstr>5. Insertion Sort</vt:lpstr>
      <vt:lpstr>5. Insertion Sort</vt:lpstr>
      <vt:lpstr>6. Funcții auxiliare utilizate</vt:lpstr>
      <vt:lpstr>6. Funcții auxiliare utilizate</vt:lpstr>
      <vt:lpstr>6. Funcții auxiliare utilizate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1 – Algoritmi de sortare</dc:title>
  <dc:creator>"SCOALA GIMNAZIALA, COMUNA TUPILATI"</dc:creator>
  <cp:lastModifiedBy>"SCOALA GIMNAZIALA, COMUNA TUPILATI"</cp:lastModifiedBy>
  <cp:revision>7</cp:revision>
  <dcterms:created xsi:type="dcterms:W3CDTF">2021-03-24T10:40:48Z</dcterms:created>
  <dcterms:modified xsi:type="dcterms:W3CDTF">2021-03-24T11:43:47Z</dcterms:modified>
</cp:coreProperties>
</file>