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Fira Code"/>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FiraCode-bold.fntdata"/><Relationship Id="rId70" Type="http://schemas.openxmlformats.org/officeDocument/2006/relationships/font" Target="fonts/FiraCod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17f995d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17f995d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4e1f8ee85b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4e1f8ee85b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4d327d4a2b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4d327d4a2b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4d327d4a2b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4d327d4a2b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4d327d4a2b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4d327d4a2b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4e1f8ee85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4e1f8ee85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4d327d4a2b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4d327d4a2b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4e1f8ee85b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4e1f8ee85b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4d327d4a2b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4d327d4a2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4e1f8ee8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4e1f8ee8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4d327d4a2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4d327d4a2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4e1f8ee8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24e1f8ee8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4e1f8ee85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4e1f8ee85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4e1f8ee8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4e1f8ee8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4e1f8ee8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4e1f8ee8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4e1f8ee85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24e1f8ee85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4e1f8ee85b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4e1f8ee85b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4e1f8ee85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4e1f8ee85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4e1f8ee85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4e1f8ee85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4e1f8ee8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4e1f8ee8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4e1f8ee85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4e1f8ee85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4e1f8ee85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4e1f8ee85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4e1f8ee85b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4e1f8ee85b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4e1f8ee85b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4e1f8ee85b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4e1f8ee85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4e1f8ee85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4e1f8ee85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24e1f8ee85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4e1f8ee85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4e1f8ee85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4e1f8ee85b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24e1f8ee85b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4e1f8ee85b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4e1f8ee85b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4e1f8ee85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4e1f8ee85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4e1f8ee85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4e1f8ee85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4e1f8ee85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4e1f8ee85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4e1f8ee85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4e1f8ee85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4e1f8ee85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4e1f8ee85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24e1f8ee8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24e1f8ee8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4e1f8ee85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4e1f8ee85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4e1f8ee85b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4e1f8ee85b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4e1f8ee85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4e1f8ee85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4e1f8ee85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4e1f8ee85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4e1f8ee85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4e1f8ee85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4e1f8ee85b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4e1f8ee85b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4e1f8ee85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4e1f8ee85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4e1f8ee85b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24e1f8ee85b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4e1f8ee85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4e1f8ee85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4e1f8ee85b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24e1f8ee85b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4e1f8ee85b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4e1f8ee85b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4e1f8ee85b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4e1f8ee85b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4e1f8ee85b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4e1f8ee85b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517f995d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517f995d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517f995da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517f995da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4f3ff344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4f3ff344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4f3ff344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4f3ff344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24f3ff344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24f3ff344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4f3ff344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4f3ff344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4e1f8ee85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4e1f8ee85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4e1f8ee85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4e1f8ee85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24e1f8ee85b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24e1f8ee85b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4e1f8ee85b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24e1f8ee85b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4e1f8ee85b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4e1f8ee85b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24e1f8ee85b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24e1f8ee85b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4d327d4a2b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4d327d4a2b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4d327d4a2b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4d327d4a2b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4d327d4a2b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4d327d4a2b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3" name="Shape 453"/>
        <p:cNvGrpSpPr/>
        <p:nvPr/>
      </p:nvGrpSpPr>
      <p:grpSpPr>
        <a:xfrm>
          <a:off x="0" y="0"/>
          <a:ext cx="0" cy="0"/>
          <a:chOff x="0" y="0"/>
          <a:chExt cx="0" cy="0"/>
        </a:xfrm>
      </p:grpSpPr>
      <p:sp>
        <p:nvSpPr>
          <p:cNvPr id="454" name="Google Shape;454;p26"/>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7" name="Google Shape;457;p26"/>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8" name="Google Shape;458;p26"/>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3" name="Shape 473"/>
        <p:cNvGrpSpPr/>
        <p:nvPr/>
      </p:nvGrpSpPr>
      <p:grpSpPr>
        <a:xfrm>
          <a:off x="0" y="0"/>
          <a:ext cx="0" cy="0"/>
          <a:chOff x="0" y="0"/>
          <a:chExt cx="0" cy="0"/>
        </a:xfrm>
      </p:grpSpPr>
      <p:sp>
        <p:nvSpPr>
          <p:cNvPr id="474" name="Google Shape;474;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477" name="Google Shape;477;p27"/>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8" name="Google Shape;478;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9" name="Google Shape;479;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0" name="Google Shape;480;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1" name="Google Shape;481;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2" name="Google Shape;482;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3" name="Google Shape;483;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4" name="Google Shape;484;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5" name="Google Shape;485;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6" name="Google Shape;486;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7" name="Google Shape;487;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88" name="Google Shape;488;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89" name="Google Shape;489;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0" name="Google Shape;490;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1" name="Google Shape;491;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2" name="Google Shape;492;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3" name="Shape 493"/>
        <p:cNvGrpSpPr/>
        <p:nvPr/>
      </p:nvGrpSpPr>
      <p:grpSpPr>
        <a:xfrm>
          <a:off x="0" y="0"/>
          <a:ext cx="0" cy="0"/>
          <a:chOff x="0" y="0"/>
          <a:chExt cx="0" cy="0"/>
        </a:xfrm>
      </p:grpSpPr>
      <p:sp>
        <p:nvSpPr>
          <p:cNvPr id="494" name="Google Shape;494;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8" name="Google Shape;498;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99" name="Google Shape;499;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0" name="Google Shape;500;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1" name="Google Shape;501;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2" name="Google Shape;502;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3" name="Google Shape;503;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4" name="Google Shape;504;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5" name="Google Shape;505;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6" name="Google Shape;506;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07" name="Google Shape;507;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08" name="Google Shape;508;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09" name="Google Shape;509;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0" name="Google Shape;510;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1" name="Google Shape;511;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2" name="Shape 512"/>
        <p:cNvGrpSpPr/>
        <p:nvPr/>
      </p:nvGrpSpPr>
      <p:grpSpPr>
        <a:xfrm>
          <a:off x="0" y="0"/>
          <a:ext cx="0" cy="0"/>
          <a:chOff x="0" y="0"/>
          <a:chExt cx="0" cy="0"/>
        </a:xfrm>
      </p:grpSpPr>
      <p:sp>
        <p:nvSpPr>
          <p:cNvPr id="513" name="Google Shape;513;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6" name="Google Shape;516;p29"/>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7" name="Google Shape;517;p29"/>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18" name="Google Shape;518;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19" name="Google Shape;519;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0" name="Google Shape;520;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1" name="Google Shape;521;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2" name="Google Shape;522;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3" name="Google Shape;523;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24" name="Google Shape;524;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25" name="Google Shape;525;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26" name="Google Shape;526;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27" name="Google Shape;527;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28" name="Google Shape;528;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29" name="Google Shape;529;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0" name="Google Shape;530;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1" name="Google Shape;531;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32" name="Google Shape;532;p29"/>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3" name="Shape 533"/>
        <p:cNvGrpSpPr/>
        <p:nvPr/>
      </p:nvGrpSpPr>
      <p:grpSpPr>
        <a:xfrm>
          <a:off x="0" y="0"/>
          <a:ext cx="0" cy="0"/>
          <a:chOff x="0" y="0"/>
          <a:chExt cx="0" cy="0"/>
        </a:xfrm>
      </p:grpSpPr>
      <p:sp>
        <p:nvSpPr>
          <p:cNvPr id="534" name="Google Shape;534;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7" name="Google Shape;537;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38" name="Google Shape;538;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39" name="Google Shape;539;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0" name="Google Shape;540;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1" name="Google Shape;541;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2" name="Google Shape;542;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43" name="Google Shape;543;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44" name="Google Shape;544;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45" name="Google Shape;545;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46" name="Google Shape;546;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47" name="Google Shape;547;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48" name="Google Shape;548;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49" name="Google Shape;549;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50" name="Google Shape;550;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1" name="Shape 551"/>
        <p:cNvGrpSpPr/>
        <p:nvPr/>
      </p:nvGrpSpPr>
      <p:grpSpPr>
        <a:xfrm>
          <a:off x="0" y="0"/>
          <a:ext cx="0" cy="0"/>
          <a:chOff x="0" y="0"/>
          <a:chExt cx="0" cy="0"/>
        </a:xfrm>
      </p:grpSpPr>
      <p:sp>
        <p:nvSpPr>
          <p:cNvPr id="552" name="Google Shape;552;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55" name="Google Shape;555;p31"/>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57" name="Google Shape;557;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8" name="Google Shape;558;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9" name="Google Shape;559;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0" name="Google Shape;560;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1" name="Google Shape;561;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2" name="Google Shape;562;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63" name="Google Shape;563;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64" name="Google Shape;564;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65" name="Google Shape;565;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66" name="Google Shape;566;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67" name="Google Shape;567;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68" name="Google Shape;568;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69" name="Google Shape;569;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0" name="Shape 570"/>
        <p:cNvGrpSpPr/>
        <p:nvPr/>
      </p:nvGrpSpPr>
      <p:grpSpPr>
        <a:xfrm>
          <a:off x="0" y="0"/>
          <a:ext cx="0" cy="0"/>
          <a:chOff x="0" y="0"/>
          <a:chExt cx="0" cy="0"/>
        </a:xfrm>
      </p:grpSpPr>
      <p:sp>
        <p:nvSpPr>
          <p:cNvPr id="571" name="Google Shape;571;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4" name="Google Shape;574;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5" name="Google Shape;575;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76" name="Google Shape;576;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77" name="Google Shape;577;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8" name="Google Shape;578;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9" name="Google Shape;579;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0" name="Google Shape;580;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1" name="Google Shape;581;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2" name="Google Shape;582;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83" name="Google Shape;583;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84" name="Google Shape;584;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85" name="Google Shape;585;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86" name="Google Shape;586;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87" name="Google Shape;587;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sp>
        <p:nvSpPr>
          <p:cNvPr id="589" name="Google Shape;589;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3"/>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94" name="Google Shape;59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5" name="Google Shape;59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6" name="Google Shape;59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97" name="Google Shape;59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98" name="Google Shape;59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9" name="Google Shape;59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0" name="Google Shape;60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1" name="Google Shape;60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02" name="Google Shape;60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03" name="Google Shape;60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04" name="Google Shape;60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05" name="Google Shape;60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06" name="Google Shape;60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7" name="Shape 607"/>
        <p:cNvGrpSpPr/>
        <p:nvPr/>
      </p:nvGrpSpPr>
      <p:grpSpPr>
        <a:xfrm>
          <a:off x="0" y="0"/>
          <a:ext cx="0" cy="0"/>
          <a:chOff x="0" y="0"/>
          <a:chExt cx="0" cy="0"/>
        </a:xfrm>
      </p:grpSpPr>
      <p:sp>
        <p:nvSpPr>
          <p:cNvPr id="608" name="Google Shape;608;p34"/>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9" name="Shape 609"/>
        <p:cNvGrpSpPr/>
        <p:nvPr/>
      </p:nvGrpSpPr>
      <p:grpSpPr>
        <a:xfrm>
          <a:off x="0" y="0"/>
          <a:ext cx="0" cy="0"/>
          <a:chOff x="0" y="0"/>
          <a:chExt cx="0" cy="0"/>
        </a:xfrm>
      </p:grpSpPr>
      <p:sp>
        <p:nvSpPr>
          <p:cNvPr id="610" name="Google Shape;610;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3" name="Google Shape;613;p35"/>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14" name="Google Shape;61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15" name="Google Shape;61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6" name="Google Shape;61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17" name="Google Shape;61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8" name="Google Shape;61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9" name="Google Shape;61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0" name="Google Shape;62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1" name="Google Shape;62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2" name="Google Shape;62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3" name="Google Shape;62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4" name="Google Shape;62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25" name="Google Shape;62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26" name="Google Shape;62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27" name="Google Shape;62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3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3" name="Google Shape;633;p3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4" name="Google Shape;634;p37"/>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37"/>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6" name="Google Shape;636;p3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7" name="Google Shape;637;p37"/>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37"/>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9" name="Google Shape;639;p3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40" name="Google Shape;640;p37"/>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3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42" name="Google Shape;642;p3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3" name="Google Shape;643;p3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4" name="Google Shape;644;p3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5" name="Google Shape;645;p3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6" name="Google Shape;646;p3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7" name="Google Shape;647;p3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8" name="Google Shape;648;p3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9" name="Google Shape;649;p3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0" name="Google Shape;650;p3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51" name="Google Shape;651;p3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52" name="Google Shape;652;p3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3" name="Google Shape;653;p3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4" name="Google Shape;654;p3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55" name="Google Shape;655;p3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6" name="Shape 656"/>
        <p:cNvGrpSpPr/>
        <p:nvPr/>
      </p:nvGrpSpPr>
      <p:grpSpPr>
        <a:xfrm>
          <a:off x="0" y="0"/>
          <a:ext cx="0" cy="0"/>
          <a:chOff x="0" y="0"/>
          <a:chExt cx="0" cy="0"/>
        </a:xfrm>
      </p:grpSpPr>
      <p:sp>
        <p:nvSpPr>
          <p:cNvPr id="657" name="Google Shape;657;p3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0" name="Google Shape;660;p38"/>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1" name="Google Shape;661;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2" name="Google Shape;662;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3" name="Google Shape;663;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4" name="Google Shape;664;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5" name="Google Shape;665;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6" name="Google Shape;666;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7" name="Google Shape;667;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8" name="Google Shape;668;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9" name="Google Shape;669;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70" name="Google Shape;670;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1" name="Google Shape;671;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2" name="Google Shape;672;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3" name="Google Shape;673;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4" name="Google Shape;674;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5" name="Shape 675"/>
        <p:cNvGrpSpPr/>
        <p:nvPr/>
      </p:nvGrpSpPr>
      <p:grpSpPr>
        <a:xfrm>
          <a:off x="0" y="0"/>
          <a:ext cx="0" cy="0"/>
          <a:chOff x="0" y="0"/>
          <a:chExt cx="0" cy="0"/>
        </a:xfrm>
      </p:grpSpPr>
      <p:sp>
        <p:nvSpPr>
          <p:cNvPr id="676" name="Google Shape;676;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79" name="Google Shape;679;p39"/>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0" name="Google Shape;680;p39"/>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1" name="Google Shape;681;p39"/>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2" name="Google Shape;682;p39"/>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3" name="Google Shape;683;p39"/>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4" name="Google Shape;68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5" name="Google Shape;68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6" name="Google Shape;68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7" name="Google Shape;68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88" name="Google Shape;68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89" name="Google Shape;68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0" name="Google Shape;69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1" name="Google Shape;69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2" name="Google Shape;69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3" name="Google Shape;69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4" name="Google Shape;69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5" name="Google Shape;69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6" name="Google Shape;69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7" name="Google Shape;69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98" name="Google Shape;698;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99" name="Shape 699"/>
        <p:cNvGrpSpPr/>
        <p:nvPr/>
      </p:nvGrpSpPr>
      <p:grpSpPr>
        <a:xfrm>
          <a:off x="0" y="0"/>
          <a:ext cx="0" cy="0"/>
          <a:chOff x="0" y="0"/>
          <a:chExt cx="0" cy="0"/>
        </a:xfrm>
      </p:grpSpPr>
      <p:sp>
        <p:nvSpPr>
          <p:cNvPr id="700" name="Google Shape;700;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3" name="Google Shape;703;p40"/>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4" name="Google Shape;704;p40"/>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5" name="Google Shape;705;p40"/>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6" name="Google Shape;706;p40"/>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7" name="Google Shape;707;p40"/>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8" name="Google Shape;708;p40"/>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9" name="Google Shape;709;p40"/>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10" name="Google Shape;710;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11" name="Google Shape;711;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12" name="Google Shape;712;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13" name="Google Shape;713;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4" name="Google Shape;714;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5" name="Google Shape;715;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6" name="Google Shape;716;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7" name="Google Shape;717;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8" name="Google Shape;718;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9" name="Google Shape;719;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20" name="Google Shape;720;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21" name="Google Shape;721;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22" name="Google Shape;722;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3" name="Google Shape;723;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24" name="Google Shape;724;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25" name="Shape 725"/>
        <p:cNvGrpSpPr/>
        <p:nvPr/>
      </p:nvGrpSpPr>
      <p:grpSpPr>
        <a:xfrm>
          <a:off x="0" y="0"/>
          <a:ext cx="0" cy="0"/>
          <a:chOff x="0" y="0"/>
          <a:chExt cx="0" cy="0"/>
        </a:xfrm>
      </p:grpSpPr>
      <p:sp>
        <p:nvSpPr>
          <p:cNvPr id="726" name="Google Shape;726;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9" name="Google Shape;729;p41"/>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0" name="Google Shape;730;p41"/>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1" name="Google Shape;731;p41"/>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2" name="Google Shape;732;p41"/>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3" name="Google Shape;733;p41"/>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4" name="Google Shape;734;p41"/>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5" name="Google Shape;735;p41"/>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6" name="Google Shape;736;p41"/>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7" name="Google Shape;737;p41"/>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8" name="Google Shape;738;p41"/>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9" name="Google Shape;739;p41"/>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40" name="Google Shape;740;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1" name="Google Shape;741;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42" name="Google Shape;742;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43" name="Google Shape;743;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44" name="Google Shape;744;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45" name="Google Shape;745;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46" name="Google Shape;746;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47" name="Google Shape;747;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48" name="Google Shape;748;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49" name="Google Shape;749;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50" name="Google Shape;750;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51" name="Google Shape;751;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52" name="Google Shape;752;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53" name="Google Shape;753;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54" name="Google Shape;7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755" name="Shape 755"/>
        <p:cNvGrpSpPr/>
        <p:nvPr/>
      </p:nvGrpSpPr>
      <p:grpSpPr>
        <a:xfrm>
          <a:off x="0" y="0"/>
          <a:ext cx="0" cy="0"/>
          <a:chOff x="0" y="0"/>
          <a:chExt cx="0" cy="0"/>
        </a:xfrm>
      </p:grpSpPr>
      <p:sp>
        <p:nvSpPr>
          <p:cNvPr id="756" name="Google Shape;756;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42"/>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60" name="Google Shape;760;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61" name="Google Shape;761;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62" name="Google Shape;762;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3" name="Google Shape;763;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64" name="Google Shape;764;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5" name="Google Shape;765;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6" name="Google Shape;766;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7" name="Google Shape;767;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8" name="Google Shape;768;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9" name="Google Shape;769;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70" name="Google Shape;770;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71" name="Google Shape;771;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72" name="Google Shape;772;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73" name="Google Shape;773;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74" name="Google Shape;774;p42"/>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5" name="Google Shape;775;p42"/>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6" name="Google Shape;776;p42"/>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42"/>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78" name="Shape 778"/>
        <p:cNvGrpSpPr/>
        <p:nvPr/>
      </p:nvGrpSpPr>
      <p:grpSpPr>
        <a:xfrm>
          <a:off x="0" y="0"/>
          <a:ext cx="0" cy="0"/>
          <a:chOff x="0" y="0"/>
          <a:chExt cx="0" cy="0"/>
        </a:xfrm>
      </p:grpSpPr>
      <p:sp>
        <p:nvSpPr>
          <p:cNvPr id="779" name="Google Shape;779;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82" name="Google Shape;782;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3" name="Google Shape;783;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4" name="Google Shape;784;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5" name="Google Shape;785;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6" name="Google Shape;786;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7" name="Google Shape;787;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88" name="Google Shape;788;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89" name="Google Shape;789;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0" name="Google Shape;790;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1" name="Google Shape;791;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2" name="Google Shape;792;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3" name="Google Shape;793;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4" name="Google Shape;794;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5" name="Google Shape;795;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6" name="Google Shape;796;p4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7" name="Google Shape;797;p43"/>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98" name="Google Shape;798;p43"/>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99" name="Google Shape;799;p43"/>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0" name="Google Shape;800;p43"/>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01" name="Shape 801"/>
        <p:cNvGrpSpPr/>
        <p:nvPr/>
      </p:nvGrpSpPr>
      <p:grpSpPr>
        <a:xfrm>
          <a:off x="0" y="0"/>
          <a:ext cx="0" cy="0"/>
          <a:chOff x="0" y="0"/>
          <a:chExt cx="0" cy="0"/>
        </a:xfrm>
      </p:grpSpPr>
      <p:sp>
        <p:nvSpPr>
          <p:cNvPr id="802" name="Google Shape;802;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05" name="Google Shape;805;p44"/>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6" name="Google Shape;806;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7" name="Google Shape;807;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8" name="Google Shape;808;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9" name="Google Shape;809;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0" name="Google Shape;810;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1" name="Google Shape;811;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2" name="Google Shape;812;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3" name="Google Shape;813;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4" name="Google Shape;814;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5" name="Google Shape;815;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6" name="Google Shape;816;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7" name="Google Shape;817;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8" name="Google Shape;818;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9" name="Google Shape;819;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20" name="Shape 820"/>
        <p:cNvGrpSpPr/>
        <p:nvPr/>
      </p:nvGrpSpPr>
      <p:grpSpPr>
        <a:xfrm>
          <a:off x="0" y="0"/>
          <a:ext cx="0" cy="0"/>
          <a:chOff x="0" y="0"/>
          <a:chExt cx="0" cy="0"/>
        </a:xfrm>
      </p:grpSpPr>
      <p:sp>
        <p:nvSpPr>
          <p:cNvPr id="821" name="Google Shape;821;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4" name="Google Shape;824;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5" name="Google Shape;825;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6" name="Google Shape;826;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27" name="Google Shape;827;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8" name="Google Shape;828;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29" name="Google Shape;829;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0" name="Google Shape;830;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1" name="Google Shape;831;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2" name="Google Shape;832;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3" name="Google Shape;833;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4" name="Google Shape;834;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5" name="Google Shape;835;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36" name="Google Shape;836;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37" name="Google Shape;837;p45"/>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38" name="Google Shape;838;p45"/>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39" name="Google Shape;83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40" name="Shape 840"/>
        <p:cNvGrpSpPr/>
        <p:nvPr/>
      </p:nvGrpSpPr>
      <p:grpSpPr>
        <a:xfrm>
          <a:off x="0" y="0"/>
          <a:ext cx="0" cy="0"/>
          <a:chOff x="0" y="0"/>
          <a:chExt cx="0" cy="0"/>
        </a:xfrm>
      </p:grpSpPr>
      <p:sp>
        <p:nvSpPr>
          <p:cNvPr id="841" name="Google Shape;841;p4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46"/>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5" name="Google Shape;845;p46"/>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6" name="Google Shape;846;p4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47" name="Google Shape;847;p4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48" name="Google Shape;848;p4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49" name="Google Shape;849;p4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0" name="Google Shape;850;p4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1" name="Google Shape;851;p4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2" name="Google Shape;852;p4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3" name="Google Shape;853;p4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4" name="Google Shape;854;p4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55" name="Google Shape;855;p4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56" name="Google Shape;856;p4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57" name="Google Shape;857;p4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8" name="Google Shape;858;p4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59" name="Google Shape;859;p4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60" name="Google Shape;860;p46"/>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861" name="Shape 861"/>
        <p:cNvGrpSpPr/>
        <p:nvPr/>
      </p:nvGrpSpPr>
      <p:grpSpPr>
        <a:xfrm>
          <a:off x="0" y="0"/>
          <a:ext cx="0" cy="0"/>
          <a:chOff x="0" y="0"/>
          <a:chExt cx="0" cy="0"/>
        </a:xfrm>
      </p:grpSpPr>
      <p:sp>
        <p:nvSpPr>
          <p:cNvPr id="862" name="Google Shape;862;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5" name="Google Shape;865;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66" name="Google Shape;866;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67" name="Google Shape;867;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68" name="Google Shape;868;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69" name="Google Shape;869;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0" name="Google Shape;870;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1" name="Google Shape;871;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2" name="Google Shape;872;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3" name="Google Shape;873;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4" name="Google Shape;874;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5" name="Google Shape;875;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76" name="Google Shape;876;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77" name="Google Shape;877;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878" name="Shape 878"/>
        <p:cNvGrpSpPr/>
        <p:nvPr/>
      </p:nvGrpSpPr>
      <p:grpSpPr>
        <a:xfrm>
          <a:off x="0" y="0"/>
          <a:ext cx="0" cy="0"/>
          <a:chOff x="0" y="0"/>
          <a:chExt cx="0" cy="0"/>
        </a:xfrm>
      </p:grpSpPr>
      <p:sp>
        <p:nvSpPr>
          <p:cNvPr id="879" name="Google Shape;879;p4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82" name="Google Shape;882;p4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83" name="Google Shape;883;p4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84" name="Google Shape;884;p4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85" name="Google Shape;885;p4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86" name="Google Shape;886;p4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87" name="Google Shape;887;p4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88" name="Google Shape;888;p4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89" name="Google Shape;889;p4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90" name="Google Shape;890;p4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1" name="Google Shape;891;p4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92" name="Google Shape;892;p4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3" name="Google Shape;893;p4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94" name="Google Shape;894;p4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1.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52" name="Google Shape;452;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hyperlink" Target="http://www.w3schools.com/java/exercise.asp?filename=exercise_syntax1"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hyperlink" Target="http://www.w3schools.com/java/exercise.asp?filename=exercise_data_types1" TargetMode="External"/><Relationship Id="rId4" Type="http://schemas.openxmlformats.org/officeDocument/2006/relationships/image" Target="../media/image3.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hyperlink" Target="http://www.w3schools.com/java/exercise.asp?filename=exercise_variables1" TargetMode="External"/><Relationship Id="rId4" Type="http://schemas.openxmlformats.org/officeDocument/2006/relationships/image" Target="../media/image3.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hyperlink" Target="http://www.w3schools.com/java/exercise.asp?filename=exercise_conditions1" TargetMode="External"/><Relationship Id="rId4" Type="http://schemas.openxmlformats.org/officeDocument/2006/relationships/image" Target="../media/image3.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hyperlink" Target="http://code.visualstudio.com/docs/java/java-tutorial" TargetMode="External"/><Relationship Id="rId4" Type="http://schemas.openxmlformats.org/officeDocument/2006/relationships/hyperlink" Target="http://marketplace.visualstudio.com/items?itemName=vscjava.vscode-java-pack" TargetMode="External"/><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 Id="rId3" Type="http://schemas.openxmlformats.org/officeDocument/2006/relationships/hyperlink" Target="http://www.w3schools.com/java/exercise.asp?filename=exercise_arrays1" TargetMode="External"/><Relationship Id="rId4" Type="http://schemas.openxmlformats.org/officeDocument/2006/relationships/image" Target="../media/image3.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hyperlink" Target="http://www.w3schools.com/java/exercise.asp?filename=exercise_methods1" TargetMode="External"/><Relationship Id="rId4" Type="http://schemas.openxmlformats.org/officeDocument/2006/relationships/image" Target="../media/image3.png"/><Relationship Id="rId5"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leetcode.com/problems/contains-duplicate/"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hyperlink" Target="http://leetcode.com/problems/sign-of-the-product-of-an-array/" TargetMode="External"/><Relationship Id="rId4" Type="http://schemas.openxmlformats.org/officeDocument/2006/relationships/hyperlink" Target="https://leetcode.com/problems/single-number/description/" TargetMode="External"/><Relationship Id="rId5" Type="http://schemas.openxmlformats.org/officeDocument/2006/relationships/hyperlink" Target="http://leetcode.com/problems/two-sum/" TargetMode="External"/><Relationship Id="rId6"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3.xml"/><Relationship Id="rId3" Type="http://schemas.openxmlformats.org/officeDocument/2006/relationships/hyperlink" Target="http://www.w3schools.com/java/exercise.asp?filename=exercise_strings1" TargetMode="External"/><Relationship Id="rId4" Type="http://schemas.openxmlformats.org/officeDocument/2006/relationships/image" Target="../media/image3.png"/><Relationship Id="rId5"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 Id="rId3" Type="http://schemas.openxmlformats.org/officeDocument/2006/relationships/hyperlink" Target="http://leetcode.com/problems/find-the-index-of-the-first-occurrence-in-a-string/" TargetMode="External"/><Relationship Id="rId4" Type="http://schemas.openxmlformats.org/officeDocument/2006/relationships/hyperlink" Target="http://leetcode.com/problems/remove-trailing-zeros-from-a-string/" TargetMode="External"/><Relationship Id="rId5" Type="http://schemas.openxmlformats.org/officeDocument/2006/relationships/hyperlink" Target="http://leetcode.com/problems/length-of-last-word/" TargetMode="External"/><Relationship Id="rId6"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 Id="rId3" Type="http://schemas.openxmlformats.org/officeDocument/2006/relationships/hyperlink" Target="http://leetcode.com/problems/roman-to-integer/" TargetMode="External"/><Relationship Id="rId4" Type="http://schemas.openxmlformats.org/officeDocument/2006/relationships/hyperlink" Target="http://leetcode.com/problems/valid-parentheses/" TargetMode="External"/><Relationship Id="rId5" Type="http://schemas.openxmlformats.org/officeDocument/2006/relationships/hyperlink" Target="http://leetcode.com/problems/valid-anagram/description/" TargetMode="External"/><Relationship Id="rId6"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hyperlink" Target="http://leetcode.com/problems/design-hashset/" TargetMode="External"/><Relationship Id="rId4" Type="http://schemas.openxmlformats.org/officeDocument/2006/relationships/hyperlink" Target="http://leetcode.com/problems/repeated-dna-sequences/description/" TargetMode="External"/><Relationship Id="rId5" Type="http://schemas.openxmlformats.org/officeDocument/2006/relationships/hyperlink" Target="http://leetcode.com/problems/remove-duplicates-from-sorted-array/" TargetMode="External"/><Relationship Id="rId6"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42.png"/><Relationship Id="rId5"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51.png"/><Relationship Id="rId5"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4.xml"/><Relationship Id="rId3" Type="http://schemas.openxmlformats.org/officeDocument/2006/relationships/hyperlink" Target="http://leetcode.com/problems/remove-duplicates-from-sorted-array/"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9"/>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Programando </a:t>
            </a:r>
            <a:r>
              <a:rPr lang="en">
                <a:solidFill>
                  <a:schemeClr val="accent2"/>
                </a:solidFill>
              </a:rPr>
              <a:t>‘Java</a:t>
            </a:r>
            <a:r>
              <a:rPr lang="en">
                <a:solidFill>
                  <a:schemeClr val="accent2"/>
                </a:solidFill>
              </a:rPr>
              <a:t>’ </a:t>
            </a:r>
            <a:r>
              <a:rPr lang="en">
                <a:solidFill>
                  <a:schemeClr val="accent3"/>
                </a:solidFill>
              </a:rPr>
              <a:t>{</a:t>
            </a:r>
            <a:endParaRPr>
              <a:solidFill>
                <a:schemeClr val="accent3"/>
              </a:solidFill>
            </a:endParaRPr>
          </a:p>
        </p:txBody>
      </p:sp>
      <p:sp>
        <p:nvSpPr>
          <p:cNvPr id="900" name="Google Shape;900;p49"/>
          <p:cNvSpPr txBox="1"/>
          <p:nvPr>
            <p:ph idx="1" type="subTitle"/>
          </p:nvPr>
        </p:nvSpPr>
        <p:spPr>
          <a:xfrm>
            <a:off x="2133175" y="22955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“Workshop para </a:t>
            </a:r>
            <a:r>
              <a:rPr lang="en"/>
              <a:t>principiantes</a:t>
            </a:r>
            <a:r>
              <a:rPr lang="en"/>
              <a:t>” </a:t>
            </a:r>
            <a:endParaRPr/>
          </a:p>
        </p:txBody>
      </p:sp>
      <p:sp>
        <p:nvSpPr>
          <p:cNvPr id="901" name="Google Shape;901;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Lenguaje de Programación: Python </a:t>
            </a:r>
            <a:endParaRPr sz="1400">
              <a:solidFill>
                <a:schemeClr val="accent3"/>
              </a:solidFill>
            </a:endParaRPr>
          </a:p>
        </p:txBody>
      </p:sp>
      <p:sp>
        <p:nvSpPr>
          <p:cNvPr id="902" name="Google Shape;902;p49"/>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nvGrpSpPr>
          <p:cNvPr id="903" name="Google Shape;903;p49"/>
          <p:cNvGrpSpPr/>
          <p:nvPr/>
        </p:nvGrpSpPr>
        <p:grpSpPr>
          <a:xfrm>
            <a:off x="1413525" y="1759900"/>
            <a:ext cx="506100" cy="2444350"/>
            <a:chOff x="1413525" y="1759900"/>
            <a:chExt cx="506100" cy="2444350"/>
          </a:xfrm>
        </p:grpSpPr>
        <p:cxnSp>
          <p:nvCxnSpPr>
            <p:cNvPr id="904" name="Google Shape;904;p49"/>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05" name="Google Shape;905;p49"/>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906" name="Google Shape;906;p49"/>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AprendiendoPython.html</a:t>
            </a:r>
            <a:endParaRPr sz="1400">
              <a:solidFill>
                <a:schemeClr val="accent3"/>
              </a:solidFill>
            </a:endParaRPr>
          </a:p>
        </p:txBody>
      </p:sp>
      <p:sp>
        <p:nvSpPr>
          <p:cNvPr id="907" name="Google Shape;907;p49"/>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08" name="Google Shape;908;p49"/>
          <p:cNvPicPr preferRelativeResize="0"/>
          <p:nvPr/>
        </p:nvPicPr>
        <p:blipFill>
          <a:blip r:embed="rId3">
            <a:alphaModFix/>
          </a:blip>
          <a:stretch>
            <a:fillRect/>
          </a:stretch>
        </p:blipFill>
        <p:spPr>
          <a:xfrm>
            <a:off x="7250729" y="4626000"/>
            <a:ext cx="1893271" cy="517500"/>
          </a:xfrm>
          <a:prstGeom prst="rect">
            <a:avLst/>
          </a:prstGeom>
          <a:noFill/>
          <a:ln>
            <a:noFill/>
          </a:ln>
        </p:spPr>
      </p:pic>
      <p:pic>
        <p:nvPicPr>
          <p:cNvPr id="909" name="Google Shape;909;p49"/>
          <p:cNvPicPr preferRelativeResize="0"/>
          <p:nvPr/>
        </p:nvPicPr>
        <p:blipFill>
          <a:blip r:embed="rId4">
            <a:alphaModFix/>
          </a:blip>
          <a:stretch>
            <a:fillRect/>
          </a:stretch>
        </p:blipFill>
        <p:spPr>
          <a:xfrm>
            <a:off x="6390700" y="2792750"/>
            <a:ext cx="2695200" cy="179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5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r>
              <a:rPr lang="en">
                <a:solidFill>
                  <a:schemeClr val="accent2"/>
                </a:solidFill>
              </a:rPr>
              <a:t>:</a:t>
            </a:r>
            <a:endParaRPr>
              <a:solidFill>
                <a:schemeClr val="accent2"/>
              </a:solidFill>
            </a:endParaRPr>
          </a:p>
        </p:txBody>
      </p:sp>
      <p:sp>
        <p:nvSpPr>
          <p:cNvPr id="1001" name="Google Shape;1001;p5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02" name="Google Shape;1002;p58"/>
          <p:cNvSpPr txBox="1"/>
          <p:nvPr>
            <p:ph idx="1" type="body"/>
          </p:nvPr>
        </p:nvSpPr>
        <p:spPr>
          <a:xfrm>
            <a:off x="1464250" y="1063175"/>
            <a:ext cx="6969600" cy="3416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003" name="Google Shape;1003;p5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04" name="Google Shape;1004;p5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05" name="Google Shape;1005;p58"/>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006" name="Google Shape;1006;p58"/>
          <p:cNvPicPr preferRelativeResize="0"/>
          <p:nvPr/>
        </p:nvPicPr>
        <p:blipFill>
          <a:blip r:embed="rId4">
            <a:alphaModFix/>
          </a:blip>
          <a:stretch>
            <a:fillRect/>
          </a:stretch>
        </p:blipFill>
        <p:spPr>
          <a:xfrm>
            <a:off x="1224377" y="1785627"/>
            <a:ext cx="6695238" cy="1572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5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2" name="Google Shape;1012;p5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13" name="Google Shape;1013;p59"/>
          <p:cNvSpPr txBox="1"/>
          <p:nvPr>
            <p:ph idx="1" type="body"/>
          </p:nvPr>
        </p:nvSpPr>
        <p:spPr>
          <a:xfrm>
            <a:off x="904225" y="684250"/>
            <a:ext cx="6969600" cy="31167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www.w3schools.com/java/exercise.asp?filename=exercise_syntax1</a:t>
            </a:r>
            <a:endParaRPr>
              <a:solidFill>
                <a:schemeClr val="accent3"/>
              </a:solidFill>
            </a:endParaRPr>
          </a:p>
          <a:p>
            <a:pPr indent="0" lvl="0" marL="0" rtl="0" algn="l">
              <a:spcBef>
                <a:spcPts val="0"/>
              </a:spcBef>
              <a:spcAft>
                <a:spcPts val="0"/>
              </a:spcAft>
              <a:buNone/>
            </a:pPr>
            <a:r>
              <a:rPr lang="en">
                <a:solidFill>
                  <a:schemeClr val="accent3"/>
                </a:solidFill>
              </a:rPr>
              <a:t>Exercise 1</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014" name="Google Shape;1014;p5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15" name="Google Shape;1015;p5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16" name="Google Shape;1016;p59"/>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017" name="Google Shape;1017;p59"/>
          <p:cNvPicPr preferRelativeResize="0"/>
          <p:nvPr/>
        </p:nvPicPr>
        <p:blipFill rotWithShape="1">
          <a:blip r:embed="rId5">
            <a:alphaModFix/>
          </a:blip>
          <a:srcRect b="0" l="15085" r="7908" t="8925"/>
          <a:stretch/>
        </p:blipFill>
        <p:spPr>
          <a:xfrm>
            <a:off x="2648300" y="1255413"/>
            <a:ext cx="3481451" cy="33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r>
              <a:rPr lang="en">
                <a:solidFill>
                  <a:schemeClr val="accent2"/>
                </a:solidFill>
              </a:rPr>
              <a:t>:</a:t>
            </a:r>
            <a:endParaRPr>
              <a:solidFill>
                <a:schemeClr val="accent2"/>
              </a:solidFill>
            </a:endParaRPr>
          </a:p>
        </p:txBody>
      </p:sp>
      <p:sp>
        <p:nvSpPr>
          <p:cNvPr id="1023" name="Google Shape;1023;p6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24" name="Google Shape;1024;p60"/>
          <p:cNvSpPr txBox="1"/>
          <p:nvPr>
            <p:ph idx="1" type="body"/>
          </p:nvPr>
        </p:nvSpPr>
        <p:spPr>
          <a:xfrm>
            <a:off x="1143250" y="1776588"/>
            <a:ext cx="6687600" cy="30210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3"/>
                </a:solidFill>
              </a:rPr>
              <a:t>C</a:t>
            </a:r>
            <a:r>
              <a:rPr lang="en">
                <a:solidFill>
                  <a:schemeClr val="accent3"/>
                </a:solidFill>
              </a:rPr>
              <a:t>ontenedores para almacenar valores de datos</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En Java, existen diferentes tipos de variables, por ejemplo</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292100" lvl="1" marL="914400" rtl="0" algn="l">
              <a:spcBef>
                <a:spcPts val="0"/>
              </a:spcBef>
              <a:spcAft>
                <a:spcPts val="0"/>
              </a:spcAft>
              <a:buClr>
                <a:schemeClr val="accent3"/>
              </a:buClr>
              <a:buSzPts val="1000"/>
              <a:buChar char="-"/>
            </a:pPr>
            <a:r>
              <a:rPr lang="en" sz="1000">
                <a:solidFill>
                  <a:schemeClr val="lt1"/>
                </a:solidFill>
                <a:highlight>
                  <a:schemeClr val="accent3"/>
                </a:highlight>
              </a:rPr>
              <a:t>String</a:t>
            </a:r>
            <a:r>
              <a:rPr lang="en" sz="1000">
                <a:solidFill>
                  <a:schemeClr val="accent3"/>
                </a:solidFill>
              </a:rPr>
              <a:t> - texto, como "Hola". Los valores de string van entre comillas dobles</a:t>
            </a:r>
            <a:endParaRPr sz="1000">
              <a:solidFill>
                <a:schemeClr val="accent3"/>
              </a:solidFill>
            </a:endParaRPr>
          </a:p>
          <a:p>
            <a:pPr indent="-292100" lvl="1" marL="914400" rtl="0" algn="l">
              <a:spcBef>
                <a:spcPts val="0"/>
              </a:spcBef>
              <a:spcAft>
                <a:spcPts val="0"/>
              </a:spcAft>
              <a:buClr>
                <a:schemeClr val="accent3"/>
              </a:buClr>
              <a:buSzPts val="1000"/>
              <a:buChar char="-"/>
            </a:pPr>
            <a:r>
              <a:rPr lang="en" sz="1000">
                <a:solidFill>
                  <a:schemeClr val="lt1"/>
                </a:solidFill>
                <a:highlight>
                  <a:schemeClr val="accent3"/>
                </a:highlight>
              </a:rPr>
              <a:t>char</a:t>
            </a:r>
            <a:r>
              <a:rPr lang="en" sz="1000">
                <a:solidFill>
                  <a:schemeClr val="accent3"/>
                </a:solidFill>
              </a:rPr>
              <a:t> - caracteres individuales, como ‘a’ o ‘B’. Los valores char van entre comillas simples</a:t>
            </a:r>
            <a:endParaRPr sz="1000">
              <a:solidFill>
                <a:schemeClr val="accent3"/>
              </a:solidFill>
            </a:endParaRPr>
          </a:p>
          <a:p>
            <a:pPr indent="-292100" lvl="1" marL="914400" rtl="0" algn="l">
              <a:spcBef>
                <a:spcPts val="0"/>
              </a:spcBef>
              <a:spcAft>
                <a:spcPts val="0"/>
              </a:spcAft>
              <a:buClr>
                <a:schemeClr val="accent3"/>
              </a:buClr>
              <a:buSzPts val="1000"/>
              <a:buChar char="-"/>
            </a:pPr>
            <a:r>
              <a:rPr lang="en" sz="1000">
                <a:solidFill>
                  <a:schemeClr val="lt1"/>
                </a:solidFill>
                <a:highlight>
                  <a:schemeClr val="accent3"/>
                </a:highlight>
              </a:rPr>
              <a:t>int</a:t>
            </a:r>
            <a:r>
              <a:rPr lang="en" sz="1000">
                <a:solidFill>
                  <a:schemeClr val="accent3"/>
                </a:solidFill>
              </a:rPr>
              <a:t> - números enteros, sin decimales, como 123 o -123</a:t>
            </a:r>
            <a:endParaRPr sz="1000">
              <a:solidFill>
                <a:schemeClr val="accent3"/>
              </a:solidFill>
            </a:endParaRPr>
          </a:p>
          <a:p>
            <a:pPr indent="-292100" lvl="1" marL="914400" rtl="0" algn="l">
              <a:spcBef>
                <a:spcPts val="0"/>
              </a:spcBef>
              <a:spcAft>
                <a:spcPts val="0"/>
              </a:spcAft>
              <a:buClr>
                <a:schemeClr val="accent3"/>
              </a:buClr>
              <a:buSzPts val="1000"/>
              <a:buChar char="-"/>
            </a:pPr>
            <a:r>
              <a:rPr lang="en" sz="1000">
                <a:solidFill>
                  <a:schemeClr val="lt1"/>
                </a:solidFill>
                <a:highlight>
                  <a:schemeClr val="accent3"/>
                </a:highlight>
              </a:rPr>
              <a:t>double</a:t>
            </a:r>
            <a:r>
              <a:rPr lang="en" sz="1000">
                <a:solidFill>
                  <a:schemeClr val="accent3"/>
                </a:solidFill>
              </a:rPr>
              <a:t> - almacena números con decimales, como 19.99 o -19.99</a:t>
            </a:r>
            <a:endParaRPr sz="1000">
              <a:solidFill>
                <a:schemeClr val="accent3"/>
              </a:solidFill>
            </a:endParaRPr>
          </a:p>
          <a:p>
            <a:pPr indent="-292100" lvl="1" marL="914400" rtl="0" algn="l">
              <a:spcBef>
                <a:spcPts val="0"/>
              </a:spcBef>
              <a:spcAft>
                <a:spcPts val="0"/>
              </a:spcAft>
              <a:buSzPts val="1000"/>
              <a:buChar char="-"/>
            </a:pPr>
            <a:r>
              <a:rPr lang="en" sz="1000">
                <a:solidFill>
                  <a:schemeClr val="lt1"/>
                </a:solidFill>
                <a:highlight>
                  <a:schemeClr val="accent3"/>
                </a:highlight>
              </a:rPr>
              <a:t>float</a:t>
            </a:r>
            <a:r>
              <a:rPr lang="en" sz="1000">
                <a:solidFill>
                  <a:schemeClr val="accent3"/>
                </a:solidFill>
              </a:rPr>
              <a:t> - lo mismo que double pero le pones una f al final, como 19.99f</a:t>
            </a:r>
            <a:endParaRPr sz="1000">
              <a:solidFill>
                <a:schemeClr val="accent3"/>
              </a:solidFill>
            </a:endParaRPr>
          </a:p>
          <a:p>
            <a:pPr indent="-292100" lvl="1" marL="914400" rtl="0" algn="l">
              <a:spcBef>
                <a:spcPts val="0"/>
              </a:spcBef>
              <a:spcAft>
                <a:spcPts val="0"/>
              </a:spcAft>
              <a:buClr>
                <a:schemeClr val="accent3"/>
              </a:buClr>
              <a:buSzPts val="1000"/>
              <a:buChar char="-"/>
            </a:pPr>
            <a:r>
              <a:rPr lang="en" sz="1000">
                <a:solidFill>
                  <a:schemeClr val="lt1"/>
                </a:solidFill>
                <a:highlight>
                  <a:schemeClr val="accent3"/>
                </a:highlight>
              </a:rPr>
              <a:t>boolean</a:t>
            </a:r>
            <a:r>
              <a:rPr lang="en" sz="1000">
                <a:solidFill>
                  <a:schemeClr val="accent3"/>
                </a:solidFill>
              </a:rPr>
              <a:t> - valores con dos estados: verdadero o falso</a:t>
            </a:r>
            <a:endParaRPr sz="1000">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025" name="Google Shape;1025;p6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26" name="Google Shape;1026;p6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27" name="Google Shape;1027;p60"/>
          <p:cNvPicPr preferRelativeResize="0"/>
          <p:nvPr/>
        </p:nvPicPr>
        <p:blipFill>
          <a:blip r:embed="rId3">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6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r>
              <a:rPr lang="en">
                <a:solidFill>
                  <a:schemeClr val="accent2"/>
                </a:solidFill>
              </a:rPr>
              <a:t>:</a:t>
            </a:r>
            <a:endParaRPr>
              <a:solidFill>
                <a:schemeClr val="accent2"/>
              </a:solidFill>
            </a:endParaRPr>
          </a:p>
        </p:txBody>
      </p:sp>
      <p:sp>
        <p:nvSpPr>
          <p:cNvPr id="1033" name="Google Shape;1033;p6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34" name="Google Shape;1034;p61"/>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Declarar Variables: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035" name="Google Shape;1035;p6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36" name="Google Shape;1036;p6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37" name="Google Shape;1037;p61"/>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038" name="Google Shape;1038;p61"/>
          <p:cNvPicPr preferRelativeResize="0"/>
          <p:nvPr/>
        </p:nvPicPr>
        <p:blipFill>
          <a:blip r:embed="rId4">
            <a:alphaModFix/>
          </a:blip>
          <a:stretch>
            <a:fillRect/>
          </a:stretch>
        </p:blipFill>
        <p:spPr>
          <a:xfrm>
            <a:off x="2251688" y="1726838"/>
            <a:ext cx="4524375"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6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r>
              <a:rPr lang="en">
                <a:solidFill>
                  <a:schemeClr val="accent2"/>
                </a:solidFill>
              </a:rPr>
              <a:t>:</a:t>
            </a:r>
            <a:endParaRPr>
              <a:solidFill>
                <a:schemeClr val="accent2"/>
              </a:solidFill>
            </a:endParaRPr>
          </a:p>
        </p:txBody>
      </p:sp>
      <p:sp>
        <p:nvSpPr>
          <p:cNvPr id="1044" name="Google Shape;1044;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45" name="Google Shape;1045;p62"/>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Más</a:t>
            </a:r>
            <a:r>
              <a:rPr lang="en">
                <a:solidFill>
                  <a:schemeClr val="accent3"/>
                </a:solidFill>
              </a:rPr>
              <a:t> ejemplos: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046" name="Google Shape;1046;p6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47" name="Google Shape;1047;p6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48" name="Google Shape;1048;p62"/>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049" name="Google Shape;1049;p62"/>
          <p:cNvPicPr preferRelativeResize="0"/>
          <p:nvPr/>
        </p:nvPicPr>
        <p:blipFill rotWithShape="1">
          <a:blip r:embed="rId4">
            <a:alphaModFix/>
          </a:blip>
          <a:srcRect b="4351" l="0" r="0" t="0"/>
          <a:stretch/>
        </p:blipFill>
        <p:spPr>
          <a:xfrm>
            <a:off x="2638425" y="1649625"/>
            <a:ext cx="3867150" cy="27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6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5" name="Google Shape;1055;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56" name="Google Shape;1056;p63"/>
          <p:cNvSpPr txBox="1"/>
          <p:nvPr>
            <p:ph idx="1" type="body"/>
          </p:nvPr>
        </p:nvSpPr>
        <p:spPr>
          <a:xfrm>
            <a:off x="904225" y="582700"/>
            <a:ext cx="6969600" cy="3218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www.w3schools.com/java/exercise.asp?filename=exercise_data_types1</a:t>
            </a:r>
            <a:endParaRPr>
              <a:solidFill>
                <a:schemeClr val="accent3"/>
              </a:solidFill>
            </a:endParaRPr>
          </a:p>
          <a:p>
            <a:pPr indent="0" lvl="0" marL="0" rtl="0" algn="l">
              <a:spcBef>
                <a:spcPts val="0"/>
              </a:spcBef>
              <a:spcAft>
                <a:spcPts val="0"/>
              </a:spcAft>
              <a:buNone/>
            </a:pPr>
            <a:r>
              <a:rPr lang="en">
                <a:solidFill>
                  <a:schemeClr val="accent3"/>
                </a:solidFill>
              </a:rPr>
              <a:t>Exercise 1</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057" name="Google Shape;1057;p63"/>
          <p:cNvSpPr txBox="1"/>
          <p:nvPr>
            <p:ph idx="4294967295" type="subTitle"/>
          </p:nvPr>
        </p:nvSpPr>
        <p:spPr>
          <a:xfrm>
            <a:off x="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58" name="Google Shape;1058;p6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59" name="Google Shape;1059;p63"/>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060" name="Google Shape;1060;p63"/>
          <p:cNvPicPr preferRelativeResize="0"/>
          <p:nvPr/>
        </p:nvPicPr>
        <p:blipFill>
          <a:blip r:embed="rId5">
            <a:alphaModFix/>
          </a:blip>
          <a:stretch>
            <a:fillRect/>
          </a:stretch>
        </p:blipFill>
        <p:spPr>
          <a:xfrm>
            <a:off x="3123250" y="1257775"/>
            <a:ext cx="3458900" cy="313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6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r>
              <a:rPr lang="en">
                <a:solidFill>
                  <a:schemeClr val="accent2"/>
                </a:solidFill>
              </a:rPr>
              <a:t>:</a:t>
            </a:r>
            <a:endParaRPr>
              <a:solidFill>
                <a:schemeClr val="accent2"/>
              </a:solidFill>
            </a:endParaRPr>
          </a:p>
        </p:txBody>
      </p:sp>
      <p:sp>
        <p:nvSpPr>
          <p:cNvPr id="1066" name="Google Shape;1066;p6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67" name="Google Shape;1067;p64"/>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Arithmetic Operators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068" name="Google Shape;1068;p6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69" name="Google Shape;1069;p6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70" name="Google Shape;1070;p64"/>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071" name="Google Shape;1071;p64"/>
          <p:cNvPicPr preferRelativeResize="0"/>
          <p:nvPr/>
        </p:nvPicPr>
        <p:blipFill>
          <a:blip r:embed="rId4">
            <a:alphaModFix/>
          </a:blip>
          <a:stretch>
            <a:fillRect/>
          </a:stretch>
        </p:blipFill>
        <p:spPr>
          <a:xfrm>
            <a:off x="1847525" y="1649625"/>
            <a:ext cx="5579053" cy="274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77" name="Google Shape;1077;p6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78" name="Google Shape;1078;p65"/>
          <p:cNvSpPr txBox="1"/>
          <p:nvPr>
            <p:ph idx="1" type="body"/>
          </p:nvPr>
        </p:nvSpPr>
        <p:spPr>
          <a:xfrm>
            <a:off x="904225" y="589225"/>
            <a:ext cx="6969600" cy="32118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www.w3schools.com/java/exercise.asp?filename=exercise_variables1</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Exercise</a:t>
            </a:r>
            <a:r>
              <a:rPr lang="en">
                <a:solidFill>
                  <a:schemeClr val="accent3"/>
                </a:solidFill>
              </a:rPr>
              <a:t> 1-5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079" name="Google Shape;1079;p6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80" name="Google Shape;1080;p6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81" name="Google Shape;1081;p65"/>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082" name="Google Shape;1082;p65"/>
          <p:cNvPicPr preferRelativeResize="0"/>
          <p:nvPr/>
        </p:nvPicPr>
        <p:blipFill>
          <a:blip r:embed="rId5">
            <a:alphaModFix/>
          </a:blip>
          <a:stretch>
            <a:fillRect/>
          </a:stretch>
        </p:blipFill>
        <p:spPr>
          <a:xfrm>
            <a:off x="2994995" y="1123900"/>
            <a:ext cx="3373451" cy="321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6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r>
              <a:rPr lang="en">
                <a:solidFill>
                  <a:schemeClr val="accent2"/>
                </a:solidFill>
              </a:rPr>
              <a:t>:</a:t>
            </a:r>
            <a:endParaRPr>
              <a:solidFill>
                <a:schemeClr val="accent2"/>
              </a:solidFill>
            </a:endParaRPr>
          </a:p>
        </p:txBody>
      </p:sp>
      <p:sp>
        <p:nvSpPr>
          <p:cNvPr id="1088" name="Google Shape;1088;p6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089" name="Google Shape;1089;p66"/>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Assignment </a:t>
            </a:r>
            <a:r>
              <a:rPr lang="en">
                <a:solidFill>
                  <a:schemeClr val="accent3"/>
                </a:solidFill>
              </a:rPr>
              <a:t>Operators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090" name="Google Shape;1090;p6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091" name="Google Shape;1091;p6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092" name="Google Shape;1092;p66"/>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093" name="Google Shape;1093;p66"/>
          <p:cNvPicPr preferRelativeResize="0"/>
          <p:nvPr/>
        </p:nvPicPr>
        <p:blipFill>
          <a:blip r:embed="rId4">
            <a:alphaModFix/>
          </a:blip>
          <a:stretch>
            <a:fillRect/>
          </a:stretch>
        </p:blipFill>
        <p:spPr>
          <a:xfrm>
            <a:off x="1837900" y="1649625"/>
            <a:ext cx="5468202" cy="2740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6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r>
              <a:rPr lang="en">
                <a:solidFill>
                  <a:schemeClr val="accent2"/>
                </a:solidFill>
              </a:rPr>
              <a:t>:</a:t>
            </a:r>
            <a:endParaRPr>
              <a:solidFill>
                <a:schemeClr val="accent2"/>
              </a:solidFill>
            </a:endParaRPr>
          </a:p>
        </p:txBody>
      </p:sp>
      <p:sp>
        <p:nvSpPr>
          <p:cNvPr id="1099" name="Google Shape;1099;p6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00" name="Google Shape;1100;p67"/>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Comparison</a:t>
            </a:r>
            <a:r>
              <a:rPr lang="en">
                <a:solidFill>
                  <a:schemeClr val="accent3"/>
                </a:solidFill>
              </a:rPr>
              <a:t> Operators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101" name="Google Shape;1101;p6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02" name="Google Shape;1102;p6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03" name="Google Shape;1103;p67"/>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104" name="Google Shape;1104;p67"/>
          <p:cNvPicPr preferRelativeResize="0"/>
          <p:nvPr/>
        </p:nvPicPr>
        <p:blipFill>
          <a:blip r:embed="rId4">
            <a:alphaModFix/>
          </a:blip>
          <a:stretch>
            <a:fillRect/>
          </a:stretch>
        </p:blipFill>
        <p:spPr>
          <a:xfrm>
            <a:off x="2014613" y="1649625"/>
            <a:ext cx="5547883" cy="274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5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 General</a:t>
            </a:r>
            <a:r>
              <a:rPr lang="en">
                <a:solidFill>
                  <a:schemeClr val="accent2"/>
                </a:solidFill>
              </a:rPr>
              <a:t>:</a:t>
            </a:r>
            <a:endParaRPr>
              <a:solidFill>
                <a:schemeClr val="accent2"/>
              </a:solidFill>
            </a:endParaRPr>
          </a:p>
        </p:txBody>
      </p:sp>
      <p:sp>
        <p:nvSpPr>
          <p:cNvPr id="915" name="Google Shape;915;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16" name="Google Shape;916;p50"/>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 </a:t>
            </a:r>
            <a:r>
              <a:rPr lang="en">
                <a:solidFill>
                  <a:schemeClr val="accent3"/>
                </a:solidFill>
              </a:rPr>
              <a:t>¿Qué es Java?</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Lenguaje popular programación creado en 1995 con </a:t>
            </a:r>
            <a:r>
              <a:rPr lang="en">
                <a:solidFill>
                  <a:schemeClr val="accent3"/>
                </a:solidFill>
              </a:rPr>
              <a:t>más</a:t>
            </a:r>
            <a:r>
              <a:rPr lang="en">
                <a:solidFill>
                  <a:schemeClr val="accent3"/>
                </a:solidFill>
              </a:rPr>
              <a:t> de 6 </a:t>
            </a:r>
            <a:r>
              <a:rPr lang="en">
                <a:solidFill>
                  <a:schemeClr val="accent3"/>
                </a:solidFill>
              </a:rPr>
              <a:t>millones</a:t>
            </a:r>
            <a:r>
              <a:rPr lang="en">
                <a:solidFill>
                  <a:schemeClr val="accent3"/>
                </a:solidFill>
              </a:rPr>
              <a:t> de </a:t>
            </a:r>
            <a:r>
              <a:rPr lang="en">
                <a:solidFill>
                  <a:schemeClr val="accent3"/>
                </a:solidFill>
              </a:rPr>
              <a:t>usuarios</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Uso tanto aplicaciones móviles, servidores web, conexión a bases de datos, etc.</a:t>
            </a:r>
            <a:endParaRPr>
              <a:solidFill>
                <a:schemeClr val="accent3"/>
              </a:solidFill>
            </a:endParaRPr>
          </a:p>
          <a:p>
            <a:pPr indent="0" lvl="0" marL="0" rtl="0" algn="l">
              <a:spcBef>
                <a:spcPts val="0"/>
              </a:spcBef>
              <a:spcAft>
                <a:spcPts val="0"/>
              </a:spcAft>
              <a:buNone/>
            </a:pPr>
            <a:r>
              <a:rPr lang="en">
                <a:solidFill>
                  <a:schemeClr val="accent3"/>
                </a:solidFill>
              </a:rPr>
              <a:t>- </a:t>
            </a:r>
            <a:r>
              <a:rPr lang="en">
                <a:solidFill>
                  <a:schemeClr val="accent3"/>
                </a:solidFill>
              </a:rPr>
              <a:t>¿Por qué aprender Java?</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Popularidad → gran demanda mercado laboral </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Facil de aprender</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funciona en diferentes plataformas</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Es de código abierto y gratuito</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Orientado a objetos → permite reutilizar el código + bajos costes</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Fácil pasarse a otros lenguajes con una base de java</a:t>
            </a:r>
            <a:endParaRPr>
              <a:solidFill>
                <a:schemeClr val="accent3"/>
              </a:solidFill>
            </a:endParaRPr>
          </a:p>
        </p:txBody>
      </p:sp>
      <p:sp>
        <p:nvSpPr>
          <p:cNvPr id="917" name="Google Shape;917;p5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18" name="Google Shape;918;p5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19" name="Google Shape;919;p50"/>
          <p:cNvPicPr preferRelativeResize="0"/>
          <p:nvPr/>
        </p:nvPicPr>
        <p:blipFill>
          <a:blip r:embed="rId3">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6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t>
            </a:r>
            <a:endParaRPr>
              <a:solidFill>
                <a:schemeClr val="accent2"/>
              </a:solidFill>
            </a:endParaRPr>
          </a:p>
        </p:txBody>
      </p:sp>
      <p:sp>
        <p:nvSpPr>
          <p:cNvPr id="1110" name="Google Shape;1110;p6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11" name="Google Shape;1111;p68"/>
          <p:cNvSpPr txBox="1"/>
          <p:nvPr>
            <p:ph idx="1" type="body"/>
          </p:nvPr>
        </p:nvSpPr>
        <p:spPr>
          <a:xfrm>
            <a:off x="1084250" y="1914408"/>
            <a:ext cx="6687600" cy="23889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6"/>
                </a:solidFill>
              </a:rPr>
              <a:t>Muy a menudo, en programación, necesitará un tipo de datos que sólo puede tener uno de dos valores, como:</a:t>
            </a:r>
            <a:endParaRPr>
              <a:solidFill>
                <a:schemeClr val="accent6"/>
              </a:solidFill>
            </a:endParaRPr>
          </a:p>
          <a:p>
            <a:pPr indent="-317500" lvl="1" marL="914400" rtl="0" algn="l">
              <a:spcBef>
                <a:spcPts val="0"/>
              </a:spcBef>
              <a:spcAft>
                <a:spcPts val="0"/>
              </a:spcAft>
              <a:buClr>
                <a:schemeClr val="accent3"/>
              </a:buClr>
              <a:buSzPts val="1400"/>
              <a:buChar char="-"/>
            </a:pPr>
            <a:r>
              <a:rPr lang="en">
                <a:solidFill>
                  <a:schemeClr val="accent6"/>
                </a:solidFill>
              </a:rPr>
              <a:t>SÍ / NO</a:t>
            </a:r>
            <a:endParaRPr>
              <a:solidFill>
                <a:schemeClr val="accent6"/>
              </a:solidFill>
            </a:endParaRPr>
          </a:p>
          <a:p>
            <a:pPr indent="-317500" lvl="1" marL="914400" rtl="0" algn="l">
              <a:spcBef>
                <a:spcPts val="0"/>
              </a:spcBef>
              <a:spcAft>
                <a:spcPts val="0"/>
              </a:spcAft>
              <a:buClr>
                <a:schemeClr val="accent3"/>
              </a:buClr>
              <a:buSzPts val="1400"/>
              <a:buChar char="-"/>
            </a:pPr>
            <a:r>
              <a:rPr lang="en">
                <a:solidFill>
                  <a:schemeClr val="accent6"/>
                </a:solidFill>
              </a:rPr>
              <a:t>ON / OFF</a:t>
            </a:r>
            <a:endParaRPr>
              <a:solidFill>
                <a:schemeClr val="accent6"/>
              </a:solidFill>
            </a:endParaRPr>
          </a:p>
          <a:p>
            <a:pPr indent="-317500" lvl="1" marL="914400" rtl="0" algn="l">
              <a:spcBef>
                <a:spcPts val="0"/>
              </a:spcBef>
              <a:spcAft>
                <a:spcPts val="0"/>
              </a:spcAft>
              <a:buClr>
                <a:schemeClr val="accent3"/>
              </a:buClr>
              <a:buSzPts val="1400"/>
              <a:buChar char="-"/>
            </a:pPr>
            <a:r>
              <a:rPr lang="en">
                <a:solidFill>
                  <a:schemeClr val="accent6"/>
                </a:solidFill>
              </a:rPr>
              <a:t>VERDADERO / FALSO</a:t>
            </a:r>
            <a:endParaRPr>
              <a:solidFill>
                <a:schemeClr val="accent6"/>
              </a:solidFill>
            </a:endParaRPr>
          </a:p>
          <a:p>
            <a:pPr indent="-317500" lvl="0" marL="457200" rtl="0" algn="l">
              <a:spcBef>
                <a:spcPts val="0"/>
              </a:spcBef>
              <a:spcAft>
                <a:spcPts val="0"/>
              </a:spcAft>
              <a:buClr>
                <a:schemeClr val="accent3"/>
              </a:buClr>
              <a:buSzPts val="1400"/>
              <a:buChar char="-"/>
            </a:pPr>
            <a:r>
              <a:rPr lang="en">
                <a:solidFill>
                  <a:schemeClr val="accent6"/>
                </a:solidFill>
              </a:rPr>
              <a:t>Para ello, Java dispone de un tipo de datos booleano, que puede almacenar valores verdaderos o falsos</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12" name="Google Shape;1112;p6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13" name="Google Shape;1113;p6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14" name="Google Shape;1114;p68"/>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15" name="Google Shape;1115;p68"/>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6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t>
            </a:r>
            <a:endParaRPr>
              <a:solidFill>
                <a:schemeClr val="accent2"/>
              </a:solidFill>
            </a:endParaRPr>
          </a:p>
        </p:txBody>
      </p:sp>
      <p:sp>
        <p:nvSpPr>
          <p:cNvPr id="1121" name="Google Shape;1121;p6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22" name="Google Shape;1122;p69"/>
          <p:cNvSpPr txBox="1"/>
          <p:nvPr>
            <p:ph idx="1" type="body"/>
          </p:nvPr>
        </p:nvSpPr>
        <p:spPr>
          <a:xfrm>
            <a:off x="1084250" y="1914408"/>
            <a:ext cx="6687600" cy="2388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23" name="Google Shape;1123;p6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24" name="Google Shape;1124;p6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25" name="Google Shape;1125;p69"/>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26" name="Google Shape;1126;p69"/>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127" name="Google Shape;1127;p69"/>
          <p:cNvPicPr preferRelativeResize="0"/>
          <p:nvPr/>
        </p:nvPicPr>
        <p:blipFill>
          <a:blip r:embed="rId4">
            <a:alphaModFix/>
          </a:blip>
          <a:stretch>
            <a:fillRect/>
          </a:stretch>
        </p:blipFill>
        <p:spPr>
          <a:xfrm>
            <a:off x="1408350" y="1475427"/>
            <a:ext cx="6760401" cy="249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7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r>
              <a:rPr lang="en">
                <a:solidFill>
                  <a:schemeClr val="accent2"/>
                </a:solidFill>
              </a:rPr>
              <a:t>:</a:t>
            </a:r>
            <a:endParaRPr>
              <a:solidFill>
                <a:schemeClr val="accent2"/>
              </a:solidFill>
            </a:endParaRPr>
          </a:p>
        </p:txBody>
      </p:sp>
      <p:sp>
        <p:nvSpPr>
          <p:cNvPr id="1133" name="Google Shape;1133;p7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34" name="Google Shape;1134;p70"/>
          <p:cNvSpPr txBox="1"/>
          <p:nvPr>
            <p:ph idx="1" type="body"/>
          </p:nvPr>
        </p:nvSpPr>
        <p:spPr>
          <a:xfrm>
            <a:off x="1522350" y="1201125"/>
            <a:ext cx="6969600" cy="448500"/>
          </a:xfrm>
          <a:prstGeom prst="rect">
            <a:avLst/>
          </a:prstGeom>
        </p:spPr>
        <p:txBody>
          <a:bodyPr anchorCtr="0" anchor="ctr" bIns="91425" lIns="91425" spcFirstLastPara="1" rIns="91425" wrap="square" tIns="91425">
            <a:noAutofit/>
          </a:bodyPr>
          <a:lstStyle/>
          <a:p>
            <a:pPr indent="-317500" lvl="0" marL="914400" rtl="0" algn="l">
              <a:spcBef>
                <a:spcPts val="0"/>
              </a:spcBef>
              <a:spcAft>
                <a:spcPts val="0"/>
              </a:spcAft>
              <a:buClr>
                <a:schemeClr val="accent3"/>
              </a:buClr>
              <a:buSzPts val="1400"/>
              <a:buChar char="-"/>
            </a:pPr>
            <a:r>
              <a:rPr lang="en">
                <a:solidFill>
                  <a:schemeClr val="accent3"/>
                </a:solidFill>
              </a:rPr>
              <a:t>Logic</a:t>
            </a:r>
            <a:r>
              <a:rPr lang="en">
                <a:solidFill>
                  <a:schemeClr val="accent3"/>
                </a:solidFill>
              </a:rPr>
              <a:t> Operators </a:t>
            </a:r>
            <a:endParaRPr>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1135" name="Google Shape;1135;p7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36" name="Google Shape;1136;p7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37" name="Google Shape;1137;p70"/>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138" name="Google Shape;1138;p70"/>
          <p:cNvPicPr preferRelativeResize="0"/>
          <p:nvPr/>
        </p:nvPicPr>
        <p:blipFill>
          <a:blip r:embed="rId4">
            <a:alphaModFix/>
          </a:blip>
          <a:stretch>
            <a:fillRect/>
          </a:stretch>
        </p:blipFill>
        <p:spPr>
          <a:xfrm>
            <a:off x="1345627" y="1833000"/>
            <a:ext cx="7323023" cy="21526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7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If-Statement </a:t>
            </a:r>
            <a:endParaRPr>
              <a:solidFill>
                <a:schemeClr val="accent2"/>
              </a:solidFill>
            </a:endParaRPr>
          </a:p>
        </p:txBody>
      </p:sp>
      <p:sp>
        <p:nvSpPr>
          <p:cNvPr id="1144" name="Google Shape;1144;p7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45" name="Google Shape;1145;p71"/>
          <p:cNvSpPr txBox="1"/>
          <p:nvPr>
            <p:ph idx="1" type="body"/>
          </p:nvPr>
        </p:nvSpPr>
        <p:spPr>
          <a:xfrm>
            <a:off x="1084250" y="1914408"/>
            <a:ext cx="6687600" cy="23889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a:solidFill>
                  <a:schemeClr val="accent6"/>
                </a:solidFill>
              </a:rPr>
              <a:t>Java dispone de los siguientes conditional statements:</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Utilice if() para especificar un bloque de código que SOLO se ejecuta, si una condición especificada es 'true'</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Utilice else if() para especificar una nueva condición a probar, si la primera condición es falsa</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Utilice else para especificar un bloque de código a ejecutar, si la misma condición es falsa</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46" name="Google Shape;1146;p7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47" name="Google Shape;1147;p7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48" name="Google Shape;1148;p71"/>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49" name="Google Shape;1149;p71"/>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7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If-Statement </a:t>
            </a:r>
            <a:endParaRPr>
              <a:solidFill>
                <a:schemeClr val="accent2"/>
              </a:solidFill>
            </a:endParaRPr>
          </a:p>
        </p:txBody>
      </p:sp>
      <p:sp>
        <p:nvSpPr>
          <p:cNvPr id="1155" name="Google Shape;1155;p7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56" name="Google Shape;1156;p72"/>
          <p:cNvSpPr txBox="1"/>
          <p:nvPr>
            <p:ph idx="1" type="body"/>
          </p:nvPr>
        </p:nvSpPr>
        <p:spPr>
          <a:xfrm>
            <a:off x="1084250" y="1914408"/>
            <a:ext cx="6687600" cy="2388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57" name="Google Shape;1157;p7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58" name="Google Shape;1158;p7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59" name="Google Shape;1159;p72"/>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60" name="Google Shape;1160;p72"/>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161" name="Google Shape;1161;p72"/>
          <p:cNvPicPr preferRelativeResize="0"/>
          <p:nvPr/>
        </p:nvPicPr>
        <p:blipFill>
          <a:blip r:embed="rId4">
            <a:alphaModFix/>
          </a:blip>
          <a:stretch>
            <a:fillRect/>
          </a:stretch>
        </p:blipFill>
        <p:spPr>
          <a:xfrm>
            <a:off x="2442250" y="1530059"/>
            <a:ext cx="4692599" cy="212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7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67" name="Google Shape;1167;p7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68" name="Google Shape;1168;p73"/>
          <p:cNvSpPr txBox="1"/>
          <p:nvPr>
            <p:ph idx="1" type="body"/>
          </p:nvPr>
        </p:nvSpPr>
        <p:spPr>
          <a:xfrm>
            <a:off x="904225" y="582700"/>
            <a:ext cx="6969600" cy="3218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www.w3schools.com/java/exercise.asp?filename=exercise_conditions1</a:t>
            </a:r>
            <a:endParaRPr>
              <a:solidFill>
                <a:schemeClr val="accent3"/>
              </a:solidFill>
            </a:endParaRPr>
          </a:p>
          <a:p>
            <a:pPr indent="0" lvl="0" marL="0" rtl="0" algn="l">
              <a:spcBef>
                <a:spcPts val="0"/>
              </a:spcBef>
              <a:spcAft>
                <a:spcPts val="0"/>
              </a:spcAft>
              <a:buNone/>
            </a:pPr>
            <a:r>
              <a:rPr lang="en">
                <a:solidFill>
                  <a:schemeClr val="accent3"/>
                </a:solidFill>
              </a:rPr>
              <a:t>Exercise 1-4</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69" name="Google Shape;1169;p7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70" name="Google Shape;1170;p7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71" name="Google Shape;1171;p73"/>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172" name="Google Shape;1172;p73"/>
          <p:cNvPicPr preferRelativeResize="0"/>
          <p:nvPr/>
        </p:nvPicPr>
        <p:blipFill>
          <a:blip r:embed="rId5">
            <a:alphaModFix/>
          </a:blip>
          <a:stretch>
            <a:fillRect/>
          </a:stretch>
        </p:blipFill>
        <p:spPr>
          <a:xfrm>
            <a:off x="3286050" y="1257775"/>
            <a:ext cx="3005000" cy="300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 </a:t>
            </a:r>
            <a:endParaRPr>
              <a:solidFill>
                <a:schemeClr val="accent2"/>
              </a:solidFill>
            </a:endParaRPr>
          </a:p>
        </p:txBody>
      </p:sp>
      <p:sp>
        <p:nvSpPr>
          <p:cNvPr id="1178" name="Google Shape;1178;p7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79" name="Google Shape;1179;p74"/>
          <p:cNvSpPr txBox="1"/>
          <p:nvPr>
            <p:ph idx="1" type="body"/>
          </p:nvPr>
        </p:nvSpPr>
        <p:spPr>
          <a:xfrm>
            <a:off x="1084250" y="1914395"/>
            <a:ext cx="6687600" cy="15630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Loops pueden ejecutar un bloque de código mientras una condición sea 'true'</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80" name="Google Shape;1180;p7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81" name="Google Shape;1181;p7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82" name="Google Shape;1182;p74"/>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83" name="Google Shape;1183;p74"/>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184" name="Google Shape;1184;p74"/>
          <p:cNvPicPr preferRelativeResize="0"/>
          <p:nvPr/>
        </p:nvPicPr>
        <p:blipFill>
          <a:blip r:embed="rId4">
            <a:alphaModFix/>
          </a:blip>
          <a:stretch>
            <a:fillRect/>
          </a:stretch>
        </p:blipFill>
        <p:spPr>
          <a:xfrm>
            <a:off x="2478663" y="2098225"/>
            <a:ext cx="4186674" cy="2047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7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a:t>
            </a:r>
            <a:r>
              <a:rPr lang="en"/>
              <a:t> Loop </a:t>
            </a:r>
            <a:endParaRPr>
              <a:solidFill>
                <a:schemeClr val="accent2"/>
              </a:solidFill>
            </a:endParaRPr>
          </a:p>
        </p:txBody>
      </p:sp>
      <p:sp>
        <p:nvSpPr>
          <p:cNvPr id="1190" name="Google Shape;1190;p7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191" name="Google Shape;1191;p75"/>
          <p:cNvSpPr txBox="1"/>
          <p:nvPr>
            <p:ph idx="1" type="body"/>
          </p:nvPr>
        </p:nvSpPr>
        <p:spPr>
          <a:xfrm>
            <a:off x="1084250" y="1914403"/>
            <a:ext cx="6687600" cy="241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0" lvl="0" marL="0" rtl="0" algn="l">
              <a:spcBef>
                <a:spcPts val="1200"/>
              </a:spcBef>
              <a:spcAft>
                <a:spcPts val="0"/>
              </a:spcAft>
              <a:buNone/>
            </a:pPr>
            <a:r>
              <a:rPr lang="en">
                <a:solidFill>
                  <a:schemeClr val="accent6"/>
                </a:solidFill>
              </a:rPr>
              <a:t>Si sabes exactamente cuántas veces quieres repetir un bloque de código, </a:t>
            </a:r>
            <a:r>
              <a:rPr lang="en">
                <a:solidFill>
                  <a:schemeClr val="accent6"/>
                </a:solidFill>
              </a:rPr>
              <a:t>utiliza</a:t>
            </a:r>
            <a:r>
              <a:rPr lang="en">
                <a:solidFill>
                  <a:schemeClr val="accent6"/>
                </a:solidFill>
              </a:rPr>
              <a:t> el for-loop en lugar del while-loop</a:t>
            </a:r>
            <a:endParaRPr>
              <a:solidFill>
                <a:schemeClr val="accent6"/>
              </a:solidFill>
            </a:endParaRPr>
          </a:p>
          <a:p>
            <a:pPr indent="0" lvl="0" marL="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lnSpc>
                <a:spcPct val="115000"/>
              </a:lnSpc>
              <a:spcBef>
                <a:spcPts val="1200"/>
              </a:spcBef>
              <a:spcAft>
                <a:spcPts val="0"/>
              </a:spcAft>
              <a:buNone/>
            </a:pPr>
            <a:r>
              <a:t/>
            </a:r>
            <a:endParaRPr sz="1150">
              <a:solidFill>
                <a:srgbClr val="000000"/>
              </a:solidFill>
              <a:highlight>
                <a:srgbClr val="FFFFFF"/>
              </a:highlight>
              <a:latin typeface="Verdana"/>
              <a:ea typeface="Verdana"/>
              <a:cs typeface="Verdana"/>
              <a:sym typeface="Verdana"/>
            </a:endParaRPr>
          </a:p>
          <a:p>
            <a:pPr indent="-317500" lvl="0" marL="457200" rtl="0" algn="l">
              <a:spcBef>
                <a:spcPts val="1100"/>
              </a:spcBef>
              <a:spcAft>
                <a:spcPts val="0"/>
              </a:spcAft>
              <a:buClr>
                <a:schemeClr val="accent3"/>
              </a:buClr>
              <a:buSzPts val="1400"/>
              <a:buChar char="-"/>
            </a:pPr>
            <a:r>
              <a:rPr lang="en">
                <a:solidFill>
                  <a:schemeClr val="lt1"/>
                </a:solidFill>
                <a:highlight>
                  <a:schemeClr val="accent6"/>
                </a:highlight>
              </a:rPr>
              <a:t>Statement 1</a:t>
            </a:r>
            <a:r>
              <a:rPr lang="en">
                <a:solidFill>
                  <a:schemeClr val="accent3"/>
                </a:solidFill>
              </a:rPr>
              <a:t> se ejecuta (una vez) antes de la ejecución del bloque de código.</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lt2"/>
                </a:solidFill>
                <a:highlight>
                  <a:schemeClr val="accent6"/>
                </a:highlight>
              </a:rPr>
              <a:t>Statement 2</a:t>
            </a:r>
            <a:r>
              <a:rPr lang="en">
                <a:solidFill>
                  <a:schemeClr val="accent3"/>
                </a:solidFill>
              </a:rPr>
              <a:t> define la condición para ejecutar el bloque de código.</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highlight>
                  <a:schemeClr val="accent6"/>
                </a:highlight>
              </a:rPr>
              <a:t>Statement 3</a:t>
            </a:r>
            <a:r>
              <a:rPr lang="en">
                <a:solidFill>
                  <a:schemeClr val="accent3"/>
                </a:solidFill>
              </a:rPr>
              <a:t> se ejecuta (cada vez) después de que se haya ejecutado el bloque de código.</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192" name="Google Shape;1192;p7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193" name="Google Shape;1193;p7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194" name="Google Shape;1194;p75"/>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195" name="Google Shape;1195;p75"/>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196" name="Google Shape;1196;p75"/>
          <p:cNvPicPr preferRelativeResize="0"/>
          <p:nvPr/>
        </p:nvPicPr>
        <p:blipFill>
          <a:blip r:embed="rId4">
            <a:alphaModFix/>
          </a:blip>
          <a:stretch>
            <a:fillRect/>
          </a:stretch>
        </p:blipFill>
        <p:spPr>
          <a:xfrm>
            <a:off x="1143250" y="2066095"/>
            <a:ext cx="3586865" cy="8205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7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t>
            </a:r>
            <a:endParaRPr>
              <a:solidFill>
                <a:schemeClr val="accent2"/>
              </a:solidFill>
            </a:endParaRPr>
          </a:p>
        </p:txBody>
      </p:sp>
      <p:sp>
        <p:nvSpPr>
          <p:cNvPr id="1202" name="Google Shape;1202;p7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03" name="Google Shape;1203;p76"/>
          <p:cNvSpPr txBox="1"/>
          <p:nvPr>
            <p:ph idx="1" type="body"/>
          </p:nvPr>
        </p:nvSpPr>
        <p:spPr>
          <a:xfrm>
            <a:off x="1084250" y="1914395"/>
            <a:ext cx="6687600" cy="15630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Arrays se utilizan para guardar varios valores en una sola variable, en lugar de declarar variables separadas para cada valor</a:t>
            </a:r>
            <a:endParaRPr>
              <a:solidFill>
                <a:schemeClr val="accent6"/>
              </a:solidFill>
            </a:endParaRPr>
          </a:p>
          <a:p>
            <a:pPr indent="-317500" lvl="1" marL="1371600" rtl="0" algn="l">
              <a:spcBef>
                <a:spcPts val="0"/>
              </a:spcBef>
              <a:spcAft>
                <a:spcPts val="0"/>
              </a:spcAft>
              <a:buClr>
                <a:schemeClr val="accent6"/>
              </a:buClr>
              <a:buSzPts val="1400"/>
              <a:buChar char="-"/>
            </a:pPr>
            <a:r>
              <a:rPr lang="en">
                <a:solidFill>
                  <a:schemeClr val="accent6"/>
                </a:solidFill>
              </a:rPr>
              <a:t> Una lista</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04" name="Google Shape;1204;p7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05" name="Google Shape;1205;p7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06" name="Google Shape;1206;p76"/>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07" name="Google Shape;1207;p76"/>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208" name="Google Shape;1208;p76"/>
          <p:cNvPicPr preferRelativeResize="0"/>
          <p:nvPr/>
        </p:nvPicPr>
        <p:blipFill>
          <a:blip r:embed="rId4">
            <a:alphaModFix/>
          </a:blip>
          <a:stretch>
            <a:fillRect/>
          </a:stretch>
        </p:blipFill>
        <p:spPr>
          <a:xfrm>
            <a:off x="1209675" y="2523545"/>
            <a:ext cx="6724650" cy="771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7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t>
            </a:r>
            <a:endParaRPr>
              <a:solidFill>
                <a:schemeClr val="accent2"/>
              </a:solidFill>
            </a:endParaRPr>
          </a:p>
        </p:txBody>
      </p:sp>
      <p:sp>
        <p:nvSpPr>
          <p:cNvPr id="1214" name="Google Shape;1214;p7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15" name="Google Shape;1215;p77"/>
          <p:cNvSpPr txBox="1"/>
          <p:nvPr>
            <p:ph idx="1" type="body"/>
          </p:nvPr>
        </p:nvSpPr>
        <p:spPr>
          <a:xfrm>
            <a:off x="1084250" y="2720025"/>
            <a:ext cx="6687600" cy="7572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317500" lvl="0" marL="914400" rtl="0" algn="l">
              <a:spcBef>
                <a:spcPts val="1200"/>
              </a:spcBef>
              <a:spcAft>
                <a:spcPts val="0"/>
              </a:spcAft>
              <a:buClr>
                <a:schemeClr val="accent6"/>
              </a:buClr>
              <a:buSzPts val="1400"/>
              <a:buChar char="-"/>
            </a:pPr>
            <a:r>
              <a:rPr lang="en">
                <a:solidFill>
                  <a:schemeClr val="accent6"/>
                </a:solidFill>
              </a:rPr>
              <a:t>Para </a:t>
            </a:r>
            <a:r>
              <a:rPr lang="en">
                <a:solidFill>
                  <a:schemeClr val="accent6"/>
                </a:solidFill>
              </a:rPr>
              <a:t>acceder</a:t>
            </a:r>
            <a:r>
              <a:rPr lang="en">
                <a:solidFill>
                  <a:schemeClr val="accent6"/>
                </a:solidFill>
              </a:rPr>
              <a:t> a los elementos usa index number (empieza a contar con 0)</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newCars[0] = “Volvo”</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newCars.length </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Arrays.sort()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16" name="Google Shape;1216;p7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17" name="Google Shape;1217;p7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18" name="Google Shape;1218;p77"/>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19" name="Google Shape;1219;p7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20" name="Google Shape;1220;p77"/>
          <p:cNvPicPr preferRelativeResize="0"/>
          <p:nvPr/>
        </p:nvPicPr>
        <p:blipFill>
          <a:blip r:embed="rId4">
            <a:alphaModFix/>
          </a:blip>
          <a:stretch>
            <a:fillRect/>
          </a:stretch>
        </p:blipFill>
        <p:spPr>
          <a:xfrm>
            <a:off x="1313413" y="2720025"/>
            <a:ext cx="6753225" cy="129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Descargar Java </a:t>
            </a:r>
            <a:endParaRPr>
              <a:solidFill>
                <a:schemeClr val="accent2"/>
              </a:solidFill>
            </a:endParaRPr>
          </a:p>
        </p:txBody>
      </p:sp>
      <p:sp>
        <p:nvSpPr>
          <p:cNvPr id="925" name="Google Shape;925;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26" name="Google Shape;926;p51"/>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Si no tienes Visual Studio</a:t>
            </a:r>
            <a:endParaRPr sz="1500">
              <a:solidFill>
                <a:schemeClr val="accent3"/>
              </a:solidFill>
            </a:endParaRPr>
          </a:p>
          <a:p>
            <a:pPr indent="0" lvl="0" marL="0" rtl="0" algn="l">
              <a:spcBef>
                <a:spcPts val="0"/>
              </a:spcBef>
              <a:spcAft>
                <a:spcPts val="0"/>
              </a:spcAft>
              <a:buNone/>
            </a:pPr>
            <a:r>
              <a:rPr lang="en" sz="1500">
                <a:solidFill>
                  <a:schemeClr val="accent3"/>
                </a:solidFill>
              </a:rPr>
              <a:t>Link:</a:t>
            </a:r>
            <a:r>
              <a:rPr lang="en" sz="2000">
                <a:solidFill>
                  <a:schemeClr val="accent3"/>
                </a:solidFill>
              </a:rPr>
              <a:t> </a:t>
            </a:r>
            <a:r>
              <a:rPr lang="en" sz="1900" u="sng">
                <a:solidFill>
                  <a:schemeClr val="hlink"/>
                </a:solidFill>
                <a:hlinkClick r:id="rId3"/>
              </a:rPr>
              <a:t>code.visualstudio.com/docs/java/java-tutorial</a:t>
            </a:r>
            <a:endParaRPr sz="1900" u="sng">
              <a:solidFill>
                <a:schemeClr val="accent3"/>
              </a:solidFill>
            </a:endParaRPr>
          </a:p>
          <a:p>
            <a:pPr indent="0" lvl="0" marL="0" rtl="0" algn="l">
              <a:spcBef>
                <a:spcPts val="0"/>
              </a:spcBef>
              <a:spcAft>
                <a:spcPts val="0"/>
              </a:spcAft>
              <a:buNone/>
            </a:pPr>
            <a:r>
              <a:t/>
            </a:r>
            <a:endParaRPr sz="1900">
              <a:solidFill>
                <a:schemeClr val="accent3"/>
              </a:solidFill>
            </a:endParaRPr>
          </a:p>
          <a:p>
            <a:pPr indent="0" lvl="0" marL="0" rtl="0" algn="l">
              <a:spcBef>
                <a:spcPts val="0"/>
              </a:spcBef>
              <a:spcAft>
                <a:spcPts val="0"/>
              </a:spcAft>
              <a:buNone/>
            </a:pPr>
            <a:r>
              <a:rPr lang="en" sz="1500">
                <a:solidFill>
                  <a:schemeClr val="accent3"/>
                </a:solidFill>
              </a:rPr>
              <a:t>Si tienes Visual Studio</a:t>
            </a:r>
            <a:endParaRPr sz="1500">
              <a:solidFill>
                <a:schemeClr val="accent3"/>
              </a:solidFill>
            </a:endParaRPr>
          </a:p>
          <a:p>
            <a:pPr indent="0" lvl="0" marL="0" rtl="0" algn="l">
              <a:spcBef>
                <a:spcPts val="0"/>
              </a:spcBef>
              <a:spcAft>
                <a:spcPts val="0"/>
              </a:spcAft>
              <a:buNone/>
            </a:pPr>
            <a:r>
              <a:rPr lang="en" sz="1500">
                <a:solidFill>
                  <a:schemeClr val="accent3"/>
                </a:solidFill>
              </a:rPr>
              <a:t>Link: </a:t>
            </a:r>
            <a:endParaRPr sz="1500">
              <a:solidFill>
                <a:schemeClr val="accent3"/>
              </a:solidFill>
            </a:endParaRPr>
          </a:p>
          <a:p>
            <a:pPr indent="0" lvl="0" marL="0" rtl="0" algn="l">
              <a:spcBef>
                <a:spcPts val="0"/>
              </a:spcBef>
              <a:spcAft>
                <a:spcPts val="0"/>
              </a:spcAft>
              <a:buNone/>
            </a:pPr>
            <a:r>
              <a:rPr lang="en" sz="1900" u="sng">
                <a:solidFill>
                  <a:schemeClr val="hlink"/>
                </a:solidFill>
                <a:hlinkClick r:id="rId4"/>
              </a:rPr>
              <a:t>marketplace.visualstudio.com/items?itemName=vscjava.vscode-java-pack</a:t>
            </a:r>
            <a:endParaRPr sz="1900">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927" name="Google Shape;927;p5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28" name="Google Shape;928;p5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29" name="Google Shape;929;p51"/>
          <p:cNvPicPr preferRelativeResize="0"/>
          <p:nvPr/>
        </p:nvPicPr>
        <p:blipFill>
          <a:blip r:embed="rId5">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7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6" name="Google Shape;1226;p7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27" name="Google Shape;1227;p78"/>
          <p:cNvSpPr txBox="1"/>
          <p:nvPr>
            <p:ph idx="1" type="body"/>
          </p:nvPr>
        </p:nvSpPr>
        <p:spPr>
          <a:xfrm>
            <a:off x="904225" y="582700"/>
            <a:ext cx="6969600" cy="3218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www.w3schools.com/java/exercise.asp?filename=exercise_arrays1</a:t>
            </a:r>
            <a:endParaRPr>
              <a:solidFill>
                <a:schemeClr val="accent3"/>
              </a:solidFill>
            </a:endParaRPr>
          </a:p>
          <a:p>
            <a:pPr indent="0" lvl="0" marL="0" rtl="0" algn="l">
              <a:spcBef>
                <a:spcPts val="0"/>
              </a:spcBef>
              <a:spcAft>
                <a:spcPts val="0"/>
              </a:spcAft>
              <a:buNone/>
            </a:pPr>
            <a:r>
              <a:rPr lang="en">
                <a:solidFill>
                  <a:schemeClr val="accent3"/>
                </a:solidFill>
              </a:rPr>
              <a:t>Exercise 1-5</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28" name="Google Shape;1228;p78"/>
          <p:cNvSpPr txBox="1"/>
          <p:nvPr>
            <p:ph idx="4294967295" type="subTitle"/>
          </p:nvPr>
        </p:nvSpPr>
        <p:spPr>
          <a:xfrm>
            <a:off x="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29" name="Google Shape;1229;p7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30" name="Google Shape;1230;p78"/>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231" name="Google Shape;1231;p78"/>
          <p:cNvPicPr preferRelativeResize="0"/>
          <p:nvPr/>
        </p:nvPicPr>
        <p:blipFill>
          <a:blip r:embed="rId5">
            <a:alphaModFix/>
          </a:blip>
          <a:stretch>
            <a:fillRect/>
          </a:stretch>
        </p:blipFill>
        <p:spPr>
          <a:xfrm>
            <a:off x="3281377" y="1424002"/>
            <a:ext cx="3094250" cy="275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7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chemeClr val="accent2"/>
              </a:solidFill>
            </a:endParaRPr>
          </a:p>
        </p:txBody>
      </p:sp>
      <p:sp>
        <p:nvSpPr>
          <p:cNvPr id="1237" name="Google Shape;1237;p7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38" name="Google Shape;1238;p79"/>
          <p:cNvSpPr txBox="1"/>
          <p:nvPr>
            <p:ph idx="1" type="body"/>
          </p:nvPr>
        </p:nvSpPr>
        <p:spPr>
          <a:xfrm>
            <a:off x="1084250" y="2720025"/>
            <a:ext cx="6687600" cy="19275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Una method es un bloque de código que sólo se ejecuta cuando se le llama.</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Se le pueden pasar datos, conocidos como parámetros.</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Se utilizan para realizar determinadas acciones</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también se conocen como funciones.</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¿Por qué utilizar métodos? Para reutilizar código: definen el código una vez y utilícelo muchas veces.</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39" name="Google Shape;1239;p7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40" name="Google Shape;1240;p7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41" name="Google Shape;1241;p79"/>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42" name="Google Shape;1242;p7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8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chemeClr val="accent2"/>
              </a:solidFill>
            </a:endParaRPr>
          </a:p>
        </p:txBody>
      </p:sp>
      <p:sp>
        <p:nvSpPr>
          <p:cNvPr id="1248" name="Google Shape;1248;p8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49" name="Google Shape;1249;p80"/>
          <p:cNvSpPr txBox="1"/>
          <p:nvPr>
            <p:ph idx="1" type="body"/>
          </p:nvPr>
        </p:nvSpPr>
        <p:spPr>
          <a:xfrm>
            <a:off x="1084250" y="2720025"/>
            <a:ext cx="6687600" cy="19275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sz="1400">
                <a:solidFill>
                  <a:schemeClr val="accent6"/>
                </a:solidFill>
              </a:rPr>
              <a:t>Crea una method:</a:t>
            </a:r>
            <a:r>
              <a:rPr lang="en">
                <a:solidFill>
                  <a:schemeClr val="accent6"/>
                </a:solidFill>
              </a:rPr>
              <a:t> </a:t>
            </a:r>
            <a:endParaRPr>
              <a:solidFill>
                <a:schemeClr val="accent6"/>
              </a:solidFill>
            </a:endParaRPr>
          </a:p>
          <a:p>
            <a:pPr indent="-292100" lvl="1" marL="1371600" rtl="0" algn="l">
              <a:spcBef>
                <a:spcPts val="0"/>
              </a:spcBef>
              <a:spcAft>
                <a:spcPts val="0"/>
              </a:spcAft>
              <a:buClr>
                <a:schemeClr val="accent6"/>
              </a:buClr>
              <a:buSzPts val="1000"/>
              <a:buChar char="-"/>
            </a:pPr>
            <a:r>
              <a:rPr lang="en" sz="1000">
                <a:solidFill>
                  <a:schemeClr val="accent6"/>
                </a:solidFill>
              </a:rPr>
              <a:t>Se declara dentro de una clase</a:t>
            </a:r>
            <a:endParaRPr sz="1000">
              <a:solidFill>
                <a:schemeClr val="accent6"/>
              </a:solidFill>
            </a:endParaRPr>
          </a:p>
          <a:p>
            <a:pPr indent="-292100" lvl="1" marL="1371600" rtl="0" algn="l">
              <a:spcBef>
                <a:spcPts val="0"/>
              </a:spcBef>
              <a:spcAft>
                <a:spcPts val="0"/>
              </a:spcAft>
              <a:buClr>
                <a:schemeClr val="accent6"/>
              </a:buClr>
              <a:buSzPts val="1000"/>
              <a:buChar char="-"/>
            </a:pPr>
            <a:r>
              <a:rPr lang="en" sz="1000">
                <a:solidFill>
                  <a:schemeClr val="accent6"/>
                </a:solidFill>
              </a:rPr>
              <a:t>Se define con el nombre del método, seguido de paréntesis (). </a:t>
            </a:r>
            <a:endParaRPr sz="1000">
              <a:solidFill>
                <a:schemeClr val="accent6"/>
              </a:solidFill>
            </a:endParaRPr>
          </a:p>
          <a:p>
            <a:pPr indent="-292100" lvl="1" marL="1371600" rtl="0" algn="l">
              <a:spcBef>
                <a:spcPts val="0"/>
              </a:spcBef>
              <a:spcAft>
                <a:spcPts val="0"/>
              </a:spcAft>
              <a:buClr>
                <a:schemeClr val="accent6"/>
              </a:buClr>
              <a:buSzPts val="1000"/>
              <a:buChar char="-"/>
            </a:pPr>
            <a:r>
              <a:rPr lang="en" sz="1000">
                <a:solidFill>
                  <a:schemeClr val="accent6"/>
                </a:solidFill>
              </a:rPr>
              <a:t>Java nos da algunos métodos predefinidos, como System.out.println(), pero también se pueden crear métodos propios para realizar determinadas acciones</a:t>
            </a:r>
            <a:endParaRPr sz="1000">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50" name="Google Shape;1250;p8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51" name="Google Shape;1251;p8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52" name="Google Shape;1252;p80"/>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53" name="Google Shape;1253;p8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54" name="Google Shape;1254;p80"/>
          <p:cNvPicPr preferRelativeResize="0"/>
          <p:nvPr/>
        </p:nvPicPr>
        <p:blipFill>
          <a:blip r:embed="rId4">
            <a:alphaModFix/>
          </a:blip>
          <a:stretch>
            <a:fillRect/>
          </a:stretch>
        </p:blipFill>
        <p:spPr>
          <a:xfrm>
            <a:off x="5258400" y="690875"/>
            <a:ext cx="3675125" cy="1625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8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chemeClr val="accent2"/>
              </a:solidFill>
            </a:endParaRPr>
          </a:p>
        </p:txBody>
      </p:sp>
      <p:sp>
        <p:nvSpPr>
          <p:cNvPr id="1260" name="Google Shape;1260;p8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61" name="Google Shape;1261;p81"/>
          <p:cNvSpPr txBox="1"/>
          <p:nvPr>
            <p:ph idx="1" type="body"/>
          </p:nvPr>
        </p:nvSpPr>
        <p:spPr>
          <a:xfrm>
            <a:off x="1084250" y="1854575"/>
            <a:ext cx="6687600" cy="27930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Llama una method: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62" name="Google Shape;1262;p8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63" name="Google Shape;1263;p8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64" name="Google Shape;1264;p81"/>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65" name="Google Shape;1265;p8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66" name="Google Shape;1266;p81"/>
          <p:cNvPicPr preferRelativeResize="0"/>
          <p:nvPr/>
        </p:nvPicPr>
        <p:blipFill>
          <a:blip r:embed="rId4">
            <a:alphaModFix/>
          </a:blip>
          <a:stretch>
            <a:fillRect/>
          </a:stretch>
        </p:blipFill>
        <p:spPr>
          <a:xfrm>
            <a:off x="3722727" y="1588651"/>
            <a:ext cx="3910480" cy="2523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8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chemeClr val="accent2"/>
              </a:solidFill>
            </a:endParaRPr>
          </a:p>
        </p:txBody>
      </p:sp>
      <p:sp>
        <p:nvSpPr>
          <p:cNvPr id="1272" name="Google Shape;1272;p8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73" name="Google Shape;1273;p82"/>
          <p:cNvSpPr txBox="1"/>
          <p:nvPr>
            <p:ph idx="1" type="body"/>
          </p:nvPr>
        </p:nvSpPr>
        <p:spPr>
          <a:xfrm>
            <a:off x="1084250" y="1697225"/>
            <a:ext cx="6687600" cy="29502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Se puede pasar información a la method como parámetro. Los parámetros actúan como variables dentro de la method</a:t>
            </a:r>
            <a:endParaRPr>
              <a:solidFill>
                <a:schemeClr val="accent6"/>
              </a:solidFill>
            </a:endParaRPr>
          </a:p>
          <a:p>
            <a:pPr indent="-317500" lvl="0" marL="914400" rtl="0" algn="l">
              <a:spcBef>
                <a:spcPts val="0"/>
              </a:spcBef>
              <a:spcAft>
                <a:spcPts val="0"/>
              </a:spcAft>
              <a:buClr>
                <a:schemeClr val="accent6"/>
              </a:buClr>
              <a:buSzPts val="1400"/>
              <a:buChar char="-"/>
            </a:pPr>
            <a:r>
              <a:rPr lang="en">
                <a:solidFill>
                  <a:schemeClr val="accent6"/>
                </a:solidFill>
              </a:rPr>
              <a:t>Los parámetros se especifican después del nombre del método, dentro de los paréntesis</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74" name="Google Shape;1274;p8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75" name="Google Shape;1275;p8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76" name="Google Shape;1276;p82"/>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77" name="Google Shape;1277;p8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78" name="Google Shape;1278;p82"/>
          <p:cNvPicPr preferRelativeResize="0"/>
          <p:nvPr/>
        </p:nvPicPr>
        <p:blipFill>
          <a:blip r:embed="rId4">
            <a:alphaModFix/>
          </a:blip>
          <a:stretch>
            <a:fillRect/>
          </a:stretch>
        </p:blipFill>
        <p:spPr>
          <a:xfrm>
            <a:off x="4624325" y="2207186"/>
            <a:ext cx="3000000" cy="22775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8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chemeClr val="accent2"/>
              </a:solidFill>
            </a:endParaRPr>
          </a:p>
        </p:txBody>
      </p:sp>
      <p:sp>
        <p:nvSpPr>
          <p:cNvPr id="1284" name="Google Shape;1284;p8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85" name="Google Shape;1285;p83"/>
          <p:cNvSpPr txBox="1"/>
          <p:nvPr>
            <p:ph idx="1" type="body"/>
          </p:nvPr>
        </p:nvSpPr>
        <p:spPr>
          <a:xfrm>
            <a:off x="1084250" y="2720025"/>
            <a:ext cx="4976700" cy="1927500"/>
          </a:xfrm>
          <a:prstGeom prst="rect">
            <a:avLst/>
          </a:prstGeom>
          <a:noFill/>
        </p:spPr>
        <p:txBody>
          <a:bodyPr anchorCtr="0" anchor="ctr" bIns="91425" lIns="91425" spcFirstLastPara="1" rIns="91425" wrap="square" tIns="91425">
            <a:noAutofit/>
          </a:bodyPr>
          <a:lstStyle/>
          <a:p>
            <a:pPr indent="-317500" lvl="0" marL="914400" rtl="0" algn="l">
              <a:spcBef>
                <a:spcPts val="0"/>
              </a:spcBef>
              <a:spcAft>
                <a:spcPts val="0"/>
              </a:spcAft>
              <a:buClr>
                <a:schemeClr val="accent6"/>
              </a:buClr>
              <a:buSzPts val="1400"/>
              <a:buChar char="-"/>
            </a:pPr>
            <a:r>
              <a:rPr lang="en">
                <a:solidFill>
                  <a:schemeClr val="accent6"/>
                </a:solidFill>
              </a:rPr>
              <a:t>Return Values: </a:t>
            </a:r>
            <a:endParaRPr>
              <a:solidFill>
                <a:schemeClr val="accent6"/>
              </a:solidFill>
            </a:endParaRPr>
          </a:p>
          <a:p>
            <a:pPr indent="-292100" lvl="1" marL="1371600" rtl="0" algn="l">
              <a:spcBef>
                <a:spcPts val="0"/>
              </a:spcBef>
              <a:spcAft>
                <a:spcPts val="0"/>
              </a:spcAft>
              <a:buClr>
                <a:schemeClr val="accent6"/>
              </a:buClr>
              <a:buSzPts val="1000"/>
              <a:buChar char="-"/>
            </a:pPr>
            <a:r>
              <a:rPr lang="en" sz="1000">
                <a:solidFill>
                  <a:schemeClr val="accent6"/>
                </a:solidFill>
              </a:rPr>
              <a:t>“</a:t>
            </a:r>
            <a:r>
              <a:rPr lang="en" sz="1000">
                <a:solidFill>
                  <a:schemeClr val="accent6"/>
                </a:solidFill>
              </a:rPr>
              <a:t>v</a:t>
            </a:r>
            <a:r>
              <a:rPr lang="en" sz="1000">
                <a:solidFill>
                  <a:schemeClr val="accent6"/>
                </a:solidFill>
              </a:rPr>
              <a:t>oid” indica que el método NO debe devolver ningún valor</a:t>
            </a:r>
            <a:endParaRPr sz="1000">
              <a:solidFill>
                <a:schemeClr val="accent6"/>
              </a:solidFill>
            </a:endParaRPr>
          </a:p>
          <a:p>
            <a:pPr indent="-292100" lvl="1" marL="1371600" rtl="0" algn="l">
              <a:spcBef>
                <a:spcPts val="0"/>
              </a:spcBef>
              <a:spcAft>
                <a:spcPts val="0"/>
              </a:spcAft>
              <a:buClr>
                <a:schemeClr val="accent6"/>
              </a:buClr>
              <a:buSzPts val="1000"/>
              <a:buChar char="-"/>
            </a:pPr>
            <a:r>
              <a:rPr lang="en" sz="1000">
                <a:solidFill>
                  <a:schemeClr val="accent6"/>
                </a:solidFill>
              </a:rPr>
              <a:t>Si quieres que la method devuelva un valor, puede utilizar un tipo de datos primitivo (como int, char, etc.) en lugar de void, y utilizar la palabra clave return dentro del método</a:t>
            </a:r>
            <a:endParaRPr sz="1000">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86" name="Google Shape;1286;p8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87" name="Google Shape;1287;p8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288" name="Google Shape;1288;p83"/>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289" name="Google Shape;1289;p8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90" name="Google Shape;1290;p83"/>
          <p:cNvPicPr preferRelativeResize="0"/>
          <p:nvPr/>
        </p:nvPicPr>
        <p:blipFill>
          <a:blip r:embed="rId4">
            <a:alphaModFix/>
          </a:blip>
          <a:stretch>
            <a:fillRect/>
          </a:stretch>
        </p:blipFill>
        <p:spPr>
          <a:xfrm>
            <a:off x="6365800" y="1717438"/>
            <a:ext cx="2650375" cy="1616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8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96" name="Google Shape;1296;p8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297" name="Google Shape;1297;p84"/>
          <p:cNvSpPr txBox="1"/>
          <p:nvPr>
            <p:ph idx="1" type="body"/>
          </p:nvPr>
        </p:nvSpPr>
        <p:spPr>
          <a:xfrm>
            <a:off x="904225" y="582700"/>
            <a:ext cx="6969600" cy="3218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www.w3schools.com/java/exercise.asp?filename=exercise_methods1</a:t>
            </a:r>
            <a:endParaRPr>
              <a:solidFill>
                <a:schemeClr val="accent3"/>
              </a:solidFill>
            </a:endParaRPr>
          </a:p>
          <a:p>
            <a:pPr indent="0" lvl="0" marL="0" rtl="0" algn="l">
              <a:spcBef>
                <a:spcPts val="0"/>
              </a:spcBef>
              <a:spcAft>
                <a:spcPts val="0"/>
              </a:spcAft>
              <a:buNone/>
            </a:pPr>
            <a:r>
              <a:rPr lang="en">
                <a:solidFill>
                  <a:schemeClr val="accent3"/>
                </a:solidFill>
              </a:rPr>
              <a:t>Exercise 1-5</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298" name="Google Shape;1298;p8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299" name="Google Shape;1299;p8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00" name="Google Shape;1300;p84"/>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301" name="Google Shape;1301;p84"/>
          <p:cNvPicPr preferRelativeResize="0"/>
          <p:nvPr/>
        </p:nvPicPr>
        <p:blipFill>
          <a:blip r:embed="rId5">
            <a:alphaModFix/>
          </a:blip>
          <a:stretch>
            <a:fillRect/>
          </a:stretch>
        </p:blipFill>
        <p:spPr>
          <a:xfrm>
            <a:off x="3082829" y="1316754"/>
            <a:ext cx="3174821" cy="3027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85"/>
          <p:cNvSpPr txBox="1"/>
          <p:nvPr>
            <p:ph type="title"/>
          </p:nvPr>
        </p:nvSpPr>
        <p:spPr>
          <a:xfrm>
            <a:off x="1487825" y="1203975"/>
            <a:ext cx="7317000" cy="16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Vamos</a:t>
            </a:r>
            <a:r>
              <a:rPr lang="en" sz="5000"/>
              <a:t> </a:t>
            </a:r>
            <a:r>
              <a:rPr lang="en" sz="5000">
                <a:solidFill>
                  <a:schemeClr val="accent6"/>
                </a:solidFill>
              </a:rPr>
              <a:t>{</a:t>
            </a:r>
            <a:r>
              <a:rPr lang="en" sz="2800">
                <a:solidFill>
                  <a:schemeClr val="accent3"/>
                </a:solidFill>
              </a:rPr>
              <a:t> </a:t>
            </a:r>
            <a:endParaRPr sz="2800">
              <a:solidFill>
                <a:schemeClr val="accent3"/>
              </a:solidFill>
            </a:endParaRPr>
          </a:p>
          <a:p>
            <a:pPr indent="0" lvl="0" marL="0" rtl="0" algn="l">
              <a:spcBef>
                <a:spcPts val="0"/>
              </a:spcBef>
              <a:spcAft>
                <a:spcPts val="0"/>
              </a:spcAft>
              <a:buNone/>
            </a:pPr>
            <a:r>
              <a:rPr lang="en" sz="6000">
                <a:solidFill>
                  <a:schemeClr val="accent2"/>
                </a:solidFill>
              </a:rPr>
              <a:t>a practicar</a:t>
            </a:r>
            <a:r>
              <a:rPr lang="en" sz="6000">
                <a:solidFill>
                  <a:schemeClr val="accent2"/>
                </a:solidFill>
              </a:rPr>
              <a:t>;</a:t>
            </a:r>
            <a:r>
              <a:rPr lang="en" sz="5000">
                <a:solidFill>
                  <a:schemeClr val="accent2"/>
                </a:solidFill>
              </a:rPr>
              <a:t> </a:t>
            </a:r>
            <a:endParaRPr sz="5000">
              <a:solidFill>
                <a:schemeClr val="accent2"/>
              </a:solidFill>
            </a:endParaRPr>
          </a:p>
        </p:txBody>
      </p:sp>
      <p:sp>
        <p:nvSpPr>
          <p:cNvPr id="1307" name="Google Shape;1307;p8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08" name="Google Shape;1308;p8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AprendiendoPython.html</a:t>
            </a:r>
            <a:endParaRPr sz="1400">
              <a:solidFill>
                <a:schemeClr val="accent3"/>
              </a:solidFill>
            </a:endParaRPr>
          </a:p>
        </p:txBody>
      </p:sp>
      <p:sp>
        <p:nvSpPr>
          <p:cNvPr id="1309" name="Google Shape;1309;p85"/>
          <p:cNvSpPr txBox="1"/>
          <p:nvPr/>
        </p:nvSpPr>
        <p:spPr>
          <a:xfrm>
            <a:off x="2544750" y="3415438"/>
            <a:ext cx="506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310" name="Google Shape;1310;p85"/>
          <p:cNvCxnSpPr>
            <a:endCxn id="1309" idx="0"/>
          </p:cNvCxnSpPr>
          <p:nvPr/>
        </p:nvCxnSpPr>
        <p:spPr>
          <a:xfrm>
            <a:off x="2797800" y="2876338"/>
            <a:ext cx="0" cy="539100"/>
          </a:xfrm>
          <a:prstGeom prst="straightConnector1">
            <a:avLst/>
          </a:prstGeom>
          <a:noFill/>
          <a:ln cap="flat" cmpd="sng" w="9525">
            <a:solidFill>
              <a:schemeClr val="accent4"/>
            </a:solidFill>
            <a:prstDash val="solid"/>
            <a:round/>
            <a:headEnd len="med" w="med" type="none"/>
            <a:tailEnd len="med" w="med" type="none"/>
          </a:ln>
        </p:spPr>
      </p:cxnSp>
      <p:sp>
        <p:nvSpPr>
          <p:cNvPr id="1311" name="Google Shape;1311;p8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
        <p:nvSpPr>
          <p:cNvPr id="1312" name="Google Shape;1312;p85"/>
          <p:cNvSpPr txBox="1"/>
          <p:nvPr/>
        </p:nvSpPr>
        <p:spPr>
          <a:xfrm>
            <a:off x="5402000" y="3536300"/>
            <a:ext cx="340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Contains Duplicate - LeetCode</a:t>
            </a:r>
            <a:endParaRPr>
              <a:latin typeface="Fira Code"/>
              <a:ea typeface="Fira Code"/>
              <a:cs typeface="Fira Code"/>
              <a:sym typeface="Fira Code"/>
            </a:endParaRPr>
          </a:p>
        </p:txBody>
      </p:sp>
      <p:pic>
        <p:nvPicPr>
          <p:cNvPr id="1313" name="Google Shape;1313;p85"/>
          <p:cNvPicPr preferRelativeResize="0"/>
          <p:nvPr/>
        </p:nvPicPr>
        <p:blipFill>
          <a:blip r:embed="rId4">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8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solidFill>
                <a:schemeClr val="accent2"/>
              </a:solidFill>
            </a:endParaRPr>
          </a:p>
        </p:txBody>
      </p:sp>
      <p:sp>
        <p:nvSpPr>
          <p:cNvPr id="1319" name="Google Shape;1319;p8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20" name="Google Shape;1320;p86"/>
          <p:cNvSpPr txBox="1"/>
          <p:nvPr>
            <p:ph idx="1" type="body"/>
          </p:nvPr>
        </p:nvSpPr>
        <p:spPr>
          <a:xfrm>
            <a:off x="1084250" y="2129950"/>
            <a:ext cx="6687600" cy="13473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sz="1500" u="sng">
              <a:solidFill>
                <a:schemeClr val="accent6"/>
              </a:solidFill>
              <a:latin typeface="Arial"/>
              <a:ea typeface="Arial"/>
              <a:cs typeface="Arial"/>
              <a:sym typeface="Arial"/>
            </a:endParaRPr>
          </a:p>
          <a:p>
            <a:pPr indent="0" lvl="0" marL="914400" rtl="0" algn="l">
              <a:spcBef>
                <a:spcPts val="1200"/>
              </a:spcBef>
              <a:spcAft>
                <a:spcPts val="0"/>
              </a:spcAft>
              <a:buNone/>
            </a:pPr>
            <a:r>
              <a:t/>
            </a:r>
            <a:endParaRPr sz="1500" u="sng">
              <a:solidFill>
                <a:schemeClr val="accent6"/>
              </a:solidFill>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u="sng">
                <a:solidFill>
                  <a:schemeClr val="lt1"/>
                </a:solidFill>
                <a:latin typeface="Arial"/>
                <a:ea typeface="Arial"/>
                <a:cs typeface="Arial"/>
                <a:sym typeface="Arial"/>
                <a:hlinkClick r:id="rId3">
                  <a:extLst>
                    <a:ext uri="{A12FA001-AC4F-418D-AE19-62706E023703}">
                      <ahyp:hlinkClr val="tx"/>
                    </a:ext>
                  </a:extLst>
                </a:hlinkClick>
              </a:rPr>
              <a:t>leetcode.com/problems/sign-of-the-product-of-an-array/</a:t>
            </a:r>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4"/>
              </a:rPr>
              <a:t>leetcode.com/problems/single-number/description/ </a:t>
            </a:r>
            <a:endParaRPr sz="1500">
              <a:solidFill>
                <a:schemeClr val="accent6"/>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5"/>
              </a:rPr>
              <a:t>leetcode.com/problems/two-sum/</a:t>
            </a:r>
            <a:endParaRPr>
              <a:solidFill>
                <a:schemeClr val="accent6"/>
              </a:solidFill>
            </a:endParaRPr>
          </a:p>
          <a:p>
            <a:pPr indent="0" lvl="0" marL="914400" rtl="0" algn="l">
              <a:spcBef>
                <a:spcPts val="1200"/>
              </a:spcBef>
              <a:spcAft>
                <a:spcPts val="0"/>
              </a:spcAft>
              <a:buNone/>
            </a:pPr>
            <a:r>
              <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0" lvl="0" marL="0" rtl="0" algn="l">
              <a:lnSpc>
                <a:spcPct val="115000"/>
              </a:lnSpc>
              <a:spcBef>
                <a:spcPts val="1200"/>
              </a:spcBef>
              <a:spcAft>
                <a:spcPts val="0"/>
              </a:spcAft>
              <a:buNone/>
            </a:pPr>
            <a:r>
              <a:rPr lang="en">
                <a:solidFill>
                  <a:schemeClr val="accent3"/>
                </a:solidFill>
              </a:rPr>
              <a:t>Tip: Escribe tu código en VS Code y pegalo a “leetcode” </a:t>
            </a:r>
            <a:endParaRPr>
              <a:solidFill>
                <a:schemeClr val="accent3"/>
              </a:solidFill>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21" name="Google Shape;1321;p8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22" name="Google Shape;1322;p8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23" name="Google Shape;1323;p86"/>
          <p:cNvPicPr preferRelativeResize="0"/>
          <p:nvPr/>
        </p:nvPicPr>
        <p:blipFill>
          <a:blip r:embed="rId6">
            <a:alphaModFix/>
          </a:blip>
          <a:stretch>
            <a:fillRect/>
          </a:stretch>
        </p:blipFill>
        <p:spPr>
          <a:xfrm>
            <a:off x="7120489" y="4602775"/>
            <a:ext cx="1980011" cy="541200"/>
          </a:xfrm>
          <a:prstGeom prst="rect">
            <a:avLst/>
          </a:prstGeom>
          <a:noFill/>
          <a:ln>
            <a:noFill/>
          </a:ln>
        </p:spPr>
      </p:pic>
      <p:sp>
        <p:nvSpPr>
          <p:cNvPr id="1324" name="Google Shape;1324;p8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8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solidFill>
                <a:schemeClr val="accent2"/>
              </a:solidFill>
            </a:endParaRPr>
          </a:p>
        </p:txBody>
      </p:sp>
      <p:sp>
        <p:nvSpPr>
          <p:cNvPr id="1330" name="Google Shape;1330;p8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31" name="Google Shape;1331;p87"/>
          <p:cNvSpPr txBox="1"/>
          <p:nvPr>
            <p:ph idx="1" type="body"/>
          </p:nvPr>
        </p:nvSpPr>
        <p:spPr>
          <a:xfrm>
            <a:off x="1143250" y="1776588"/>
            <a:ext cx="6687600" cy="30210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6"/>
                </a:solidFill>
              </a:rPr>
              <a:t>Caracteres rodeados por comillas dobles</a:t>
            </a:r>
            <a:endParaRPr>
              <a:solidFill>
                <a:schemeClr val="accent6"/>
              </a:solidFill>
            </a:endParaRPr>
          </a:p>
          <a:p>
            <a:pPr indent="-317500" lvl="0" marL="457200" rtl="0" algn="l">
              <a:spcBef>
                <a:spcPts val="0"/>
              </a:spcBef>
              <a:spcAft>
                <a:spcPts val="0"/>
              </a:spcAft>
              <a:buClr>
                <a:schemeClr val="accent3"/>
              </a:buClr>
              <a:buSzPts val="1400"/>
              <a:buChar char="-"/>
            </a:pPr>
            <a:r>
              <a:rPr lang="en">
                <a:solidFill>
                  <a:schemeClr val="accent6"/>
                </a:solidFill>
              </a:rPr>
              <a:t>Objeto en el que methods pueden realizar operaciones </a:t>
            </a:r>
            <a:endParaRPr>
              <a:solidFill>
                <a:schemeClr val="accent6"/>
              </a:solidFill>
            </a:endParaRPr>
          </a:p>
          <a:p>
            <a:pPr indent="-317500" lvl="0" marL="457200" rtl="0" algn="l">
              <a:spcBef>
                <a:spcPts val="0"/>
              </a:spcBef>
              <a:spcAft>
                <a:spcPts val="0"/>
              </a:spcAft>
              <a:buClr>
                <a:schemeClr val="accent3"/>
              </a:buClr>
              <a:buSzPts val="1400"/>
              <a:buChar char="-"/>
            </a:pPr>
            <a:r>
              <a:rPr lang="en">
                <a:solidFill>
                  <a:schemeClr val="accent6"/>
                </a:solidFill>
              </a:rPr>
              <a:t>Ejemplos: </a:t>
            </a:r>
            <a:endParaRPr>
              <a:solidFill>
                <a:schemeClr val="accent6"/>
              </a:solidFill>
            </a:endParaRPr>
          </a:p>
          <a:p>
            <a:pPr indent="-317500" lvl="1" marL="914400" rtl="0" algn="l">
              <a:spcBef>
                <a:spcPts val="0"/>
              </a:spcBef>
              <a:spcAft>
                <a:spcPts val="0"/>
              </a:spcAft>
              <a:buClr>
                <a:schemeClr val="accent3"/>
              </a:buClr>
              <a:buSzPts val="1400"/>
              <a:buChar char="-"/>
            </a:pPr>
            <a:r>
              <a:rPr lang="en">
                <a:solidFill>
                  <a:schemeClr val="accent6"/>
                </a:solidFill>
              </a:rPr>
              <a:t>greetings.length() = 5; </a:t>
            </a:r>
            <a:endParaRPr>
              <a:solidFill>
                <a:schemeClr val="accent6"/>
              </a:solidFill>
            </a:endParaRPr>
          </a:p>
          <a:p>
            <a:pPr indent="-317500" lvl="1" marL="914400" rtl="0" algn="l">
              <a:spcBef>
                <a:spcPts val="0"/>
              </a:spcBef>
              <a:spcAft>
                <a:spcPts val="0"/>
              </a:spcAft>
              <a:buClr>
                <a:schemeClr val="accent3"/>
              </a:buClr>
              <a:buSzPts val="1400"/>
              <a:buChar char="-"/>
            </a:pPr>
            <a:r>
              <a:rPr lang="en">
                <a:solidFill>
                  <a:schemeClr val="accent6"/>
                </a:solidFill>
              </a:rPr>
              <a:t>greetings.toUpperCase() = “HELLO”; </a:t>
            </a:r>
            <a:endParaRPr>
              <a:solidFill>
                <a:schemeClr val="accent6"/>
              </a:solidFill>
            </a:endParaRPr>
          </a:p>
          <a:p>
            <a:pPr indent="-317500" lvl="1" marL="914400" rtl="0" algn="l">
              <a:spcBef>
                <a:spcPts val="0"/>
              </a:spcBef>
              <a:spcAft>
                <a:spcPts val="0"/>
              </a:spcAft>
              <a:buClr>
                <a:schemeClr val="accent6"/>
              </a:buClr>
              <a:buSzPts val="1400"/>
              <a:buChar char="-"/>
            </a:pPr>
            <a:r>
              <a:rPr lang="en">
                <a:solidFill>
                  <a:schemeClr val="accent6"/>
                </a:solidFill>
              </a:rPr>
              <a:t>greetings.indexOf(“e”) = 1; (returns -1 si “e” no aparece en greetings)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32" name="Google Shape;1332;p8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33" name="Google Shape;1333;p8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34" name="Google Shape;1334;p87"/>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1335" name="Google Shape;1335;p87"/>
          <p:cNvPicPr preferRelativeResize="0"/>
          <p:nvPr/>
        </p:nvPicPr>
        <p:blipFill>
          <a:blip r:embed="rId4">
            <a:alphaModFix/>
          </a:blip>
          <a:stretch>
            <a:fillRect/>
          </a:stretch>
        </p:blipFill>
        <p:spPr>
          <a:xfrm>
            <a:off x="5143500" y="935863"/>
            <a:ext cx="3429000" cy="695325"/>
          </a:xfrm>
          <a:prstGeom prst="rect">
            <a:avLst/>
          </a:prstGeom>
          <a:noFill/>
          <a:ln>
            <a:noFill/>
          </a:ln>
        </p:spPr>
      </p:pic>
      <p:sp>
        <p:nvSpPr>
          <p:cNvPr id="1336" name="Google Shape;1336;p87"/>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5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Descargar Java </a:t>
            </a:r>
            <a:endParaRPr>
              <a:solidFill>
                <a:schemeClr val="accent2"/>
              </a:solidFill>
            </a:endParaRPr>
          </a:p>
        </p:txBody>
      </p:sp>
      <p:sp>
        <p:nvSpPr>
          <p:cNvPr id="935" name="Google Shape;935;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36" name="Google Shape;936;p52"/>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937" name="Google Shape;937;p5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38" name="Google Shape;938;p5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39" name="Google Shape;939;p52"/>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40" name="Google Shape;940;p52"/>
          <p:cNvPicPr preferRelativeResize="0"/>
          <p:nvPr/>
        </p:nvPicPr>
        <p:blipFill>
          <a:blip r:embed="rId4">
            <a:alphaModFix/>
          </a:blip>
          <a:stretch>
            <a:fillRect/>
          </a:stretch>
        </p:blipFill>
        <p:spPr>
          <a:xfrm>
            <a:off x="1266763" y="1278525"/>
            <a:ext cx="6492419" cy="298568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8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solidFill>
                <a:schemeClr val="accent2"/>
              </a:solidFill>
            </a:endParaRPr>
          </a:p>
        </p:txBody>
      </p:sp>
      <p:sp>
        <p:nvSpPr>
          <p:cNvPr id="1342" name="Google Shape;1342;p8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43" name="Google Shape;1343;p88"/>
          <p:cNvSpPr txBox="1"/>
          <p:nvPr>
            <p:ph idx="1" type="body"/>
          </p:nvPr>
        </p:nvSpPr>
        <p:spPr>
          <a:xfrm>
            <a:off x="1084250" y="1914432"/>
            <a:ext cx="6687600" cy="668100"/>
          </a:xfrm>
          <a:prstGeom prst="rect">
            <a:avLst/>
          </a:prstGeom>
          <a:noFill/>
        </p:spPr>
        <p:txBody>
          <a:bodyPr anchorCtr="0" anchor="ctr" bIns="91425" lIns="91425" spcFirstLastPara="1" rIns="91425" wrap="square" tIns="91425">
            <a:noAutofit/>
          </a:bodyPr>
          <a:lstStyle/>
          <a:p>
            <a:pPr indent="0" lvl="0" marL="457200" rtl="0" algn="l">
              <a:spcBef>
                <a:spcPts val="0"/>
              </a:spcBef>
              <a:spcAft>
                <a:spcPts val="0"/>
              </a:spcAft>
              <a:buNone/>
            </a:pPr>
            <a:r>
              <a:rPr lang="en">
                <a:solidFill>
                  <a:schemeClr val="accent6"/>
                </a:solidFill>
              </a:rPr>
              <a:t>Concatenations: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44" name="Google Shape;1344;p8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45" name="Google Shape;1345;p8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46" name="Google Shape;1346;p88"/>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347" name="Google Shape;1347;p88"/>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348" name="Google Shape;1348;p88"/>
          <p:cNvPicPr preferRelativeResize="0"/>
          <p:nvPr/>
        </p:nvPicPr>
        <p:blipFill>
          <a:blip r:embed="rId4">
            <a:alphaModFix/>
          </a:blip>
          <a:stretch>
            <a:fillRect/>
          </a:stretch>
        </p:blipFill>
        <p:spPr>
          <a:xfrm>
            <a:off x="1446850" y="1825798"/>
            <a:ext cx="5054849" cy="1830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8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solidFill>
                <a:schemeClr val="accent2"/>
              </a:solidFill>
            </a:endParaRPr>
          </a:p>
        </p:txBody>
      </p:sp>
      <p:sp>
        <p:nvSpPr>
          <p:cNvPr id="1354" name="Google Shape;1354;p8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55" name="Google Shape;1355;p89"/>
          <p:cNvSpPr txBox="1"/>
          <p:nvPr>
            <p:ph idx="1" type="body"/>
          </p:nvPr>
        </p:nvSpPr>
        <p:spPr>
          <a:xfrm>
            <a:off x="1084250" y="1914432"/>
            <a:ext cx="6687600" cy="6681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6"/>
                </a:solidFill>
              </a:rPr>
              <a:t>Concatenations mixing Integers and Strings  </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56" name="Google Shape;1356;p8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57" name="Google Shape;1357;p8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58" name="Google Shape;1358;p89"/>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359" name="Google Shape;1359;p8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60" name="Google Shape;1360;p89"/>
          <p:cNvPicPr preferRelativeResize="0"/>
          <p:nvPr/>
        </p:nvPicPr>
        <p:blipFill>
          <a:blip r:embed="rId4">
            <a:alphaModFix/>
          </a:blip>
          <a:stretch>
            <a:fillRect/>
          </a:stretch>
        </p:blipFill>
        <p:spPr>
          <a:xfrm>
            <a:off x="2355350" y="2005626"/>
            <a:ext cx="4410525" cy="2189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9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solidFill>
                <a:schemeClr val="accent2"/>
              </a:solidFill>
            </a:endParaRPr>
          </a:p>
        </p:txBody>
      </p:sp>
      <p:sp>
        <p:nvSpPr>
          <p:cNvPr id="1366" name="Google Shape;1366;p9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67" name="Google Shape;1367;p90"/>
          <p:cNvSpPr txBox="1"/>
          <p:nvPr>
            <p:ph idx="1" type="body"/>
          </p:nvPr>
        </p:nvSpPr>
        <p:spPr>
          <a:xfrm>
            <a:off x="1084250" y="1914432"/>
            <a:ext cx="6687600" cy="6681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6"/>
                </a:solidFill>
              </a:rPr>
              <a:t>Example</a:t>
            </a:r>
            <a:endParaRPr>
              <a:solidFill>
                <a:schemeClr val="accent6"/>
              </a:solidFill>
            </a:endParaRPr>
          </a:p>
          <a:p>
            <a:pPr indent="0" lvl="0" marL="0" rtl="0" algn="l">
              <a:spcBef>
                <a:spcPts val="120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68" name="Google Shape;1368;p9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69" name="Google Shape;1369;p9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70" name="Google Shape;1370;p90"/>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371" name="Google Shape;1371;p9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72" name="Google Shape;1372;p90"/>
          <p:cNvPicPr preferRelativeResize="0"/>
          <p:nvPr/>
        </p:nvPicPr>
        <p:blipFill>
          <a:blip r:embed="rId4">
            <a:alphaModFix/>
          </a:blip>
          <a:stretch>
            <a:fillRect/>
          </a:stretch>
        </p:blipFill>
        <p:spPr>
          <a:xfrm>
            <a:off x="1542925" y="1914425"/>
            <a:ext cx="6299574" cy="244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9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78" name="Google Shape;1378;p9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79" name="Google Shape;1379;p91"/>
          <p:cNvSpPr txBox="1"/>
          <p:nvPr>
            <p:ph idx="1" type="body"/>
          </p:nvPr>
        </p:nvSpPr>
        <p:spPr>
          <a:xfrm>
            <a:off x="904225" y="582700"/>
            <a:ext cx="6969600" cy="3218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www.w3schools.com/java/exercise.asp?filename=exercise_strings1</a:t>
            </a:r>
            <a:endParaRPr>
              <a:solidFill>
                <a:schemeClr val="accent3"/>
              </a:solidFill>
            </a:endParaRPr>
          </a:p>
          <a:p>
            <a:pPr indent="0" lvl="0" marL="0" rtl="0" algn="l">
              <a:spcBef>
                <a:spcPts val="0"/>
              </a:spcBef>
              <a:spcAft>
                <a:spcPts val="0"/>
              </a:spcAft>
              <a:buNone/>
            </a:pPr>
            <a:r>
              <a:rPr lang="en">
                <a:solidFill>
                  <a:schemeClr val="accent3"/>
                </a:solidFill>
              </a:rPr>
              <a:t>Exercise 1-4</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80" name="Google Shape;1380;p9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81" name="Google Shape;1381;p9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82" name="Google Shape;1382;p91"/>
          <p:cNvPicPr preferRelativeResize="0"/>
          <p:nvPr/>
        </p:nvPicPr>
        <p:blipFill>
          <a:blip r:embed="rId4">
            <a:alphaModFix/>
          </a:blip>
          <a:stretch>
            <a:fillRect/>
          </a:stretch>
        </p:blipFill>
        <p:spPr>
          <a:xfrm>
            <a:off x="7120489" y="4602775"/>
            <a:ext cx="1980011" cy="541200"/>
          </a:xfrm>
          <a:prstGeom prst="rect">
            <a:avLst/>
          </a:prstGeom>
          <a:noFill/>
          <a:ln>
            <a:noFill/>
          </a:ln>
        </p:spPr>
      </p:pic>
      <p:pic>
        <p:nvPicPr>
          <p:cNvPr id="1383" name="Google Shape;1383;p91"/>
          <p:cNvPicPr preferRelativeResize="0"/>
          <p:nvPr/>
        </p:nvPicPr>
        <p:blipFill>
          <a:blip r:embed="rId5">
            <a:alphaModFix/>
          </a:blip>
          <a:stretch>
            <a:fillRect/>
          </a:stretch>
        </p:blipFill>
        <p:spPr>
          <a:xfrm>
            <a:off x="3143679" y="1364379"/>
            <a:ext cx="3396291" cy="29701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9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solidFill>
                <a:schemeClr val="accent2"/>
              </a:solidFill>
            </a:endParaRPr>
          </a:p>
        </p:txBody>
      </p:sp>
      <p:sp>
        <p:nvSpPr>
          <p:cNvPr id="1389" name="Google Shape;1389;p9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390" name="Google Shape;1390;p92"/>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 practicar: </a:t>
            </a:r>
            <a:endParaRPr>
              <a:solidFill>
                <a:schemeClr val="accent6"/>
              </a:solidFill>
            </a:endParaRPr>
          </a:p>
          <a:p>
            <a:pPr indent="-317500" lvl="0" marL="457200" rtl="0" algn="l">
              <a:spcBef>
                <a:spcPts val="1200"/>
              </a:spcBef>
              <a:spcAft>
                <a:spcPts val="0"/>
              </a:spcAft>
              <a:buClr>
                <a:schemeClr val="accent3"/>
              </a:buClr>
              <a:buSzPts val="1400"/>
              <a:buChar char="-"/>
            </a:pPr>
            <a:r>
              <a:rPr lang="en" u="sng">
                <a:solidFill>
                  <a:schemeClr val="hlink"/>
                </a:solidFill>
                <a:hlinkClick r:id="rId3"/>
              </a:rPr>
              <a:t>leetcode.com/problems/find-the-index-of-the-first-occurrence-in-a-string/</a:t>
            </a:r>
            <a:endParaRPr>
              <a:solidFill>
                <a:schemeClr val="accent3"/>
              </a:solidFill>
            </a:endParaRPr>
          </a:p>
          <a:p>
            <a:pPr indent="-317500" lvl="0" marL="457200" rtl="0" algn="l">
              <a:spcBef>
                <a:spcPts val="0"/>
              </a:spcBef>
              <a:spcAft>
                <a:spcPts val="0"/>
              </a:spcAft>
              <a:buClr>
                <a:schemeClr val="accent6"/>
              </a:buClr>
              <a:buSzPts val="1400"/>
              <a:buChar char="-"/>
            </a:pPr>
            <a:r>
              <a:rPr lang="en" u="sng">
                <a:solidFill>
                  <a:schemeClr val="hlink"/>
                </a:solidFill>
                <a:hlinkClick r:id="rId4"/>
              </a:rPr>
              <a:t>leetcode.com/problems/remove-trailing-zeros-from-a-string/</a:t>
            </a:r>
            <a:r>
              <a:rPr lang="en">
                <a:solidFill>
                  <a:schemeClr val="accent6"/>
                </a:solidFill>
              </a:rPr>
              <a:t>  </a:t>
            </a:r>
            <a:endParaRPr>
              <a:solidFill>
                <a:schemeClr val="accent6"/>
              </a:solidFill>
            </a:endParaRPr>
          </a:p>
          <a:p>
            <a:pPr indent="-317500" lvl="0" marL="457200" rtl="0" algn="l">
              <a:spcBef>
                <a:spcPts val="0"/>
              </a:spcBef>
              <a:spcAft>
                <a:spcPts val="0"/>
              </a:spcAft>
              <a:buClr>
                <a:schemeClr val="accent3"/>
              </a:buClr>
              <a:buSzPts val="1400"/>
              <a:buChar char="-"/>
            </a:pPr>
            <a:r>
              <a:rPr lang="en" u="sng">
                <a:solidFill>
                  <a:schemeClr val="hlink"/>
                </a:solidFill>
                <a:hlinkClick r:id="rId5"/>
              </a:rPr>
              <a:t>leetcode.com/problems/length-of-last-word/</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391" name="Google Shape;1391;p9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392" name="Google Shape;1392;p9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393" name="Google Shape;1393;p92"/>
          <p:cNvPicPr preferRelativeResize="0"/>
          <p:nvPr/>
        </p:nvPicPr>
        <p:blipFill>
          <a:blip r:embed="rId6">
            <a:alphaModFix/>
          </a:blip>
          <a:stretch>
            <a:fillRect/>
          </a:stretch>
        </p:blipFill>
        <p:spPr>
          <a:xfrm>
            <a:off x="7120489" y="4602775"/>
            <a:ext cx="1980011" cy="541200"/>
          </a:xfrm>
          <a:prstGeom prst="rect">
            <a:avLst/>
          </a:prstGeom>
          <a:noFill/>
          <a:ln>
            <a:noFill/>
          </a:ln>
        </p:spPr>
      </p:pic>
      <p:sp>
        <p:nvSpPr>
          <p:cNvPr id="1394" name="Google Shape;1394;p9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9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HashMap </a:t>
            </a:r>
            <a:endParaRPr>
              <a:solidFill>
                <a:schemeClr val="accent2"/>
              </a:solidFill>
            </a:endParaRPr>
          </a:p>
        </p:txBody>
      </p:sp>
      <p:sp>
        <p:nvSpPr>
          <p:cNvPr id="1400" name="Google Shape;1400;p9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01" name="Google Shape;1401;p93"/>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almacena elementos en pares "key/values"</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Como un diccionario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Un objeto se utiliza como key de otro objeto (value)</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Puede guardar diferentes tipos: Key string y value integer, o del mismo tipo, como: Key: String y Value: String</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Hay que importarlo de java.util</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02" name="Google Shape;1402;p9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03" name="Google Shape;1403;p9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04" name="Google Shape;1404;p93"/>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05" name="Google Shape;1405;p9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06" name="Google Shape;1406;p93"/>
          <p:cNvPicPr preferRelativeResize="0"/>
          <p:nvPr/>
        </p:nvPicPr>
        <p:blipFill>
          <a:blip r:embed="rId4">
            <a:alphaModFix/>
          </a:blip>
          <a:stretch>
            <a:fillRect/>
          </a:stretch>
        </p:blipFill>
        <p:spPr>
          <a:xfrm>
            <a:off x="2730665" y="2776125"/>
            <a:ext cx="4115774" cy="1630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9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HashMap </a:t>
            </a:r>
            <a:endParaRPr>
              <a:solidFill>
                <a:schemeClr val="accent2"/>
              </a:solidFill>
            </a:endParaRPr>
          </a:p>
        </p:txBody>
      </p:sp>
      <p:sp>
        <p:nvSpPr>
          <p:cNvPr id="1412" name="Google Shape;1412;p9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13" name="Google Shape;1413;p94"/>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14" name="Google Shape;1414;p9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15" name="Google Shape;1415;p9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16" name="Google Shape;1416;p94"/>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17" name="Google Shape;1417;p9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18" name="Google Shape;1418;p94"/>
          <p:cNvPicPr preferRelativeResize="0"/>
          <p:nvPr/>
        </p:nvPicPr>
        <p:blipFill>
          <a:blip r:embed="rId4">
            <a:alphaModFix/>
          </a:blip>
          <a:stretch>
            <a:fillRect/>
          </a:stretch>
        </p:blipFill>
        <p:spPr>
          <a:xfrm>
            <a:off x="1406837" y="1523273"/>
            <a:ext cx="6763424" cy="26801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9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HashMap </a:t>
            </a:r>
            <a:endParaRPr>
              <a:solidFill>
                <a:schemeClr val="accent2"/>
              </a:solidFill>
            </a:endParaRPr>
          </a:p>
        </p:txBody>
      </p:sp>
      <p:sp>
        <p:nvSpPr>
          <p:cNvPr id="1424" name="Google Shape;1424;p9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25" name="Google Shape;1425;p95"/>
          <p:cNvSpPr txBox="1"/>
          <p:nvPr>
            <p:ph idx="1" type="body"/>
          </p:nvPr>
        </p:nvSpPr>
        <p:spPr>
          <a:xfrm>
            <a:off x="1084250" y="3044550"/>
            <a:ext cx="6687600" cy="1071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A practicar: </a:t>
            </a:r>
            <a:endParaRPr>
              <a:solidFill>
                <a:schemeClr val="accent3"/>
              </a:solidFill>
            </a:endParaRPr>
          </a:p>
          <a:p>
            <a:pPr indent="0" lvl="0" marL="91440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3"/>
              </a:rPr>
              <a:t>leetcode.com/problems/roman-to-integer/</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4"/>
              </a:rPr>
              <a:t>leetcode.com/problems/valid-parentheses/</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Mas dificil: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5"/>
              </a:rPr>
              <a:t>leetcode.com/problems/valid-anagram/description/</a:t>
            </a:r>
            <a:r>
              <a:rPr lang="en">
                <a:solidFill>
                  <a:schemeClr val="accent3"/>
                </a:solidFill>
              </a:rPr>
              <a:t>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26" name="Google Shape;1426;p9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27" name="Google Shape;1427;p9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28" name="Google Shape;1428;p95"/>
          <p:cNvPicPr preferRelativeResize="0"/>
          <p:nvPr/>
        </p:nvPicPr>
        <p:blipFill>
          <a:blip r:embed="rId6">
            <a:alphaModFix/>
          </a:blip>
          <a:stretch>
            <a:fillRect/>
          </a:stretch>
        </p:blipFill>
        <p:spPr>
          <a:xfrm>
            <a:off x="7120489" y="4602775"/>
            <a:ext cx="1980011" cy="541200"/>
          </a:xfrm>
          <a:prstGeom prst="rect">
            <a:avLst/>
          </a:prstGeom>
          <a:noFill/>
          <a:ln>
            <a:noFill/>
          </a:ln>
        </p:spPr>
      </p:pic>
      <p:sp>
        <p:nvSpPr>
          <p:cNvPr id="1429" name="Google Shape;1429;p9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9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a:t>
            </a:r>
            <a:endParaRPr>
              <a:solidFill>
                <a:schemeClr val="accent2"/>
              </a:solidFill>
            </a:endParaRPr>
          </a:p>
        </p:txBody>
      </p:sp>
      <p:sp>
        <p:nvSpPr>
          <p:cNvPr id="1435" name="Google Shape;1435;p9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36" name="Google Shape;1436;p96"/>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6"/>
                </a:solidFill>
              </a:rPr>
              <a:t>Colección de elementos únicos</a:t>
            </a:r>
            <a:endParaRPr>
              <a:solidFill>
                <a:schemeClr val="accent6"/>
              </a:solidFill>
            </a:endParaRPr>
          </a:p>
          <a:p>
            <a:pPr indent="-317500" lvl="0" marL="457200" rtl="0" algn="l">
              <a:spcBef>
                <a:spcPts val="0"/>
              </a:spcBef>
              <a:spcAft>
                <a:spcPts val="0"/>
              </a:spcAft>
              <a:buClr>
                <a:schemeClr val="accent3"/>
              </a:buClr>
              <a:buSzPts val="1400"/>
              <a:buChar char="-"/>
            </a:pPr>
            <a:r>
              <a:rPr lang="en">
                <a:solidFill>
                  <a:schemeClr val="accent6"/>
                </a:solidFill>
              </a:rPr>
              <a:t>Hay que </a:t>
            </a:r>
            <a:r>
              <a:rPr lang="en">
                <a:solidFill>
                  <a:schemeClr val="accent6"/>
                </a:solidFill>
              </a:rPr>
              <a:t>importarlo</a:t>
            </a:r>
            <a:r>
              <a:rPr lang="en">
                <a:solidFill>
                  <a:schemeClr val="accent6"/>
                </a:solidFill>
              </a:rPr>
              <a:t> de java.util </a:t>
            </a:r>
            <a:endParaRPr>
              <a:solidFill>
                <a:schemeClr val="accent6"/>
              </a:solidFill>
            </a:endParaRPr>
          </a:p>
          <a:p>
            <a:pPr indent="0" lvl="0" marL="457200" rtl="0" algn="l">
              <a:spcBef>
                <a:spcPts val="0"/>
              </a:spcBef>
              <a:spcAft>
                <a:spcPts val="0"/>
              </a:spcAft>
              <a:buNone/>
            </a:pPr>
            <a:r>
              <a:t/>
            </a:r>
            <a:endParaRPr>
              <a:solidFill>
                <a:schemeClr val="accent6"/>
              </a:solidFill>
            </a:endParaRPr>
          </a:p>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1437" name="Google Shape;1437;p9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38" name="Google Shape;1438;p9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39" name="Google Shape;1439;p96"/>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40" name="Google Shape;1440;p9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41" name="Google Shape;1441;p96"/>
          <p:cNvPicPr preferRelativeResize="0"/>
          <p:nvPr/>
        </p:nvPicPr>
        <p:blipFill>
          <a:blip r:embed="rId4">
            <a:alphaModFix/>
          </a:blip>
          <a:stretch>
            <a:fillRect/>
          </a:stretch>
        </p:blipFill>
        <p:spPr>
          <a:xfrm>
            <a:off x="4358406" y="1621650"/>
            <a:ext cx="3819045" cy="2297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9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a:t>
            </a:r>
            <a:endParaRPr>
              <a:solidFill>
                <a:schemeClr val="accent2"/>
              </a:solidFill>
            </a:endParaRPr>
          </a:p>
        </p:txBody>
      </p:sp>
      <p:sp>
        <p:nvSpPr>
          <p:cNvPr id="1447" name="Google Shape;1447;p9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48" name="Google Shape;1448;p97"/>
          <p:cNvSpPr txBox="1"/>
          <p:nvPr>
            <p:ph idx="1" type="body"/>
          </p:nvPr>
        </p:nvSpPr>
        <p:spPr>
          <a:xfrm>
            <a:off x="1084250" y="2484002"/>
            <a:ext cx="6687600" cy="1632300"/>
          </a:xfrm>
          <a:prstGeom prst="rect">
            <a:avLst/>
          </a:prstGeom>
          <a:noFill/>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49" name="Google Shape;1449;p9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50" name="Google Shape;1450;p9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51" name="Google Shape;1451;p97"/>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52" name="Google Shape;1452;p9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53" name="Google Shape;1453;p97"/>
          <p:cNvPicPr preferRelativeResize="0"/>
          <p:nvPr/>
        </p:nvPicPr>
        <p:blipFill>
          <a:blip r:embed="rId4">
            <a:alphaModFix/>
          </a:blip>
          <a:stretch>
            <a:fillRect/>
          </a:stretch>
        </p:blipFill>
        <p:spPr>
          <a:xfrm>
            <a:off x="2470658" y="1646387"/>
            <a:ext cx="4734725" cy="252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5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Descargar Java </a:t>
            </a:r>
            <a:endParaRPr>
              <a:solidFill>
                <a:schemeClr val="accent2"/>
              </a:solidFill>
            </a:endParaRPr>
          </a:p>
        </p:txBody>
      </p:sp>
      <p:sp>
        <p:nvSpPr>
          <p:cNvPr id="946" name="Google Shape;946;p5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47" name="Google Shape;947;p53"/>
          <p:cNvSpPr txBox="1"/>
          <p:nvPr>
            <p:ph idx="1" type="body"/>
          </p:nvPr>
        </p:nvSpPr>
        <p:spPr>
          <a:xfrm>
            <a:off x="1464250" y="1063175"/>
            <a:ext cx="6969600" cy="13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3"/>
                </a:solidFill>
              </a:rPr>
              <a:t>Primero crea una carpeta en el ordenador</a:t>
            </a:r>
            <a:endParaRPr sz="1900">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948" name="Google Shape;948;p5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49" name="Google Shape;949;p5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50" name="Google Shape;950;p53"/>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51" name="Google Shape;951;p53"/>
          <p:cNvPicPr preferRelativeResize="0"/>
          <p:nvPr/>
        </p:nvPicPr>
        <p:blipFill>
          <a:blip r:embed="rId4">
            <a:alphaModFix/>
          </a:blip>
          <a:stretch>
            <a:fillRect/>
          </a:stretch>
        </p:blipFill>
        <p:spPr>
          <a:xfrm>
            <a:off x="2829049" y="1875725"/>
            <a:ext cx="3919024" cy="272704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9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a:t>
            </a:r>
            <a:endParaRPr>
              <a:solidFill>
                <a:schemeClr val="accent2"/>
              </a:solidFill>
            </a:endParaRPr>
          </a:p>
        </p:txBody>
      </p:sp>
      <p:sp>
        <p:nvSpPr>
          <p:cNvPr id="1459" name="Google Shape;1459;p9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60" name="Google Shape;1460;p98"/>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A practicar: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3"/>
              </a:rPr>
              <a:t>leetcode.com/problems/design-hashset/</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4"/>
              </a:rPr>
              <a:t>leetcode.com/problems/repeated-dna-sequences/description/</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317500" lvl="0" marL="457200" rtl="0" algn="l">
              <a:spcBef>
                <a:spcPts val="0"/>
              </a:spcBef>
              <a:spcAft>
                <a:spcPts val="0"/>
              </a:spcAft>
              <a:buSzPts val="1400"/>
              <a:buChar char="-"/>
            </a:pPr>
            <a:r>
              <a:rPr lang="en" u="sng">
                <a:solidFill>
                  <a:schemeClr val="hlink"/>
                </a:solidFill>
                <a:hlinkClick r:id="rId5"/>
              </a:rPr>
              <a:t>leetcode.com/problems/remove-duplicates-from-sorted-array/</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61" name="Google Shape;1461;p9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62" name="Google Shape;1462;p9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63" name="Google Shape;1463;p98"/>
          <p:cNvPicPr preferRelativeResize="0"/>
          <p:nvPr/>
        </p:nvPicPr>
        <p:blipFill>
          <a:blip r:embed="rId6">
            <a:alphaModFix/>
          </a:blip>
          <a:stretch>
            <a:fillRect/>
          </a:stretch>
        </p:blipFill>
        <p:spPr>
          <a:xfrm>
            <a:off x="7120489" y="4602775"/>
            <a:ext cx="1980011" cy="541200"/>
          </a:xfrm>
          <a:prstGeom prst="rect">
            <a:avLst/>
          </a:prstGeom>
          <a:noFill/>
          <a:ln>
            <a:noFill/>
          </a:ln>
        </p:spPr>
      </p:pic>
      <p:sp>
        <p:nvSpPr>
          <p:cNvPr id="1464" name="Google Shape;1464;p9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9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a:t>
            </a:r>
            <a:endParaRPr>
              <a:solidFill>
                <a:schemeClr val="accent2"/>
              </a:solidFill>
            </a:endParaRPr>
          </a:p>
        </p:txBody>
      </p:sp>
      <p:sp>
        <p:nvSpPr>
          <p:cNvPr id="1470" name="Google Shape;1470;p9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71" name="Google Shape;1471;p99"/>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Importar de java.util.*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Diferencia Array normal: </a:t>
            </a:r>
            <a:r>
              <a:rPr lang="en">
                <a:solidFill>
                  <a:schemeClr val="accent3"/>
                </a:solidFill>
              </a:rPr>
              <a:t>tamaño ajustable</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Si quieres añadir o quitar elementos de un array normal, tienes que crear uno nuevo</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Mientras que de un ArrayList se pueden añadir y eliminar elementos siempre que se quiera. La sintaxis también es un poco diferente</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72" name="Google Shape;1472;p9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73" name="Google Shape;1473;p9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74" name="Google Shape;1474;p99"/>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75" name="Google Shape;1475;p9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76" name="Google Shape;1476;p99"/>
          <p:cNvPicPr preferRelativeResize="0"/>
          <p:nvPr/>
        </p:nvPicPr>
        <p:blipFill>
          <a:blip r:embed="rId4">
            <a:alphaModFix/>
          </a:blip>
          <a:stretch>
            <a:fillRect/>
          </a:stretch>
        </p:blipFill>
        <p:spPr>
          <a:xfrm>
            <a:off x="1549025" y="3118650"/>
            <a:ext cx="5446175" cy="697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0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a:t>
            </a:r>
            <a:endParaRPr>
              <a:solidFill>
                <a:schemeClr val="accent2"/>
              </a:solidFill>
            </a:endParaRPr>
          </a:p>
        </p:txBody>
      </p:sp>
      <p:sp>
        <p:nvSpPr>
          <p:cNvPr id="1482" name="Google Shape;1482;p10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83" name="Google Shape;1483;p100"/>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84" name="Google Shape;1484;p10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85" name="Google Shape;1485;p10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86" name="Google Shape;1486;p100"/>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87" name="Google Shape;1487;p100"/>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488" name="Google Shape;1488;p100"/>
          <p:cNvPicPr preferRelativeResize="0"/>
          <p:nvPr/>
        </p:nvPicPr>
        <p:blipFill>
          <a:blip r:embed="rId4">
            <a:alphaModFix/>
          </a:blip>
          <a:stretch>
            <a:fillRect/>
          </a:stretch>
        </p:blipFill>
        <p:spPr>
          <a:xfrm>
            <a:off x="2914525" y="1214000"/>
            <a:ext cx="3748050" cy="33183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0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a:t>
            </a:r>
            <a:endParaRPr>
              <a:solidFill>
                <a:schemeClr val="accent2"/>
              </a:solidFill>
            </a:endParaRPr>
          </a:p>
        </p:txBody>
      </p:sp>
      <p:sp>
        <p:nvSpPr>
          <p:cNvPr id="1494" name="Google Shape;1494;p10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495" name="Google Shape;1495;p101"/>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496" name="Google Shape;1496;p10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497" name="Google Shape;1497;p10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498" name="Google Shape;1498;p101"/>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499" name="Google Shape;1499;p101"/>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cxnSp>
        <p:nvCxnSpPr>
          <p:cNvPr id="1500" name="Google Shape;1500;p101"/>
          <p:cNvCxnSpPr/>
          <p:nvPr/>
        </p:nvCxnSpPr>
        <p:spPr>
          <a:xfrm>
            <a:off x="4572000" y="1323500"/>
            <a:ext cx="0" cy="3039000"/>
          </a:xfrm>
          <a:prstGeom prst="straightConnector1">
            <a:avLst/>
          </a:prstGeom>
          <a:noFill/>
          <a:ln cap="flat" cmpd="sng" w="9525">
            <a:solidFill>
              <a:schemeClr val="dk2"/>
            </a:solidFill>
            <a:prstDash val="solid"/>
            <a:round/>
            <a:headEnd len="med" w="med" type="none"/>
            <a:tailEnd len="med" w="med" type="none"/>
          </a:ln>
        </p:spPr>
      </p:cxnSp>
      <p:pic>
        <p:nvPicPr>
          <p:cNvPr id="1501" name="Google Shape;1501;p101"/>
          <p:cNvPicPr preferRelativeResize="0"/>
          <p:nvPr/>
        </p:nvPicPr>
        <p:blipFill>
          <a:blip r:embed="rId4">
            <a:alphaModFix/>
          </a:blip>
          <a:stretch>
            <a:fillRect/>
          </a:stretch>
        </p:blipFill>
        <p:spPr>
          <a:xfrm>
            <a:off x="1013750" y="1658400"/>
            <a:ext cx="3335951" cy="2068375"/>
          </a:xfrm>
          <a:prstGeom prst="rect">
            <a:avLst/>
          </a:prstGeom>
          <a:noFill/>
          <a:ln>
            <a:noFill/>
          </a:ln>
        </p:spPr>
      </p:pic>
      <p:pic>
        <p:nvPicPr>
          <p:cNvPr id="1502" name="Google Shape;1502;p101"/>
          <p:cNvPicPr preferRelativeResize="0"/>
          <p:nvPr/>
        </p:nvPicPr>
        <p:blipFill>
          <a:blip r:embed="rId5">
            <a:alphaModFix/>
          </a:blip>
          <a:stretch>
            <a:fillRect/>
          </a:stretch>
        </p:blipFill>
        <p:spPr>
          <a:xfrm>
            <a:off x="4794293" y="1658400"/>
            <a:ext cx="3424257" cy="2100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0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y </a:t>
            </a:r>
            <a:r>
              <a:rPr lang="en"/>
              <a:t>Objetos </a:t>
            </a:r>
            <a:endParaRPr>
              <a:solidFill>
                <a:schemeClr val="accent2"/>
              </a:solidFill>
            </a:endParaRPr>
          </a:p>
        </p:txBody>
      </p:sp>
      <p:sp>
        <p:nvSpPr>
          <p:cNvPr id="1508" name="Google Shape;1508;p10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09" name="Google Shape;1509;p102"/>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En una clase se definen las </a:t>
            </a:r>
            <a:r>
              <a:rPr lang="en">
                <a:solidFill>
                  <a:schemeClr val="accent3"/>
                </a:solidFill>
              </a:rPr>
              <a:t>características básicas que debe de</a:t>
            </a:r>
            <a:r>
              <a:rPr lang="en">
                <a:solidFill>
                  <a:schemeClr val="accent3"/>
                </a:solidFill>
              </a:rPr>
              <a:t> tener un objeto </a:t>
            </a:r>
            <a:endParaRPr>
              <a:solidFill>
                <a:schemeClr val="accent3"/>
              </a:solidFill>
            </a:endParaRPr>
          </a:p>
          <a:p>
            <a:pPr indent="0" lvl="0" marL="9144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Ejemplo: class = car; atributos = color; peso; methods = conducir, aparcar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10" name="Google Shape;1510;p10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11" name="Google Shape;1511;p10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12" name="Google Shape;1512;p102"/>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13" name="Google Shape;1513;p10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14" name="Google Shape;1514;p102"/>
          <p:cNvPicPr preferRelativeResize="0"/>
          <p:nvPr/>
        </p:nvPicPr>
        <p:blipFill>
          <a:blip r:embed="rId4">
            <a:alphaModFix/>
          </a:blip>
          <a:stretch>
            <a:fillRect/>
          </a:stretch>
        </p:blipFill>
        <p:spPr>
          <a:xfrm>
            <a:off x="1664551" y="2321450"/>
            <a:ext cx="5814900" cy="1750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0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y Objetos </a:t>
            </a:r>
            <a:endParaRPr>
              <a:solidFill>
                <a:schemeClr val="accent2"/>
              </a:solidFill>
            </a:endParaRPr>
          </a:p>
        </p:txBody>
      </p:sp>
      <p:sp>
        <p:nvSpPr>
          <p:cNvPr id="1520" name="Google Shape;1520;p10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21" name="Google Shape;1521;p103"/>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9144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22" name="Google Shape;1522;p10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23" name="Google Shape;1523;p10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24" name="Google Shape;1524;p103"/>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25" name="Google Shape;1525;p10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26" name="Google Shape;1526;p103"/>
          <p:cNvPicPr preferRelativeResize="0"/>
          <p:nvPr/>
        </p:nvPicPr>
        <p:blipFill>
          <a:blip r:embed="rId4">
            <a:alphaModFix/>
          </a:blip>
          <a:stretch>
            <a:fillRect/>
          </a:stretch>
        </p:blipFill>
        <p:spPr>
          <a:xfrm>
            <a:off x="1359249" y="1306400"/>
            <a:ext cx="4430576" cy="3069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104"/>
          <p:cNvSpPr txBox="1"/>
          <p:nvPr>
            <p:ph type="title"/>
          </p:nvPr>
        </p:nvSpPr>
        <p:spPr>
          <a:xfrm>
            <a:off x="1487825" y="1203975"/>
            <a:ext cx="7317000" cy="16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Proyecto</a:t>
            </a:r>
            <a:r>
              <a:rPr lang="en" sz="5000">
                <a:solidFill>
                  <a:schemeClr val="accent6"/>
                </a:solidFill>
              </a:rPr>
              <a:t>{</a:t>
            </a:r>
            <a:r>
              <a:rPr lang="en" sz="2800">
                <a:solidFill>
                  <a:schemeClr val="accent3"/>
                </a:solidFill>
              </a:rPr>
              <a:t> </a:t>
            </a:r>
            <a:endParaRPr sz="2800">
              <a:solidFill>
                <a:schemeClr val="accent3"/>
              </a:solidFill>
            </a:endParaRPr>
          </a:p>
          <a:p>
            <a:pPr indent="0" lvl="0" marL="0" rtl="0" algn="l">
              <a:spcBef>
                <a:spcPts val="0"/>
              </a:spcBef>
              <a:spcAft>
                <a:spcPts val="0"/>
              </a:spcAft>
              <a:buNone/>
            </a:pPr>
            <a:r>
              <a:rPr lang="en" sz="2500">
                <a:solidFill>
                  <a:schemeClr val="accent2"/>
                </a:solidFill>
              </a:rPr>
              <a:t>//Link:</a:t>
            </a:r>
            <a:r>
              <a:rPr lang="en" sz="6000">
                <a:solidFill>
                  <a:schemeClr val="accent2"/>
                </a:solidFill>
              </a:rPr>
              <a:t> </a:t>
            </a:r>
            <a:r>
              <a:rPr lang="en" sz="2500">
                <a:solidFill>
                  <a:schemeClr val="accent3"/>
                </a:solidFill>
                <a:latin typeface="Arial"/>
                <a:ea typeface="Arial"/>
                <a:cs typeface="Arial"/>
                <a:sym typeface="Arial"/>
              </a:rPr>
              <a:t>github.com/carmenbecker/Summer_Camp_Java</a:t>
            </a:r>
            <a:r>
              <a:rPr lang="en" sz="5000">
                <a:solidFill>
                  <a:schemeClr val="accent2"/>
                </a:solidFill>
              </a:rPr>
              <a:t> </a:t>
            </a:r>
            <a:endParaRPr sz="5000">
              <a:solidFill>
                <a:schemeClr val="accent2"/>
              </a:solidFill>
            </a:endParaRPr>
          </a:p>
        </p:txBody>
      </p:sp>
      <p:sp>
        <p:nvSpPr>
          <p:cNvPr id="1532" name="Google Shape;1532;p10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33" name="Google Shape;1533;p10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AprendiendoPython.html</a:t>
            </a:r>
            <a:endParaRPr sz="1400">
              <a:solidFill>
                <a:schemeClr val="accent3"/>
              </a:solidFill>
            </a:endParaRPr>
          </a:p>
        </p:txBody>
      </p:sp>
      <p:sp>
        <p:nvSpPr>
          <p:cNvPr id="1534" name="Google Shape;1534;p104"/>
          <p:cNvSpPr txBox="1"/>
          <p:nvPr/>
        </p:nvSpPr>
        <p:spPr>
          <a:xfrm>
            <a:off x="2544750" y="3415438"/>
            <a:ext cx="506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535" name="Google Shape;1535;p104"/>
          <p:cNvCxnSpPr>
            <a:endCxn id="1534" idx="0"/>
          </p:cNvCxnSpPr>
          <p:nvPr/>
        </p:nvCxnSpPr>
        <p:spPr>
          <a:xfrm>
            <a:off x="2797800" y="2876338"/>
            <a:ext cx="0" cy="539100"/>
          </a:xfrm>
          <a:prstGeom prst="straightConnector1">
            <a:avLst/>
          </a:prstGeom>
          <a:noFill/>
          <a:ln cap="flat" cmpd="sng" w="9525">
            <a:solidFill>
              <a:schemeClr val="accent4"/>
            </a:solidFill>
            <a:prstDash val="solid"/>
            <a:round/>
            <a:headEnd len="med" w="med" type="none"/>
            <a:tailEnd len="med" w="med" type="none"/>
          </a:ln>
        </p:spPr>
      </p:cxnSp>
      <p:sp>
        <p:nvSpPr>
          <p:cNvPr id="1536" name="Google Shape;1536;p10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
        <p:nvSpPr>
          <p:cNvPr id="1537" name="Google Shape;1537;p104"/>
          <p:cNvSpPr txBox="1"/>
          <p:nvPr/>
        </p:nvSpPr>
        <p:spPr>
          <a:xfrm>
            <a:off x="5264325" y="3536300"/>
            <a:ext cx="3540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accent3"/>
              </a:solidFill>
            </a:endParaRPr>
          </a:p>
        </p:txBody>
      </p:sp>
      <p:pic>
        <p:nvPicPr>
          <p:cNvPr id="1538" name="Google Shape;1538;p104"/>
          <p:cNvPicPr preferRelativeResize="0"/>
          <p:nvPr/>
        </p:nvPicPr>
        <p:blipFill>
          <a:blip r:embed="rId3">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10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Proyecto</a:t>
            </a:r>
            <a:endParaRPr>
              <a:solidFill>
                <a:schemeClr val="accent2"/>
              </a:solidFill>
            </a:endParaRPr>
          </a:p>
        </p:txBody>
      </p:sp>
      <p:sp>
        <p:nvSpPr>
          <p:cNvPr id="1544" name="Google Shape;1544;p10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45" name="Google Shape;1545;p105"/>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46" name="Google Shape;1546;p10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47" name="Google Shape;1547;p10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48" name="Google Shape;1548;p105"/>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49" name="Google Shape;1549;p105"/>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550" name="Google Shape;1550;p105"/>
          <p:cNvPicPr preferRelativeResize="0"/>
          <p:nvPr/>
        </p:nvPicPr>
        <p:blipFill>
          <a:blip r:embed="rId4">
            <a:alphaModFix/>
          </a:blip>
          <a:stretch>
            <a:fillRect/>
          </a:stretch>
        </p:blipFill>
        <p:spPr>
          <a:xfrm>
            <a:off x="2172975" y="1274450"/>
            <a:ext cx="5117174" cy="26384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10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Proyecto</a:t>
            </a:r>
            <a:endParaRPr>
              <a:solidFill>
                <a:schemeClr val="accent2"/>
              </a:solidFill>
            </a:endParaRPr>
          </a:p>
        </p:txBody>
      </p:sp>
      <p:sp>
        <p:nvSpPr>
          <p:cNvPr id="1556" name="Google Shape;1556;p10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57" name="Google Shape;1557;p106"/>
          <p:cNvSpPr txBox="1"/>
          <p:nvPr>
            <p:ph idx="1" type="body"/>
          </p:nvPr>
        </p:nvSpPr>
        <p:spPr>
          <a:xfrm>
            <a:off x="1084250" y="2818379"/>
            <a:ext cx="6687600" cy="1298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Extraer info del “ZIP”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Abrir en VS Studio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58" name="Google Shape;1558;p10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59" name="Google Shape;1559;p10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60" name="Google Shape;1560;p106"/>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61" name="Google Shape;1561;p106"/>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métodos que pueden realizar determinadas operaciones con strings</a:t>
            </a:r>
            <a:endParaRPr/>
          </a:p>
        </p:txBody>
      </p:sp>
      <p:pic>
        <p:nvPicPr>
          <p:cNvPr id="1562" name="Google Shape;1562;p106"/>
          <p:cNvPicPr preferRelativeResize="0"/>
          <p:nvPr/>
        </p:nvPicPr>
        <p:blipFill>
          <a:blip r:embed="rId4">
            <a:alphaModFix/>
          </a:blip>
          <a:stretch>
            <a:fillRect/>
          </a:stretch>
        </p:blipFill>
        <p:spPr>
          <a:xfrm>
            <a:off x="1332077" y="1257775"/>
            <a:ext cx="3706249" cy="22157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107"/>
          <p:cNvSpPr txBox="1"/>
          <p:nvPr>
            <p:ph type="title"/>
          </p:nvPr>
        </p:nvSpPr>
        <p:spPr>
          <a:xfrm>
            <a:off x="1487825" y="1203975"/>
            <a:ext cx="7317000" cy="16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rPr>
              <a:t>Y ahora </a:t>
            </a:r>
            <a:r>
              <a:rPr lang="en" sz="5000">
                <a:solidFill>
                  <a:schemeClr val="accent6"/>
                </a:solidFill>
              </a:rPr>
              <a:t>{</a:t>
            </a:r>
            <a:r>
              <a:rPr lang="en" sz="2800">
                <a:solidFill>
                  <a:schemeClr val="accent3"/>
                </a:solidFill>
              </a:rPr>
              <a:t> </a:t>
            </a:r>
            <a:endParaRPr sz="2800">
              <a:solidFill>
                <a:schemeClr val="accent3"/>
              </a:solidFill>
            </a:endParaRPr>
          </a:p>
          <a:p>
            <a:pPr indent="0" lvl="0" marL="0" rtl="0" algn="l">
              <a:spcBef>
                <a:spcPts val="0"/>
              </a:spcBef>
              <a:spcAft>
                <a:spcPts val="0"/>
              </a:spcAft>
              <a:buNone/>
            </a:pPr>
            <a:r>
              <a:rPr lang="en" sz="6000">
                <a:solidFill>
                  <a:schemeClr val="accent2"/>
                </a:solidFill>
              </a:rPr>
              <a:t>Más estructuras de datos</a:t>
            </a:r>
            <a:r>
              <a:rPr lang="en" sz="6000">
                <a:solidFill>
                  <a:schemeClr val="accent2"/>
                </a:solidFill>
              </a:rPr>
              <a:t>;</a:t>
            </a:r>
            <a:r>
              <a:rPr lang="en" sz="5000">
                <a:solidFill>
                  <a:schemeClr val="accent2"/>
                </a:solidFill>
              </a:rPr>
              <a:t> </a:t>
            </a:r>
            <a:endParaRPr sz="5000">
              <a:solidFill>
                <a:schemeClr val="accent2"/>
              </a:solidFill>
            </a:endParaRPr>
          </a:p>
        </p:txBody>
      </p:sp>
      <p:sp>
        <p:nvSpPr>
          <p:cNvPr id="1568" name="Google Shape;1568;p10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69" name="Google Shape;1569;p10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AprendiendoPython.html</a:t>
            </a:r>
            <a:endParaRPr sz="1400">
              <a:solidFill>
                <a:schemeClr val="accent3"/>
              </a:solidFill>
            </a:endParaRPr>
          </a:p>
        </p:txBody>
      </p:sp>
      <p:sp>
        <p:nvSpPr>
          <p:cNvPr id="1570" name="Google Shape;1570;p107"/>
          <p:cNvSpPr txBox="1"/>
          <p:nvPr/>
        </p:nvSpPr>
        <p:spPr>
          <a:xfrm>
            <a:off x="2544750" y="3415438"/>
            <a:ext cx="506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571" name="Google Shape;1571;p107"/>
          <p:cNvCxnSpPr>
            <a:endCxn id="1570" idx="0"/>
          </p:cNvCxnSpPr>
          <p:nvPr/>
        </p:nvCxnSpPr>
        <p:spPr>
          <a:xfrm>
            <a:off x="2797800" y="2876338"/>
            <a:ext cx="0" cy="539100"/>
          </a:xfrm>
          <a:prstGeom prst="straightConnector1">
            <a:avLst/>
          </a:prstGeom>
          <a:noFill/>
          <a:ln cap="flat" cmpd="sng" w="9525">
            <a:solidFill>
              <a:schemeClr val="accent4"/>
            </a:solidFill>
            <a:prstDash val="solid"/>
            <a:round/>
            <a:headEnd len="med" w="med" type="none"/>
            <a:tailEnd len="med" w="med" type="none"/>
          </a:ln>
        </p:spPr>
      </p:cxnSp>
      <p:sp>
        <p:nvSpPr>
          <p:cNvPr id="1572" name="Google Shape;1572;p10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
        <p:nvSpPr>
          <p:cNvPr id="1573" name="Google Shape;1573;p107"/>
          <p:cNvSpPr txBox="1"/>
          <p:nvPr/>
        </p:nvSpPr>
        <p:spPr>
          <a:xfrm>
            <a:off x="5402000" y="3536300"/>
            <a:ext cx="34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Code"/>
              <a:ea typeface="Fira Code"/>
              <a:cs typeface="Fira Code"/>
              <a:sym typeface="Fira Code"/>
            </a:endParaRPr>
          </a:p>
        </p:txBody>
      </p:sp>
      <p:pic>
        <p:nvPicPr>
          <p:cNvPr id="1574" name="Google Shape;1574;p107"/>
          <p:cNvPicPr preferRelativeResize="0"/>
          <p:nvPr/>
        </p:nvPicPr>
        <p:blipFill>
          <a:blip r:embed="rId3">
            <a:alphaModFix/>
          </a:blip>
          <a:stretch>
            <a:fillRect/>
          </a:stretch>
        </p:blipFill>
        <p:spPr>
          <a:xfrm>
            <a:off x="7120489" y="4602775"/>
            <a:ext cx="1980011" cy="54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Descargar Java </a:t>
            </a:r>
            <a:endParaRPr>
              <a:solidFill>
                <a:schemeClr val="accent2"/>
              </a:solidFill>
            </a:endParaRPr>
          </a:p>
        </p:txBody>
      </p:sp>
      <p:sp>
        <p:nvSpPr>
          <p:cNvPr id="957" name="Google Shape;957;p5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58" name="Google Shape;958;p5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3"/>
              </a:solidFill>
            </a:endParaRPr>
          </a:p>
          <a:p>
            <a:pPr indent="0" lvl="0" marL="914400" rtl="0" algn="l">
              <a:spcBef>
                <a:spcPts val="0"/>
              </a:spcBef>
              <a:spcAft>
                <a:spcPts val="0"/>
              </a:spcAft>
              <a:buNone/>
            </a:pPr>
            <a:r>
              <a:t/>
            </a:r>
            <a:endParaRPr>
              <a:solidFill>
                <a:schemeClr val="accent3"/>
              </a:solidFill>
            </a:endParaRPr>
          </a:p>
        </p:txBody>
      </p:sp>
      <p:sp>
        <p:nvSpPr>
          <p:cNvPr id="959" name="Google Shape;959;p5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60" name="Google Shape;960;p5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61" name="Google Shape;961;p54"/>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62" name="Google Shape;962;p54"/>
          <p:cNvPicPr preferRelativeResize="0"/>
          <p:nvPr/>
        </p:nvPicPr>
        <p:blipFill>
          <a:blip r:embed="rId4">
            <a:alphaModFix/>
          </a:blip>
          <a:stretch>
            <a:fillRect/>
          </a:stretch>
        </p:blipFill>
        <p:spPr>
          <a:xfrm>
            <a:off x="2548500" y="1320838"/>
            <a:ext cx="4572000" cy="3085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10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solidFill>
                <a:schemeClr val="accent2"/>
              </a:solidFill>
            </a:endParaRPr>
          </a:p>
        </p:txBody>
      </p:sp>
      <p:sp>
        <p:nvSpPr>
          <p:cNvPr id="1580" name="Google Shape;1580;p10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81" name="Google Shape;1581;p108"/>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Hay diferentes tipos de guardar datos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Parecido ArrayList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Lista que hemos visto antes referencia a una sola lista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Linked list referencia a un elemento el cual tiene referencia a el siguiente elemento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Para llegar a C hay que pasar por A y B</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82" name="Google Shape;1582;p10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83" name="Google Shape;1583;p10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84" name="Google Shape;1584;p108"/>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85" name="Google Shape;1585;p10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86" name="Google Shape;1586;p108"/>
          <p:cNvPicPr preferRelativeResize="0"/>
          <p:nvPr/>
        </p:nvPicPr>
        <p:blipFill>
          <a:blip r:embed="rId4">
            <a:alphaModFix/>
          </a:blip>
          <a:stretch>
            <a:fillRect/>
          </a:stretch>
        </p:blipFill>
        <p:spPr>
          <a:xfrm>
            <a:off x="2070100" y="2886750"/>
            <a:ext cx="5003800" cy="14264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0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solidFill>
                <a:schemeClr val="accent2"/>
              </a:solidFill>
            </a:endParaRPr>
          </a:p>
        </p:txBody>
      </p:sp>
      <p:sp>
        <p:nvSpPr>
          <p:cNvPr id="1592" name="Google Shape;1592;p10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593" name="Google Shape;1593;p109"/>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Diferencia ArrayList y LinkedList (como funcionan)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594" name="Google Shape;1594;p10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595" name="Google Shape;1595;p10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596" name="Google Shape;1596;p109"/>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597" name="Google Shape;1597;p10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8" name="Google Shape;1598;p109"/>
          <p:cNvSpPr txBox="1"/>
          <p:nvPr/>
        </p:nvSpPr>
        <p:spPr>
          <a:xfrm>
            <a:off x="1212450" y="2238125"/>
            <a:ext cx="2733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Fira Code"/>
                <a:ea typeface="Fira Code"/>
                <a:cs typeface="Fira Code"/>
                <a:sym typeface="Fira Code"/>
              </a:rPr>
              <a:t>ArrayList tiene una lista normal dentro. Cuando se añade un elemento, se introduce en el array. Si el array no es lo suficientemente grande, se crea un nuevo array más grande para reemplazar al anterior y se elimina el antiguo</a:t>
            </a:r>
            <a:endParaRPr>
              <a:latin typeface="Fira Code"/>
              <a:ea typeface="Fira Code"/>
              <a:cs typeface="Fira Code"/>
              <a:sym typeface="Fira Code"/>
            </a:endParaRPr>
          </a:p>
        </p:txBody>
      </p:sp>
      <p:cxnSp>
        <p:nvCxnSpPr>
          <p:cNvPr id="1599" name="Google Shape;1599;p109"/>
          <p:cNvCxnSpPr/>
          <p:nvPr/>
        </p:nvCxnSpPr>
        <p:spPr>
          <a:xfrm flipH="1">
            <a:off x="4428075" y="2238125"/>
            <a:ext cx="300" cy="1878300"/>
          </a:xfrm>
          <a:prstGeom prst="straightConnector1">
            <a:avLst/>
          </a:prstGeom>
          <a:noFill/>
          <a:ln cap="flat" cmpd="sng" w="9525">
            <a:solidFill>
              <a:schemeClr val="dk2"/>
            </a:solidFill>
            <a:prstDash val="solid"/>
            <a:round/>
            <a:headEnd len="med" w="med" type="none"/>
            <a:tailEnd len="med" w="med" type="none"/>
          </a:ln>
        </p:spPr>
      </p:cxnSp>
      <p:sp>
        <p:nvSpPr>
          <p:cNvPr id="1600" name="Google Shape;1600;p109"/>
          <p:cNvSpPr txBox="1"/>
          <p:nvPr/>
        </p:nvSpPr>
        <p:spPr>
          <a:xfrm>
            <a:off x="4572000" y="2238125"/>
            <a:ext cx="2910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Fira Code"/>
                <a:ea typeface="Fira Code"/>
                <a:cs typeface="Fira Code"/>
                <a:sym typeface="Fira Code"/>
              </a:rPr>
              <a:t>LinkedList tiene sus elementos en "containers". Tiene una referencia al primer contenedor y cada contenedor tiene una referencia al siguiente contenedor de la lista. Para añadir un elemento a la lista, el elemento se coloca en un nuevo contenedor y ese contenedor se enlaza con uno de los otros contenedores de la lista</a:t>
            </a:r>
            <a:endParaRPr>
              <a:latin typeface="Fira Code"/>
              <a:ea typeface="Fira Code"/>
              <a:cs typeface="Fira Code"/>
              <a:sym typeface="Fira Cod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solidFill>
                <a:schemeClr val="accent2"/>
              </a:solidFill>
            </a:endParaRPr>
          </a:p>
        </p:txBody>
      </p:sp>
      <p:sp>
        <p:nvSpPr>
          <p:cNvPr id="1606" name="Google Shape;1606;p11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607" name="Google Shape;1607;p110"/>
          <p:cNvSpPr txBox="1"/>
          <p:nvPr>
            <p:ph idx="1" type="body"/>
          </p:nvPr>
        </p:nvSpPr>
        <p:spPr>
          <a:xfrm>
            <a:off x="1084250" y="1914409"/>
            <a:ext cx="6687600" cy="22020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lnSpc>
                <a:spcPct val="115000"/>
              </a:lnSpc>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Remove and add to the front</a:t>
            </a:r>
            <a:endParaRPr>
              <a:solidFill>
                <a:schemeClr val="accent3"/>
              </a:solidFill>
            </a:endParaRPr>
          </a:p>
          <a:p>
            <a:pPr indent="-317500" lvl="1" marL="914400" rtl="0" algn="l">
              <a:spcBef>
                <a:spcPts val="0"/>
              </a:spcBef>
              <a:spcAft>
                <a:spcPts val="0"/>
              </a:spcAft>
              <a:buClr>
                <a:schemeClr val="accent3"/>
              </a:buClr>
              <a:buSzPts val="1400"/>
              <a:buChar char="-"/>
            </a:pPr>
            <a:r>
              <a:rPr lang="en" sz="1000">
                <a:solidFill>
                  <a:schemeClr val="accent3"/>
                </a:solidFill>
              </a:rPr>
              <a:t>Remove</a:t>
            </a:r>
            <a:r>
              <a:rPr lang="en">
                <a:solidFill>
                  <a:schemeClr val="accent3"/>
                </a:solidFill>
              </a:rPr>
              <a:t>: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914400" rtl="0" algn="l">
              <a:spcBef>
                <a:spcPts val="0"/>
              </a:spcBef>
              <a:spcAft>
                <a:spcPts val="0"/>
              </a:spcAft>
              <a:buClr>
                <a:schemeClr val="accent3"/>
              </a:buClr>
              <a:buSzPts val="1400"/>
              <a:buChar char="-"/>
            </a:pPr>
            <a:r>
              <a:rPr lang="en">
                <a:solidFill>
                  <a:schemeClr val="accent3"/>
                </a:solidFill>
              </a:rPr>
              <a:t>Add: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608" name="Google Shape;1608;p11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609" name="Google Shape;1609;p11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610" name="Google Shape;1610;p110"/>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611" name="Google Shape;1611;p11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12" name="Google Shape;1612;p110"/>
          <p:cNvPicPr preferRelativeResize="0"/>
          <p:nvPr/>
        </p:nvPicPr>
        <p:blipFill>
          <a:blip r:embed="rId4">
            <a:alphaModFix/>
          </a:blip>
          <a:stretch>
            <a:fillRect/>
          </a:stretch>
        </p:blipFill>
        <p:spPr>
          <a:xfrm>
            <a:off x="2904025" y="2081525"/>
            <a:ext cx="3194443" cy="942262"/>
          </a:xfrm>
          <a:prstGeom prst="rect">
            <a:avLst/>
          </a:prstGeom>
          <a:noFill/>
          <a:ln>
            <a:noFill/>
          </a:ln>
        </p:spPr>
      </p:pic>
      <p:pic>
        <p:nvPicPr>
          <p:cNvPr id="1613" name="Google Shape;1613;p110"/>
          <p:cNvPicPr preferRelativeResize="0"/>
          <p:nvPr/>
        </p:nvPicPr>
        <p:blipFill>
          <a:blip r:embed="rId5">
            <a:alphaModFix/>
          </a:blip>
          <a:stretch>
            <a:fillRect/>
          </a:stretch>
        </p:blipFill>
        <p:spPr>
          <a:xfrm>
            <a:off x="2904025" y="3407623"/>
            <a:ext cx="2094751" cy="10727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1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solidFill>
                <a:schemeClr val="accent2"/>
              </a:solidFill>
            </a:endParaRPr>
          </a:p>
        </p:txBody>
      </p:sp>
      <p:sp>
        <p:nvSpPr>
          <p:cNvPr id="1619" name="Google Shape;1619;p11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620" name="Google Shape;1620;p111"/>
          <p:cNvSpPr txBox="1"/>
          <p:nvPr>
            <p:ph idx="1" type="body"/>
          </p:nvPr>
        </p:nvSpPr>
        <p:spPr>
          <a:xfrm>
            <a:off x="1084250" y="192525"/>
            <a:ext cx="6687600" cy="29208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3"/>
                </a:solidFill>
              </a:rPr>
              <a:t>Por lo general se usa ArrayList para almacenar y acceder a los datos, y LinkedList para manipular los datos</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Mismas funciones que ArrayList + estas: </a:t>
            </a:r>
            <a:endParaRPr>
              <a:solidFill>
                <a:schemeClr val="accent3"/>
              </a:solidFill>
            </a:endParaRPr>
          </a:p>
          <a:p>
            <a:pPr indent="0" lvl="0" marL="457200" rtl="0" algn="l">
              <a:spcBef>
                <a:spcPts val="0"/>
              </a:spcBef>
              <a:spcAft>
                <a:spcPts val="0"/>
              </a:spcAft>
              <a:buNone/>
            </a:pPr>
            <a:r>
              <a:t/>
            </a:r>
            <a:endParaRPr>
              <a:solidFill>
                <a:schemeClr val="accent3"/>
              </a:solidFill>
            </a:endParaRPr>
          </a:p>
        </p:txBody>
      </p:sp>
      <p:sp>
        <p:nvSpPr>
          <p:cNvPr id="1621" name="Google Shape;1621;p11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622" name="Google Shape;1622;p11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623" name="Google Shape;1623;p111"/>
          <p:cNvPicPr preferRelativeResize="0"/>
          <p:nvPr/>
        </p:nvPicPr>
        <p:blipFill>
          <a:blip r:embed="rId3">
            <a:alphaModFix/>
          </a:blip>
          <a:stretch>
            <a:fillRect/>
          </a:stretch>
        </p:blipFill>
        <p:spPr>
          <a:xfrm>
            <a:off x="7120489" y="4602775"/>
            <a:ext cx="1980011" cy="541200"/>
          </a:xfrm>
          <a:prstGeom prst="rect">
            <a:avLst/>
          </a:prstGeom>
          <a:noFill/>
          <a:ln>
            <a:noFill/>
          </a:ln>
        </p:spPr>
      </p:pic>
      <p:sp>
        <p:nvSpPr>
          <p:cNvPr id="1624" name="Google Shape;1624;p11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25" name="Google Shape;1625;p111"/>
          <p:cNvPicPr preferRelativeResize="0"/>
          <p:nvPr/>
        </p:nvPicPr>
        <p:blipFill>
          <a:blip r:embed="rId4">
            <a:alphaModFix/>
          </a:blip>
          <a:stretch>
            <a:fillRect/>
          </a:stretch>
        </p:blipFill>
        <p:spPr>
          <a:xfrm>
            <a:off x="2353251" y="2091701"/>
            <a:ext cx="4642176" cy="21953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1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solidFill>
                <a:schemeClr val="accent2"/>
              </a:solidFill>
            </a:endParaRPr>
          </a:p>
        </p:txBody>
      </p:sp>
      <p:sp>
        <p:nvSpPr>
          <p:cNvPr id="1631" name="Google Shape;1631;p11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1632" name="Google Shape;1632;p112"/>
          <p:cNvSpPr txBox="1"/>
          <p:nvPr>
            <p:ph idx="1" type="body"/>
          </p:nvPr>
        </p:nvSpPr>
        <p:spPr>
          <a:xfrm>
            <a:off x="1084250" y="1195650"/>
            <a:ext cx="6687600" cy="19176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rPr lang="en">
                <a:solidFill>
                  <a:schemeClr val="accent3"/>
                </a:solidFill>
              </a:rPr>
              <a:t>A practicar!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457200" rtl="0" algn="l">
              <a:spcBef>
                <a:spcPts val="0"/>
              </a:spcBef>
              <a:spcAft>
                <a:spcPts val="0"/>
              </a:spcAft>
              <a:buNone/>
            </a:pPr>
            <a:r>
              <a:rPr lang="en" u="sng">
                <a:solidFill>
                  <a:schemeClr val="hlink"/>
                </a:solidFill>
                <a:hlinkClick r:id="rId3"/>
              </a:rPr>
              <a:t>leetcode.com/problems/middle-of-the-linked-list/description/</a:t>
            </a:r>
            <a:endParaRPr>
              <a:solidFill>
                <a:schemeClr val="accent3"/>
              </a:solidFill>
            </a:endParaRPr>
          </a:p>
        </p:txBody>
      </p:sp>
      <p:sp>
        <p:nvSpPr>
          <p:cNvPr id="1633" name="Google Shape;1633;p11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1634" name="Google Shape;1634;p11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1635" name="Google Shape;1635;p112"/>
          <p:cNvPicPr preferRelativeResize="0"/>
          <p:nvPr/>
        </p:nvPicPr>
        <p:blipFill>
          <a:blip r:embed="rId4">
            <a:alphaModFix/>
          </a:blip>
          <a:stretch>
            <a:fillRect/>
          </a:stretch>
        </p:blipFill>
        <p:spPr>
          <a:xfrm>
            <a:off x="7120489" y="4602775"/>
            <a:ext cx="1980011" cy="541200"/>
          </a:xfrm>
          <a:prstGeom prst="rect">
            <a:avLst/>
          </a:prstGeom>
          <a:noFill/>
          <a:ln>
            <a:noFill/>
          </a:ln>
        </p:spPr>
      </p:pic>
      <p:sp>
        <p:nvSpPr>
          <p:cNvPr id="1636" name="Google Shape;1636;p11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5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r>
              <a:rPr lang="en">
                <a:solidFill>
                  <a:schemeClr val="accent2"/>
                </a:solidFill>
              </a:rPr>
              <a:t>:</a:t>
            </a:r>
            <a:endParaRPr>
              <a:solidFill>
                <a:schemeClr val="accent2"/>
              </a:solidFill>
            </a:endParaRPr>
          </a:p>
        </p:txBody>
      </p:sp>
      <p:sp>
        <p:nvSpPr>
          <p:cNvPr id="968" name="Google Shape;968;p5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69" name="Google Shape;969;p55"/>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70" name="Google Shape;970;p5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71" name="Google Shape;971;p5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72" name="Google Shape;972;p55"/>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73" name="Google Shape;973;p55"/>
          <p:cNvPicPr preferRelativeResize="0"/>
          <p:nvPr/>
        </p:nvPicPr>
        <p:blipFill>
          <a:blip r:embed="rId4">
            <a:alphaModFix/>
          </a:blip>
          <a:stretch>
            <a:fillRect/>
          </a:stretch>
        </p:blipFill>
        <p:spPr>
          <a:xfrm>
            <a:off x="1718038" y="1805426"/>
            <a:ext cx="6462026" cy="176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5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r>
              <a:rPr lang="en">
                <a:solidFill>
                  <a:schemeClr val="accent2"/>
                </a:solidFill>
              </a:rPr>
              <a:t>:</a:t>
            </a:r>
            <a:endParaRPr>
              <a:solidFill>
                <a:schemeClr val="accent2"/>
              </a:solidFill>
            </a:endParaRPr>
          </a:p>
        </p:txBody>
      </p:sp>
      <p:sp>
        <p:nvSpPr>
          <p:cNvPr id="979" name="Google Shape;979;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80" name="Google Shape;980;p56"/>
          <p:cNvSpPr txBox="1"/>
          <p:nvPr>
            <p:ph idx="1" type="body"/>
          </p:nvPr>
        </p:nvSpPr>
        <p:spPr>
          <a:xfrm>
            <a:off x="1464250" y="1063175"/>
            <a:ext cx="6969600" cy="3416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Cada línea de código </a:t>
            </a:r>
            <a:r>
              <a:rPr lang="en">
                <a:solidFill>
                  <a:schemeClr val="accent3"/>
                </a:solidFill>
              </a:rPr>
              <a:t>está</a:t>
            </a:r>
            <a:r>
              <a:rPr lang="en">
                <a:solidFill>
                  <a:schemeClr val="accent3"/>
                </a:solidFill>
              </a:rPr>
              <a:t> dentro de una clase </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Siempre debe comenzar con una primera letra mayúscula</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El nombre del archivo debe coincidir con el nombre de la clase</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Nota: Java distingue entre mayúsculas y minúsculas: "MyClass" y "myclass" tienen distinto significado.</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981" name="Google Shape;981;p5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82" name="Google Shape;982;p5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83" name="Google Shape;983;p56"/>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84" name="Google Shape;984;p56"/>
          <p:cNvPicPr preferRelativeResize="0"/>
          <p:nvPr/>
        </p:nvPicPr>
        <p:blipFill>
          <a:blip r:embed="rId4">
            <a:alphaModFix/>
          </a:blip>
          <a:stretch>
            <a:fillRect/>
          </a:stretch>
        </p:blipFill>
        <p:spPr>
          <a:xfrm>
            <a:off x="1464247" y="1344650"/>
            <a:ext cx="4695450" cy="140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r>
              <a:rPr lang="en">
                <a:solidFill>
                  <a:schemeClr val="accent2"/>
                </a:solidFill>
              </a:rPr>
              <a:t>:</a:t>
            </a:r>
            <a:endParaRPr>
              <a:solidFill>
                <a:schemeClr val="accent2"/>
              </a:solidFill>
            </a:endParaRPr>
          </a:p>
        </p:txBody>
      </p:sp>
      <p:sp>
        <p:nvSpPr>
          <p:cNvPr id="990" name="Google Shape;990;p5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Lenguaje de Programación: Python </a:t>
            </a:r>
            <a:endParaRPr sz="1400">
              <a:solidFill>
                <a:schemeClr val="accent3"/>
              </a:solidFill>
            </a:endParaRPr>
          </a:p>
        </p:txBody>
      </p:sp>
      <p:sp>
        <p:nvSpPr>
          <p:cNvPr id="991" name="Google Shape;991;p57"/>
          <p:cNvSpPr txBox="1"/>
          <p:nvPr>
            <p:ph idx="1" type="body"/>
          </p:nvPr>
        </p:nvSpPr>
        <p:spPr>
          <a:xfrm>
            <a:off x="1464250" y="1063175"/>
            <a:ext cx="6969600" cy="3416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
        <p:nvSpPr>
          <p:cNvPr id="992" name="Google Shape;992;p5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AprendiendoPython</a:t>
            </a:r>
            <a:r>
              <a:rPr lang="en" sz="1400">
                <a:solidFill>
                  <a:schemeClr val="accent3"/>
                </a:solidFill>
              </a:rPr>
              <a:t>.html</a:t>
            </a:r>
            <a:endParaRPr sz="1400">
              <a:solidFill>
                <a:schemeClr val="accent3"/>
              </a:solidFill>
            </a:endParaRPr>
          </a:p>
        </p:txBody>
      </p:sp>
      <p:sp>
        <p:nvSpPr>
          <p:cNvPr id="993" name="Google Shape;993;p5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pic>
        <p:nvPicPr>
          <p:cNvPr id="994" name="Google Shape;994;p57"/>
          <p:cNvPicPr preferRelativeResize="0"/>
          <p:nvPr/>
        </p:nvPicPr>
        <p:blipFill>
          <a:blip r:embed="rId3">
            <a:alphaModFix/>
          </a:blip>
          <a:stretch>
            <a:fillRect/>
          </a:stretch>
        </p:blipFill>
        <p:spPr>
          <a:xfrm>
            <a:off x="7120489" y="4602775"/>
            <a:ext cx="1980011" cy="541200"/>
          </a:xfrm>
          <a:prstGeom prst="rect">
            <a:avLst/>
          </a:prstGeom>
          <a:noFill/>
          <a:ln>
            <a:noFill/>
          </a:ln>
        </p:spPr>
      </p:pic>
      <p:pic>
        <p:nvPicPr>
          <p:cNvPr id="995" name="Google Shape;995;p57"/>
          <p:cNvPicPr preferRelativeResize="0"/>
          <p:nvPr/>
        </p:nvPicPr>
        <p:blipFill>
          <a:blip r:embed="rId4">
            <a:alphaModFix/>
          </a:blip>
          <a:stretch>
            <a:fillRect/>
          </a:stretch>
        </p:blipFill>
        <p:spPr>
          <a:xfrm>
            <a:off x="1683600" y="1710377"/>
            <a:ext cx="6232926" cy="185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