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87" r:id="rId14"/>
    <p:sldId id="301" r:id="rId15"/>
    <p:sldId id="264" r:id="rId16"/>
    <p:sldId id="285" r:id="rId17"/>
    <p:sldId id="286" r:id="rId18"/>
    <p:sldId id="288" r:id="rId19"/>
    <p:sldId id="289" r:id="rId20"/>
    <p:sldId id="298" r:id="rId21"/>
    <p:sldId id="290" r:id="rId22"/>
    <p:sldId id="291" r:id="rId23"/>
    <p:sldId id="292" r:id="rId24"/>
    <p:sldId id="293" r:id="rId25"/>
    <p:sldId id="294" r:id="rId26"/>
    <p:sldId id="295" r:id="rId27"/>
    <p:sldId id="269" r:id="rId28"/>
    <p:sldId id="296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341" r:id="rId45"/>
    <p:sldId id="299" r:id="rId46"/>
    <p:sldId id="300" r:id="rId47"/>
    <p:sldId id="302" r:id="rId48"/>
    <p:sldId id="305" r:id="rId49"/>
    <p:sldId id="303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13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8" r:id="rId69"/>
    <p:sldId id="323" r:id="rId70"/>
    <p:sldId id="324" r:id="rId71"/>
    <p:sldId id="325" r:id="rId72"/>
    <p:sldId id="326" r:id="rId73"/>
    <p:sldId id="327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2" r:id="rId87"/>
  </p:sldIdLst>
  <p:sldSz cx="12192000" cy="6858000"/>
  <p:notesSz cx="6858000" cy="9144000"/>
  <p:defaultTextStyle>
    <a:defPPr>
      <a:defRPr lang="pt-PT"/>
    </a:defPPr>
    <a:lvl1pPr marL="0" algn="l" defTabSz="9141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7" algn="l" defTabSz="9141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4" algn="l" defTabSz="9141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1" algn="l" defTabSz="9141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28" algn="l" defTabSz="9141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84" algn="l" defTabSz="9141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40" algn="l" defTabSz="9141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98" algn="l" defTabSz="9141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55" algn="l" defTabSz="9141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édio 1 - Destaqu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748E2D6-4637-4781-97F0-383A56A468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202676E-45BD-478F-BD58-5DCEF200D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C55FE-D43C-4AED-8327-817B328E6E3E}" type="datetimeFigureOut">
              <a:rPr lang="pt-PT" smtClean="0"/>
              <a:t>21/02/2021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57DAE72-F0B3-417E-B9CF-D8C00578D9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23E0C1-5724-474D-A0FA-09B473889C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012-BF3A-4F70-8087-A5039C72C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5726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C0CD1-45DB-4E90-9040-1F7B757ECE7A}" type="datetimeFigureOut">
              <a:rPr lang="pt-PT" smtClean="0"/>
              <a:t>21/02/2021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7DE8-BA11-4851-8E8C-7CA093E50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3097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1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7" algn="l" defTabSz="9141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4" algn="l" defTabSz="9141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1" algn="l" defTabSz="9141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28" algn="l" defTabSz="9141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84" algn="l" defTabSz="9141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0" algn="l" defTabSz="9141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98" algn="l" defTabSz="9141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55" algn="l" defTabSz="9141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1F77CC2-A5C0-4A56-B882-D1BC54439EB9}"/>
              </a:ext>
            </a:extLst>
          </p:cNvPr>
          <p:cNvSpPr txBox="1"/>
          <p:nvPr userDrawn="1"/>
        </p:nvSpPr>
        <p:spPr>
          <a:xfrm>
            <a:off x="0" y="2"/>
            <a:ext cx="12192000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AVANÇADO</a:t>
            </a:r>
          </a:p>
        </p:txBody>
      </p:sp>
    </p:spTree>
    <p:extLst>
      <p:ext uri="{BB962C8B-B14F-4D97-AF65-F5344CB8AC3E}">
        <p14:creationId xmlns:p14="http://schemas.microsoft.com/office/powerpoint/2010/main" val="16080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2FFED52-A6C7-43C9-AD29-7C3B90561D3C}"/>
              </a:ext>
            </a:extLst>
          </p:cNvPr>
          <p:cNvSpPr txBox="1"/>
          <p:nvPr userDrawn="1"/>
        </p:nvSpPr>
        <p:spPr>
          <a:xfrm>
            <a:off x="0" y="2"/>
            <a:ext cx="12192000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AVANÇADO -  UF17/0810</a:t>
            </a:r>
          </a:p>
        </p:txBody>
      </p:sp>
      <p:sp>
        <p:nvSpPr>
          <p:cNvPr id="13" name="Marcador de Posição do Número do Diapositivo 5">
            <a:extLst>
              <a:ext uri="{FF2B5EF4-FFF2-40B4-BE49-F238E27FC236}">
                <a16:creationId xmlns:a16="http://schemas.microsoft.com/office/drawing/2014/main" id="{E456AEB2-9A01-412E-BC54-37875E12E6CA}"/>
              </a:ext>
            </a:extLst>
          </p:cNvPr>
          <p:cNvSpPr txBox="1">
            <a:spLocks/>
          </p:cNvSpPr>
          <p:nvPr userDrawn="1"/>
        </p:nvSpPr>
        <p:spPr>
          <a:xfrm>
            <a:off x="11064240" y="6475461"/>
            <a:ext cx="1127760" cy="365125"/>
          </a:xfrm>
          <a:prstGeom prst="rect">
            <a:avLst/>
          </a:prstGeom>
        </p:spPr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14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60D43D1-A292-4B64-9915-90B7CB6E4E2B}" type="slidenum">
              <a:rPr lang="pt-PT" sz="1400" smtClean="0"/>
              <a:pPr algn="r"/>
              <a:t>‹nº›</a:t>
            </a:fld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1808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EFEE041-2284-48E8-AC6C-940A8D1F63DE}"/>
              </a:ext>
            </a:extLst>
          </p:cNvPr>
          <p:cNvSpPr txBox="1"/>
          <p:nvPr/>
        </p:nvSpPr>
        <p:spPr>
          <a:xfrm>
            <a:off x="323850" y="819150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Apontadores/Ponteiros/</a:t>
            </a:r>
            <a:r>
              <a:rPr lang="pt-PT" sz="28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DB9975-7B4C-4C24-8480-F450FB4CD51F}"/>
              </a:ext>
            </a:extLst>
          </p:cNvPr>
          <p:cNvSpPr txBox="1"/>
          <p:nvPr/>
        </p:nvSpPr>
        <p:spPr>
          <a:xfrm>
            <a:off x="323854" y="1522538"/>
            <a:ext cx="1669073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Definição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D4D713-F73A-4D7A-82BD-BCDE4AF19628}"/>
              </a:ext>
            </a:extLst>
          </p:cNvPr>
          <p:cNvSpPr txBox="1"/>
          <p:nvPr/>
        </p:nvSpPr>
        <p:spPr>
          <a:xfrm>
            <a:off x="2293331" y="1522538"/>
            <a:ext cx="1669073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Declaração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124168-1107-4B1A-8C80-3A4D7250660C}"/>
              </a:ext>
            </a:extLst>
          </p:cNvPr>
          <p:cNvSpPr txBox="1"/>
          <p:nvPr/>
        </p:nvSpPr>
        <p:spPr>
          <a:xfrm>
            <a:off x="4262804" y="1522534"/>
            <a:ext cx="2184888" cy="1107996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Para passar dados para uma função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79B21E-2367-4362-99C4-BB1A60B42893}"/>
              </a:ext>
            </a:extLst>
          </p:cNvPr>
          <p:cNvSpPr txBox="1"/>
          <p:nvPr/>
        </p:nvSpPr>
        <p:spPr>
          <a:xfrm>
            <a:off x="6748100" y="1529924"/>
            <a:ext cx="1669073" cy="861774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Operador</a:t>
            </a:r>
          </a:p>
          <a:p>
            <a:r>
              <a:rPr lang="pt-PT" dirty="0"/>
              <a:t>indireto </a:t>
            </a:r>
            <a:r>
              <a:rPr lang="pt-PT" sz="2800" dirty="0"/>
              <a:t>*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5E0F6F-9E37-4674-805A-039F96382655}"/>
              </a:ext>
            </a:extLst>
          </p:cNvPr>
          <p:cNvSpPr txBox="1"/>
          <p:nvPr/>
        </p:nvSpPr>
        <p:spPr>
          <a:xfrm>
            <a:off x="8717577" y="1491759"/>
            <a:ext cx="3146181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Atribuição de valores a variáveis apontadores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3B26F3-6955-477E-A91C-7D1E40C927B7}"/>
              </a:ext>
            </a:extLst>
          </p:cNvPr>
          <p:cNvSpPr txBox="1"/>
          <p:nvPr/>
        </p:nvSpPr>
        <p:spPr>
          <a:xfrm>
            <a:off x="1158390" y="3909600"/>
            <a:ext cx="1669073" cy="1107996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Operações com apontadores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79A9B6-516C-4C54-B6A7-5643B08C2397}"/>
              </a:ext>
            </a:extLst>
          </p:cNvPr>
          <p:cNvSpPr txBox="1"/>
          <p:nvPr/>
        </p:nvSpPr>
        <p:spPr>
          <a:xfrm>
            <a:off x="6790596" y="3587051"/>
            <a:ext cx="1669073" cy="1107996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Apontadores</a:t>
            </a:r>
          </a:p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para:</a:t>
            </a:r>
          </a:p>
          <a:p>
            <a:pPr algn="ctr"/>
            <a:endParaRPr lang="pt-PT" sz="2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480FB2-CA67-4613-AE1E-4081713A2A1C}"/>
              </a:ext>
            </a:extLst>
          </p:cNvPr>
          <p:cNvSpPr txBox="1"/>
          <p:nvPr/>
        </p:nvSpPr>
        <p:spPr>
          <a:xfrm>
            <a:off x="7048504" y="3156168"/>
            <a:ext cx="1669073" cy="43088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matrizes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CA8F83-1F1A-4212-A020-3CBDB1D6736B}"/>
              </a:ext>
            </a:extLst>
          </p:cNvPr>
          <p:cNvSpPr txBox="1"/>
          <p:nvPr/>
        </p:nvSpPr>
        <p:spPr>
          <a:xfrm>
            <a:off x="8441352" y="3563668"/>
            <a:ext cx="1669073" cy="43088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endParaRPr lang="pt-PT" sz="2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450FD1-78DC-4929-AFE5-1BF14506A3D6}"/>
              </a:ext>
            </a:extLst>
          </p:cNvPr>
          <p:cNvSpPr txBox="1"/>
          <p:nvPr/>
        </p:nvSpPr>
        <p:spPr>
          <a:xfrm>
            <a:off x="8459669" y="4032715"/>
            <a:ext cx="1669073" cy="43088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apontadores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37A84E-C440-42E7-B7B7-06FF2B7C188E}"/>
              </a:ext>
            </a:extLst>
          </p:cNvPr>
          <p:cNvSpPr txBox="1"/>
          <p:nvPr/>
        </p:nvSpPr>
        <p:spPr>
          <a:xfrm>
            <a:off x="6682886" y="4516292"/>
            <a:ext cx="4088424" cy="76944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funções (apontadores como argumento de uma função)</a:t>
            </a:r>
          </a:p>
        </p:txBody>
      </p:sp>
    </p:spTree>
    <p:extLst>
      <p:ext uri="{BB962C8B-B14F-4D97-AF65-F5344CB8AC3E}">
        <p14:creationId xmlns:p14="http://schemas.microsoft.com/office/powerpoint/2010/main" val="3661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E70565-C490-46DA-9818-95910AC9384E}"/>
              </a:ext>
            </a:extLst>
          </p:cNvPr>
          <p:cNvSpPr txBox="1"/>
          <p:nvPr/>
        </p:nvSpPr>
        <p:spPr>
          <a:xfrm>
            <a:off x="323850" y="819150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Apontadores/Ponteiros/</a:t>
            </a:r>
            <a:r>
              <a:rPr lang="pt-PT" sz="28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4EB0F0-2996-420A-AA16-29CED12F8BC9}"/>
              </a:ext>
            </a:extLst>
          </p:cNvPr>
          <p:cNvSpPr txBox="1"/>
          <p:nvPr/>
        </p:nvSpPr>
        <p:spPr>
          <a:xfrm>
            <a:off x="323849" y="1573725"/>
            <a:ext cx="11539904" cy="492443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sz="2600" dirty="0"/>
              <a:t>Uso dos apontadores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2F5FFB-A088-4F53-B8C5-13A170964313}"/>
              </a:ext>
            </a:extLst>
          </p:cNvPr>
          <p:cNvSpPr txBox="1"/>
          <p:nvPr/>
        </p:nvSpPr>
        <p:spPr>
          <a:xfrm>
            <a:off x="490654" y="2832414"/>
            <a:ext cx="38454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Sebenta C/</a:t>
            </a:r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Baltarejo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pg. 83/108</a:t>
            </a:r>
          </a:p>
        </p:txBody>
      </p:sp>
    </p:spTree>
    <p:extLst>
      <p:ext uri="{BB962C8B-B14F-4D97-AF65-F5344CB8AC3E}">
        <p14:creationId xmlns:p14="http://schemas.microsoft.com/office/powerpoint/2010/main" val="89579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9CAAA8F-5750-443F-B4B6-637F1A02655B}"/>
              </a:ext>
            </a:extLst>
          </p:cNvPr>
          <p:cNvSpPr txBox="1"/>
          <p:nvPr/>
        </p:nvSpPr>
        <p:spPr>
          <a:xfrm>
            <a:off x="426785" y="1678651"/>
            <a:ext cx="2184888" cy="1107996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Para passar dados para uma função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C8EDA6-47A0-4928-A1C7-39A5BEF8F8E2}"/>
              </a:ext>
            </a:extLst>
          </p:cNvPr>
          <p:cNvSpPr txBox="1"/>
          <p:nvPr/>
        </p:nvSpPr>
        <p:spPr>
          <a:xfrm>
            <a:off x="3084871" y="1683347"/>
            <a:ext cx="4715357" cy="1200329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Operador</a:t>
            </a:r>
          </a:p>
          <a:p>
            <a:r>
              <a:rPr lang="pt-PT" dirty="0"/>
              <a:t>indireto  ou de referência</a:t>
            </a:r>
          </a:p>
          <a:p>
            <a:r>
              <a:rPr lang="pt-PT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5958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905FA5-6256-4E93-8F1E-6382F10B1D7C}"/>
              </a:ext>
            </a:extLst>
          </p:cNvPr>
          <p:cNvSpPr txBox="1"/>
          <p:nvPr/>
        </p:nvSpPr>
        <p:spPr>
          <a:xfrm>
            <a:off x="158591" y="885272"/>
            <a:ext cx="1669073" cy="1107996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Operações com apontadores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016059-5AF3-4663-887F-6369F5164985}"/>
              </a:ext>
            </a:extLst>
          </p:cNvPr>
          <p:cNvSpPr txBox="1"/>
          <p:nvPr/>
        </p:nvSpPr>
        <p:spPr>
          <a:xfrm>
            <a:off x="5917528" y="873668"/>
            <a:ext cx="1669073" cy="43088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B17C90-5FE8-40DE-9EA3-439C6673C8F4}"/>
              </a:ext>
            </a:extLst>
          </p:cNvPr>
          <p:cNvSpPr txBox="1"/>
          <p:nvPr/>
        </p:nvSpPr>
        <p:spPr>
          <a:xfrm>
            <a:off x="8209019" y="885276"/>
            <a:ext cx="1669073" cy="43088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Decremento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532631-F816-48BB-8DED-261B30D23D82}"/>
              </a:ext>
            </a:extLst>
          </p:cNvPr>
          <p:cNvSpPr txBox="1"/>
          <p:nvPr/>
        </p:nvSpPr>
        <p:spPr>
          <a:xfrm>
            <a:off x="2922371" y="2607950"/>
            <a:ext cx="1669073" cy="43088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Incremento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415973-E68C-4016-9559-EA574CB46A55}"/>
              </a:ext>
            </a:extLst>
          </p:cNvPr>
          <p:cNvSpPr txBox="1"/>
          <p:nvPr/>
        </p:nvSpPr>
        <p:spPr>
          <a:xfrm>
            <a:off x="2829695" y="3038837"/>
            <a:ext cx="3087833" cy="7694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pt-PT" sz="2200" dirty="0" err="1">
                <a:solidFill>
                  <a:schemeClr val="bg1"/>
                </a:solidFill>
              </a:rPr>
              <a:t>int</a:t>
            </a:r>
            <a:r>
              <a:rPr lang="pt-PT" sz="2200" dirty="0">
                <a:solidFill>
                  <a:schemeClr val="bg1"/>
                </a:solidFill>
              </a:rPr>
              <a:t> *p;</a:t>
            </a:r>
          </a:p>
          <a:p>
            <a:r>
              <a:rPr lang="pt-PT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p++;</a:t>
            </a:r>
            <a:r>
              <a:rPr lang="pt-PT" sz="2200" dirty="0">
                <a:solidFill>
                  <a:schemeClr val="bg1"/>
                </a:solidFill>
              </a:rPr>
              <a:t> /* Avança 4 bytes */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85B0D4-5890-48C7-A6B2-D6D2900B4DF5}"/>
              </a:ext>
            </a:extLst>
          </p:cNvPr>
          <p:cNvSpPr txBox="1"/>
          <p:nvPr/>
        </p:nvSpPr>
        <p:spPr>
          <a:xfrm>
            <a:off x="10342045" y="892991"/>
            <a:ext cx="1669073" cy="43088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Diferença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CCD306-76C4-4F5B-8133-C3E81E6BEA02}"/>
              </a:ext>
            </a:extLst>
          </p:cNvPr>
          <p:cNvSpPr txBox="1"/>
          <p:nvPr/>
        </p:nvSpPr>
        <p:spPr>
          <a:xfrm>
            <a:off x="180889" y="3893296"/>
            <a:ext cx="1669073" cy="43088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Diferença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0BAD194-39BF-43C1-9055-A492BB0B3B74}"/>
              </a:ext>
            </a:extLst>
          </p:cNvPr>
          <p:cNvSpPr txBox="1"/>
          <p:nvPr/>
        </p:nvSpPr>
        <p:spPr>
          <a:xfrm>
            <a:off x="91678" y="4307252"/>
            <a:ext cx="6822080" cy="2123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2200" dirty="0">
                <a:solidFill>
                  <a:schemeClr val="bg1"/>
                </a:solidFill>
              </a:rPr>
              <a:t>Só pode ser realizada entre apontadores do mesmo tipo. </a:t>
            </a:r>
          </a:p>
          <a:p>
            <a:pPr algn="just"/>
            <a:r>
              <a:rPr lang="pt-PT" sz="2200" dirty="0">
                <a:solidFill>
                  <a:schemeClr val="bg1"/>
                </a:solidFill>
              </a:rPr>
              <a:t>Essa operação permite saber quantos elementos existem </a:t>
            </a:r>
          </a:p>
          <a:p>
            <a:pPr algn="just"/>
            <a:r>
              <a:rPr lang="pt-PT" sz="2200" dirty="0">
                <a:solidFill>
                  <a:schemeClr val="bg1"/>
                </a:solidFill>
              </a:rPr>
              <a:t>entre um endereço e outro.</a:t>
            </a:r>
          </a:p>
          <a:p>
            <a:pPr algn="just"/>
            <a:r>
              <a:rPr lang="pt-PT" sz="2200" b="1" dirty="0" err="1">
                <a:solidFill>
                  <a:schemeClr val="bg1"/>
                </a:solidFill>
              </a:rPr>
              <a:t>char</a:t>
            </a:r>
            <a:r>
              <a:rPr lang="pt-PT" sz="2200" b="1" dirty="0">
                <a:solidFill>
                  <a:schemeClr val="bg1"/>
                </a:solidFill>
              </a:rPr>
              <a:t> s[10];</a:t>
            </a:r>
          </a:p>
          <a:p>
            <a:pPr algn="just"/>
            <a:r>
              <a:rPr lang="pt-PT" sz="2200" b="1" dirty="0" err="1">
                <a:solidFill>
                  <a:schemeClr val="bg1"/>
                </a:solidFill>
              </a:rPr>
              <a:t>char</a:t>
            </a:r>
            <a:r>
              <a:rPr lang="pt-PT" sz="2200" b="1" dirty="0">
                <a:solidFill>
                  <a:schemeClr val="bg1"/>
                </a:solidFill>
              </a:rPr>
              <a:t> *p = s;</a:t>
            </a:r>
          </a:p>
          <a:p>
            <a:pPr algn="just"/>
            <a:r>
              <a:rPr lang="pt-P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– p;</a:t>
            </a:r>
            <a:r>
              <a:rPr lang="pt-PT" sz="2200" dirty="0">
                <a:solidFill>
                  <a:schemeClr val="bg1"/>
                </a:solidFill>
              </a:rPr>
              <a:t> /* retorna a diferença entre os endereços </a:t>
            </a:r>
            <a:r>
              <a:rPr lang="pt-P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PT" sz="2200" dirty="0">
                <a:solidFill>
                  <a:schemeClr val="bg1"/>
                </a:solidFill>
              </a:rPr>
              <a:t> e </a:t>
            </a:r>
            <a:r>
              <a:rPr lang="pt-P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PT" sz="2200" dirty="0">
                <a:solidFill>
                  <a:schemeClr val="bg1"/>
                </a:solidFill>
              </a:rPr>
              <a:t> */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C74244-D22F-4820-AAC4-B0A725BBB084}"/>
              </a:ext>
            </a:extLst>
          </p:cNvPr>
          <p:cNvSpPr txBox="1"/>
          <p:nvPr/>
        </p:nvSpPr>
        <p:spPr>
          <a:xfrm>
            <a:off x="180891" y="2585650"/>
            <a:ext cx="1669073" cy="43088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Atribuição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705850F-61FA-42B2-81B9-1D77138F59B9}"/>
              </a:ext>
            </a:extLst>
          </p:cNvPr>
          <p:cNvSpPr txBox="1"/>
          <p:nvPr/>
        </p:nvSpPr>
        <p:spPr>
          <a:xfrm>
            <a:off x="180891" y="3074311"/>
            <a:ext cx="1669071" cy="4308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PT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= &amp;x;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18E9522-43A6-493C-9316-A8616A69E9FA}"/>
              </a:ext>
            </a:extLst>
          </p:cNvPr>
          <p:cNvSpPr txBox="1"/>
          <p:nvPr/>
        </p:nvSpPr>
        <p:spPr>
          <a:xfrm>
            <a:off x="6218877" y="2582160"/>
            <a:ext cx="1669073" cy="43088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Decremento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D4A0CC-C7A5-4291-A4D4-AEC83E0A7387}"/>
              </a:ext>
            </a:extLst>
          </p:cNvPr>
          <p:cNvSpPr txBox="1"/>
          <p:nvPr/>
        </p:nvSpPr>
        <p:spPr>
          <a:xfrm>
            <a:off x="6218877" y="3038837"/>
            <a:ext cx="3445815" cy="7694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pt-PT" sz="2200" dirty="0" err="1">
                <a:solidFill>
                  <a:schemeClr val="bg1"/>
                </a:solidFill>
              </a:rPr>
              <a:t>int</a:t>
            </a:r>
            <a:r>
              <a:rPr lang="pt-PT" sz="2200" dirty="0">
                <a:solidFill>
                  <a:schemeClr val="bg1"/>
                </a:solidFill>
              </a:rPr>
              <a:t> *p;</a:t>
            </a:r>
          </a:p>
          <a:p>
            <a:r>
              <a:rPr lang="pt-PT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= p-10;</a:t>
            </a:r>
            <a:r>
              <a:rPr lang="pt-PT" sz="2200" dirty="0">
                <a:solidFill>
                  <a:schemeClr val="bg1"/>
                </a:solidFill>
              </a:rPr>
              <a:t> /* 10*</a:t>
            </a:r>
            <a:r>
              <a:rPr lang="pt-PT" sz="2200" dirty="0" err="1">
                <a:solidFill>
                  <a:schemeClr val="bg1"/>
                </a:solidFill>
              </a:rPr>
              <a:t>sizeof</a:t>
            </a:r>
            <a:r>
              <a:rPr lang="pt-PT" sz="2200" dirty="0">
                <a:solidFill>
                  <a:schemeClr val="bg1"/>
                </a:solidFill>
              </a:rPr>
              <a:t>(</a:t>
            </a:r>
            <a:r>
              <a:rPr lang="pt-PT" sz="2200" dirty="0" err="1">
                <a:solidFill>
                  <a:schemeClr val="bg1"/>
                </a:solidFill>
              </a:rPr>
              <a:t>int</a:t>
            </a:r>
            <a:r>
              <a:rPr lang="pt-PT" sz="2200" dirty="0">
                <a:solidFill>
                  <a:schemeClr val="bg1"/>
                </a:solidFill>
              </a:rPr>
              <a:t>) */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F7A062-1FA7-421A-B0F1-4A4DCB471F4A}"/>
              </a:ext>
            </a:extLst>
          </p:cNvPr>
          <p:cNvSpPr txBox="1"/>
          <p:nvPr/>
        </p:nvSpPr>
        <p:spPr>
          <a:xfrm>
            <a:off x="5572621" y="1543248"/>
            <a:ext cx="2149596" cy="80021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 por </a:t>
            </a:r>
          </a:p>
          <a:p>
            <a:pPr algn="ctr"/>
            <a:r>
              <a:rPr lang="pt-PT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*p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BE55E0-EDBF-4040-AD1F-4D96A5B769AC}"/>
              </a:ext>
            </a:extLst>
          </p:cNvPr>
          <p:cNvSpPr txBox="1"/>
          <p:nvPr/>
        </p:nvSpPr>
        <p:spPr>
          <a:xfrm>
            <a:off x="7968753" y="1543248"/>
            <a:ext cx="2149596" cy="80021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Endereço de</a:t>
            </a:r>
          </a:p>
          <a:p>
            <a:pPr algn="ctr"/>
            <a:r>
              <a:rPr lang="pt-PT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&amp;p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1E83248-D270-4EA0-9A11-C7642E9EF11C}"/>
              </a:ext>
            </a:extLst>
          </p:cNvPr>
          <p:cNvSpPr txBox="1"/>
          <p:nvPr/>
        </p:nvSpPr>
        <p:spPr>
          <a:xfrm>
            <a:off x="10342046" y="1648075"/>
            <a:ext cx="1669073" cy="43088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Comparação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8F9DF9-B571-41A5-B53E-364B3457BE87}"/>
              </a:ext>
            </a:extLst>
          </p:cNvPr>
          <p:cNvSpPr txBox="1"/>
          <p:nvPr/>
        </p:nvSpPr>
        <p:spPr>
          <a:xfrm>
            <a:off x="6942052" y="3971632"/>
            <a:ext cx="1669073" cy="43088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Comparação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68F238-AC48-40E6-8601-A170A52ED6E9}"/>
              </a:ext>
            </a:extLst>
          </p:cNvPr>
          <p:cNvSpPr txBox="1"/>
          <p:nvPr/>
        </p:nvSpPr>
        <p:spPr>
          <a:xfrm>
            <a:off x="6913762" y="4331128"/>
            <a:ext cx="5097357" cy="11079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 &gt; p2</a:t>
            </a:r>
            <a:r>
              <a:rPr lang="pt-PT" sz="2200" dirty="0">
                <a:solidFill>
                  <a:schemeClr val="bg1"/>
                </a:solidFill>
              </a:rPr>
              <a:t>: permite verificar qual a ordem de 2 elementos num vetor por meio do valor dos seus endereços.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EEEF5D-3957-4CA9-B376-E9AD49E90859}"/>
              </a:ext>
            </a:extLst>
          </p:cNvPr>
          <p:cNvSpPr txBox="1"/>
          <p:nvPr/>
        </p:nvSpPr>
        <p:spPr>
          <a:xfrm>
            <a:off x="2129764" y="939158"/>
            <a:ext cx="3146181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Atribuição de valores a variáveis apontadores</a:t>
            </a:r>
          </a:p>
        </p:txBody>
      </p:sp>
    </p:spTree>
    <p:extLst>
      <p:ext uri="{BB962C8B-B14F-4D97-AF65-F5344CB8AC3E}">
        <p14:creationId xmlns:p14="http://schemas.microsoft.com/office/powerpoint/2010/main" val="422421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986944B-0323-4840-B74A-876325AEF1B3}"/>
              </a:ext>
            </a:extLst>
          </p:cNvPr>
          <p:cNvSpPr txBox="1"/>
          <p:nvPr/>
        </p:nvSpPr>
        <p:spPr>
          <a:xfrm>
            <a:off x="4329364" y="618723"/>
            <a:ext cx="7766384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ficha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peso;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//pp é do tipo ficha e não </a:t>
            </a:r>
            <a:r>
              <a:rPr lang="pt-PT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ficha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pp; </a:t>
            </a:r>
            <a:r>
              <a:rPr lang="pt-PT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//ficha simples, não é um </a:t>
            </a:r>
            <a:r>
              <a:rPr lang="pt-PT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pp.ano = 1999;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pp.nome </a:t>
            </a:r>
            <a:r>
              <a:rPr lang="it-I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"Anna"</a:t>
            </a:r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pp.peso = 61.1;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it-IT" sz="14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ficha</a:t>
            </a:r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*p_ficha = &amp;pp;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it-I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"pp.ano\t\t"</a:t>
            </a:r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pp.ano </a:t>
            </a:r>
            <a:r>
              <a:rPr lang="it-I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"\t\t"</a:t>
            </a:r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&amp;pp.ano </a:t>
            </a:r>
            <a:r>
              <a:rPr lang="it-I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pp.nome</a:t>
            </a:r>
            <a:r>
              <a:rPr lang="fr-FR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\t\t"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pp.nome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"\t\t"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pp.nome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pp.peso</a:t>
            </a:r>
            <a:r>
              <a:rPr lang="fr-FR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\t\t"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pp.peso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"\t\t"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pp.peso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"pp "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"\t\t"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&amp;pp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cout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"pp "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"\t\t"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p_ficha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p_ficha</a:t>
            </a:r>
            <a:r>
              <a:rPr lang="pt-PT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-&gt;ano: "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p_ficha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-&gt;ano </a:t>
            </a:r>
            <a:r>
              <a:rPr lang="pt-P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"&amp;</a:t>
            </a:r>
            <a:r>
              <a:rPr lang="pt-PT" sz="1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p_ficha</a:t>
            </a:r>
            <a:r>
              <a:rPr lang="pt-PT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-&gt;ano: "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pt-PT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p_ficha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-&gt;ano </a:t>
            </a:r>
            <a:r>
              <a:rPr lang="pt-PT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909464-BED0-45EE-AC5A-2D2F781EA8AF}"/>
              </a:ext>
            </a:extLst>
          </p:cNvPr>
          <p:cNvSpPr txBox="1"/>
          <p:nvPr/>
        </p:nvSpPr>
        <p:spPr>
          <a:xfrm>
            <a:off x="157607" y="759283"/>
            <a:ext cx="40033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 Exemplo 1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D29119-BD68-4EEB-B48F-2ABA22AABA46}"/>
              </a:ext>
            </a:extLst>
          </p:cNvPr>
          <p:cNvSpPr txBox="1"/>
          <p:nvPr/>
        </p:nvSpPr>
        <p:spPr>
          <a:xfrm>
            <a:off x="605211" y="1768918"/>
            <a:ext cx="3108107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pt-PT" spc="3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u="sng" spc="3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nome da estrutura/</a:t>
            </a:r>
            <a:r>
              <a:rPr lang="pt-PT" b="1" i="1" u="sng" spc="3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pt-PT" spc="3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pt-PT" b="1" spc="3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pt-PT" spc="3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é um </a:t>
            </a:r>
            <a:r>
              <a:rPr lang="pt-PT" u="sng" spc="3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apontador</a:t>
            </a:r>
            <a:r>
              <a:rPr lang="pt-PT" spc="3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pc="300" dirty="0"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BAD9E9-0A04-4141-8AF8-57CF97EF5B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607" y="3110462"/>
            <a:ext cx="4003316" cy="18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4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6335A59-DBB6-4717-AF64-E9248D14A4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7237" y="1443401"/>
            <a:ext cx="6500312" cy="47577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9374FC-8913-49CC-8A46-F83097B15C6C}"/>
              </a:ext>
            </a:extLst>
          </p:cNvPr>
          <p:cNvSpPr txBox="1"/>
          <p:nvPr/>
        </p:nvSpPr>
        <p:spPr>
          <a:xfrm>
            <a:off x="157607" y="759283"/>
            <a:ext cx="109595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 Exemplo 2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1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1D9FE79-A949-42E9-88B1-07843DBEE186}"/>
              </a:ext>
            </a:extLst>
          </p:cNvPr>
          <p:cNvGrpSpPr/>
          <p:nvPr/>
        </p:nvGrpSpPr>
        <p:grpSpPr>
          <a:xfrm>
            <a:off x="638550" y="1951835"/>
            <a:ext cx="4088424" cy="2129565"/>
            <a:chOff x="6682886" y="3156164"/>
            <a:chExt cx="4088424" cy="2129565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BA2985C2-47AF-448C-9E86-640D6B31BA50}"/>
                </a:ext>
              </a:extLst>
            </p:cNvPr>
            <p:cNvSpPr txBox="1"/>
            <p:nvPr/>
          </p:nvSpPr>
          <p:spPr>
            <a:xfrm>
              <a:off x="6790592" y="3587051"/>
              <a:ext cx="1669073" cy="110799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Apontadores</a:t>
              </a:r>
            </a:p>
            <a:p>
              <a:pPr algn="ctr"/>
              <a:r>
                <a:rPr lang="pt-PT" sz="2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para:</a:t>
              </a:r>
            </a:p>
            <a:p>
              <a:pPr algn="ctr"/>
              <a:endPara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63A1C4F-EABF-4540-ADAE-EE3DCD84DA6D}"/>
                </a:ext>
              </a:extLst>
            </p:cNvPr>
            <p:cNvSpPr txBox="1"/>
            <p:nvPr/>
          </p:nvSpPr>
          <p:spPr>
            <a:xfrm>
              <a:off x="7048500" y="3156164"/>
              <a:ext cx="1669073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matrizes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FC556C6-7B82-4418-BC0C-63A7BBD4A8B4}"/>
                </a:ext>
              </a:extLst>
            </p:cNvPr>
            <p:cNvSpPr txBox="1"/>
            <p:nvPr/>
          </p:nvSpPr>
          <p:spPr>
            <a:xfrm>
              <a:off x="8441348" y="3563664"/>
              <a:ext cx="1669073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 err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strings</a:t>
              </a:r>
              <a:endPara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BA476BB-CBCC-4106-8184-3CB0920AD525}"/>
                </a:ext>
              </a:extLst>
            </p:cNvPr>
            <p:cNvSpPr txBox="1"/>
            <p:nvPr/>
          </p:nvSpPr>
          <p:spPr>
            <a:xfrm>
              <a:off x="8459665" y="4032711"/>
              <a:ext cx="1669073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algn="ctr">
                <a:defRPr sz="2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pt-PT" dirty="0"/>
                <a:t>apontadores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7B762E3-FD71-41DA-A6C8-424AB2ED4954}"/>
                </a:ext>
              </a:extLst>
            </p:cNvPr>
            <p:cNvSpPr txBox="1"/>
            <p:nvPr/>
          </p:nvSpPr>
          <p:spPr>
            <a:xfrm>
              <a:off x="6682886" y="4516288"/>
              <a:ext cx="4088424" cy="7694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algn="ctr">
                <a:defRPr sz="2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pt-PT" dirty="0"/>
                <a:t>funções (apontadores como argumento de uma função)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77C674-B481-48D5-BC1A-B8AE4713B797}"/>
              </a:ext>
            </a:extLst>
          </p:cNvPr>
          <p:cNvSpPr txBox="1"/>
          <p:nvPr/>
        </p:nvSpPr>
        <p:spPr>
          <a:xfrm>
            <a:off x="7001790" y="1773076"/>
            <a:ext cx="486416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f;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&amp;f;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"FLOAT ? 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tf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\t\t"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t&amp;f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&amp;f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"\t*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fp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fp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61F0EF-3520-476B-93B6-A6475777852B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Apontadores –  para  </a:t>
            </a:r>
            <a:r>
              <a:rPr lang="pt-PT" sz="2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30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1D9FE79-A949-42E9-88B1-07843DBEE186}"/>
              </a:ext>
            </a:extLst>
          </p:cNvPr>
          <p:cNvGrpSpPr/>
          <p:nvPr/>
        </p:nvGrpSpPr>
        <p:grpSpPr>
          <a:xfrm>
            <a:off x="638550" y="1951835"/>
            <a:ext cx="4088424" cy="2129565"/>
            <a:chOff x="6682886" y="3156164"/>
            <a:chExt cx="4088424" cy="2129565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BA2985C2-47AF-448C-9E86-640D6B31BA50}"/>
                </a:ext>
              </a:extLst>
            </p:cNvPr>
            <p:cNvSpPr txBox="1"/>
            <p:nvPr/>
          </p:nvSpPr>
          <p:spPr>
            <a:xfrm>
              <a:off x="6790592" y="3587051"/>
              <a:ext cx="1669073" cy="110799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Apontadores</a:t>
              </a:r>
            </a:p>
            <a:p>
              <a:pPr algn="ctr"/>
              <a:r>
                <a:rPr lang="pt-PT" sz="2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para:</a:t>
              </a:r>
            </a:p>
            <a:p>
              <a:pPr algn="ctr"/>
              <a:endPara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63A1C4F-EABF-4540-ADAE-EE3DCD84DA6D}"/>
                </a:ext>
              </a:extLst>
            </p:cNvPr>
            <p:cNvSpPr txBox="1"/>
            <p:nvPr/>
          </p:nvSpPr>
          <p:spPr>
            <a:xfrm>
              <a:off x="7048500" y="3156164"/>
              <a:ext cx="1669073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matrizes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FC556C6-7B82-4418-BC0C-63A7BBD4A8B4}"/>
                </a:ext>
              </a:extLst>
            </p:cNvPr>
            <p:cNvSpPr txBox="1"/>
            <p:nvPr/>
          </p:nvSpPr>
          <p:spPr>
            <a:xfrm>
              <a:off x="8441348" y="3563664"/>
              <a:ext cx="1669073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 err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strings</a:t>
              </a:r>
              <a:endPara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BA476BB-CBCC-4106-8184-3CB0920AD525}"/>
                </a:ext>
              </a:extLst>
            </p:cNvPr>
            <p:cNvSpPr txBox="1"/>
            <p:nvPr/>
          </p:nvSpPr>
          <p:spPr>
            <a:xfrm>
              <a:off x="8459665" y="4032711"/>
              <a:ext cx="1669073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algn="ctr">
                <a:defRPr sz="2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pt-PT" dirty="0"/>
                <a:t>apontadores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7B762E3-FD71-41DA-A6C8-424AB2ED4954}"/>
                </a:ext>
              </a:extLst>
            </p:cNvPr>
            <p:cNvSpPr txBox="1"/>
            <p:nvPr/>
          </p:nvSpPr>
          <p:spPr>
            <a:xfrm>
              <a:off x="6682886" y="4516288"/>
              <a:ext cx="4088424" cy="7694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algn="ctr">
                <a:defRPr sz="2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pt-PT" dirty="0"/>
                <a:t>funções (apontadores como argumento de uma função)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62100A-DFC0-4F30-8D6C-20A1DB955AE4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Apontadores –  para  </a:t>
            </a:r>
            <a:r>
              <a:rPr lang="pt-PT" sz="2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2543CB-2DA4-48F2-9F7B-CC2856FB6208}"/>
              </a:ext>
            </a:extLst>
          </p:cNvPr>
          <p:cNvSpPr txBox="1"/>
          <p:nvPr/>
        </p:nvSpPr>
        <p:spPr>
          <a:xfrm>
            <a:off x="6623898" y="1782558"/>
            <a:ext cx="524205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&amp;s;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"STRING ?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ts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\t\t"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t&amp;s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&amp;s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"\t*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\t\t"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8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23ECC55-608C-4E37-8E9E-799A38BD16BB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Apontadores –  para </a:t>
            </a:r>
            <a:r>
              <a:rPr lang="pt-PT" sz="2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E2AEEA-09B9-4FDD-888E-2927BBDEB2A5}"/>
              </a:ext>
            </a:extLst>
          </p:cNvPr>
          <p:cNvSpPr txBox="1"/>
          <p:nvPr/>
        </p:nvSpPr>
        <p:spPr>
          <a:xfrm>
            <a:off x="326049" y="1442744"/>
            <a:ext cx="11540220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V[3]; 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Vp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V;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"3 inteiros ? "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V[0]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V[1]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V[2];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Valores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inteiros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[0]: 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V[0]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V[1]: 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V[1]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V[2]: 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V[2]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"Endereços onde </a:t>
            </a:r>
            <a:r>
              <a:rPr lang="pt-PT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estao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os valores inteiros"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t&amp;V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[0]: 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&amp;V[0]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t&amp;V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[1]: 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&amp;V[1]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&amp;V[2]: 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&amp;V[2]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Endereco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 primeira </a:t>
            </a:r>
            <a:r>
              <a:rPr lang="pt-PT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posicao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&amp;V[0]"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Vp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&amp;V[0]: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 </a:t>
            </a:r>
            <a:r>
              <a:rPr lang="en-US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Endereco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 primeira </a:t>
            </a:r>
            <a:r>
              <a:rPr lang="pt-PT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posicao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&amp;V[0]"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tVp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V = &amp;V[0]: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Conteudo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 primeira </a:t>
            </a:r>
            <a:r>
              <a:rPr lang="pt-PT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posicao</a:t>
            </a:r>
            <a:r>
              <a:rPr lang="pt-PT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V[0]"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"\t*</a:t>
            </a:r>
            <a:r>
              <a:rPr lang="fr-FR" sz="18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Vp</a:t>
            </a:r>
            <a:r>
              <a:rPr lang="fr-FR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V[0]: "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Vp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55165E-96F1-4358-85FD-3367F7E5CF8B}"/>
              </a:ext>
            </a:extLst>
          </p:cNvPr>
          <p:cNvSpPr txBox="1"/>
          <p:nvPr/>
        </p:nvSpPr>
        <p:spPr>
          <a:xfrm>
            <a:off x="5390147" y="1626995"/>
            <a:ext cx="621110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PT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V[1] indica o 5º byte, para V sendo </a:t>
            </a:r>
            <a:r>
              <a:rPr lang="pt-PT" sz="16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pt-PT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 inteiros.</a:t>
            </a:r>
          </a:p>
          <a:p>
            <a:r>
              <a:rPr lang="pt-PT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V[2] indica o 9º byte.</a:t>
            </a:r>
            <a:endParaRPr lang="pt-PT" sz="1600" dirty="0">
              <a:latin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266ECBA-D6AD-48C1-8D41-AFD1B3E283A1}"/>
              </a:ext>
            </a:extLst>
          </p:cNvPr>
          <p:cNvSpPr txBox="1"/>
          <p:nvPr/>
        </p:nvSpPr>
        <p:spPr>
          <a:xfrm>
            <a:off x="6457756" y="2457577"/>
            <a:ext cx="5143500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pt-P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2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nome do </a:t>
            </a:r>
            <a:r>
              <a:rPr lang="pt-PT" sz="20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pt-P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é um </a:t>
            </a:r>
            <a:r>
              <a:rPr lang="pt-PT" sz="20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apontador</a:t>
            </a:r>
            <a:r>
              <a:rPr lang="pt-P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3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297695-318B-4EF6-9F77-82FD1A1F95A2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SIZEOF()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D4FD10-A737-4D92-9A51-FECF0BA0C53A}"/>
              </a:ext>
            </a:extLst>
          </p:cNvPr>
          <p:cNvSpPr txBox="1"/>
          <p:nvPr/>
        </p:nvSpPr>
        <p:spPr>
          <a:xfrm>
            <a:off x="299921" y="1392079"/>
            <a:ext cx="7224283" cy="4708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spc="3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V[4];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[10];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"Quantos bytes gastam"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int: "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(x);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float: "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(f);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double: "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(d);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char: "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(c);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bool: "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(b);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long: "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(l);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V[4]: "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(V);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string: "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(s);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 string </a:t>
            </a:r>
            <a:r>
              <a:rPr lang="en-US" sz="1200" spc="3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[10]: "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"Pressione uma tecla para sair..."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200" spc="3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_</a:t>
            </a:r>
            <a:r>
              <a:rPr lang="pt-PT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getch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200" spc="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200" spc="3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"pause"</a:t>
            </a:r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200" spc="3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PT" sz="1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A6F8D7-F066-47D9-BCBA-508387D97A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15805" y="1849755"/>
            <a:ext cx="4910138" cy="26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7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F261F0-9AFE-4FC5-AF45-A52A5B420C2A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Ligadas: OBSERVAÇÕES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707667-2485-43A6-AF60-0AAD3E25E8A5}"/>
              </a:ext>
            </a:extLst>
          </p:cNvPr>
          <p:cNvSpPr txBox="1"/>
          <p:nvPr/>
        </p:nvSpPr>
        <p:spPr>
          <a:xfrm>
            <a:off x="326045" y="2607424"/>
            <a:ext cx="11539902" cy="738664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just"/>
            <a:r>
              <a:rPr lang="pt-PT" sz="1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Vantagem das listas ligadas :</a:t>
            </a:r>
          </a:p>
          <a:p>
            <a:pPr algn="just"/>
            <a:r>
              <a:rPr lang="pt-PT" sz="1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Nas listas ligadas, só a medida que forem sendo criados os nós é que serão alocados os endereços na memória com a função </a:t>
            </a:r>
            <a:r>
              <a:rPr lang="pt-PT" sz="1400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malloc</a:t>
            </a:r>
            <a:r>
              <a:rPr lang="pt-PT" sz="1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A25997-F0C6-457F-826C-43A9879F9984}"/>
              </a:ext>
            </a:extLst>
          </p:cNvPr>
          <p:cNvSpPr txBox="1"/>
          <p:nvPr/>
        </p:nvSpPr>
        <p:spPr>
          <a:xfrm>
            <a:off x="326047" y="1338353"/>
            <a:ext cx="11539903" cy="307777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pt-PT" sz="1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 de </a:t>
            </a:r>
            <a:r>
              <a:rPr lang="pt-PT" sz="1400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structs</a:t>
            </a:r>
            <a:r>
              <a:rPr lang="pt-PT" sz="1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é semelhante à lista ligada.</a:t>
            </a:r>
            <a:endParaRPr lang="pt-PT" sz="14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069F3A-736D-4EE7-AA46-F4269DBAB7A3}"/>
              </a:ext>
            </a:extLst>
          </p:cNvPr>
          <p:cNvSpPr txBox="1"/>
          <p:nvPr/>
        </p:nvSpPr>
        <p:spPr>
          <a:xfrm>
            <a:off x="326045" y="1858121"/>
            <a:ext cx="11539902" cy="52322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just"/>
            <a:r>
              <a:rPr lang="pt-PT" sz="1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Desvantagem dos </a:t>
            </a:r>
            <a:r>
              <a:rPr lang="pt-PT" sz="1400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pt-PT" sz="1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pt-PT" sz="1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As posições do </a:t>
            </a:r>
            <a:r>
              <a:rPr lang="pt-PT" sz="1400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pt-PT" sz="1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ficam todas ocupadas na memória desde o início do programa.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AF5FBF-930D-4F31-9657-807396018799}"/>
              </a:ext>
            </a:extLst>
          </p:cNvPr>
          <p:cNvSpPr txBox="1"/>
          <p:nvPr/>
        </p:nvSpPr>
        <p:spPr>
          <a:xfrm>
            <a:off x="326045" y="3572171"/>
            <a:ext cx="11539901" cy="52322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just"/>
            <a:r>
              <a:rPr lang="pt-PT" sz="1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Obs. Os endereços de memória do </a:t>
            </a:r>
            <a:r>
              <a:rPr lang="pt-PT" sz="1400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pt-PT" sz="1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são sequenciais, já nas listas ligadas não são.</a:t>
            </a:r>
            <a:endParaRPr lang="pt-PT" sz="14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D5E5A24-488E-4828-B47D-127EBBEAA3EF}"/>
              </a:ext>
            </a:extLst>
          </p:cNvPr>
          <p:cNvSpPr txBox="1"/>
          <p:nvPr/>
        </p:nvSpPr>
        <p:spPr>
          <a:xfrm>
            <a:off x="326044" y="4358777"/>
            <a:ext cx="11539901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pt-PT" sz="1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Apontadores: CABECA, CAUDA, anterior, atual, novo, </a:t>
            </a:r>
            <a:r>
              <a:rPr lang="pt-PT" sz="1800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proximo</a:t>
            </a:r>
            <a:endParaRPr lang="pt-PT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7D5CBC-EC24-4EA0-BA76-E51B553E2505}"/>
              </a:ext>
            </a:extLst>
          </p:cNvPr>
          <p:cNvSpPr txBox="1"/>
          <p:nvPr/>
        </p:nvSpPr>
        <p:spPr>
          <a:xfrm>
            <a:off x="323850" y="819150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Estruturas / </a:t>
            </a:r>
            <a:r>
              <a:rPr lang="pt-PT" sz="28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92B247-03C7-4546-9A05-1941F62CDC6D}"/>
              </a:ext>
            </a:extLst>
          </p:cNvPr>
          <p:cNvSpPr txBox="1"/>
          <p:nvPr/>
        </p:nvSpPr>
        <p:spPr>
          <a:xfrm>
            <a:off x="323854" y="1522538"/>
            <a:ext cx="1669073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Definição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49DFDB-2C8E-41CD-9712-CE48278662CC}"/>
              </a:ext>
            </a:extLst>
          </p:cNvPr>
          <p:cNvSpPr txBox="1"/>
          <p:nvPr/>
        </p:nvSpPr>
        <p:spPr>
          <a:xfrm>
            <a:off x="2340223" y="1507859"/>
            <a:ext cx="1669073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Declaração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562406-55C1-4D31-9FD1-C0BB249F36BD}"/>
              </a:ext>
            </a:extLst>
          </p:cNvPr>
          <p:cNvSpPr txBox="1"/>
          <p:nvPr/>
        </p:nvSpPr>
        <p:spPr>
          <a:xfrm>
            <a:off x="4314096" y="1507859"/>
            <a:ext cx="1669073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Inicialização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699302-2C8D-4606-BC0F-ED9CAA538E2A}"/>
              </a:ext>
            </a:extLst>
          </p:cNvPr>
          <p:cNvSpPr txBox="1"/>
          <p:nvPr/>
        </p:nvSpPr>
        <p:spPr>
          <a:xfrm>
            <a:off x="6287969" y="1507859"/>
            <a:ext cx="5575789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Leitura e escrita de valores nos elementos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84E55B-DCBB-4C35-AD9D-BC7C319EB326}"/>
              </a:ext>
            </a:extLst>
          </p:cNvPr>
          <p:cNvSpPr txBox="1"/>
          <p:nvPr/>
        </p:nvSpPr>
        <p:spPr>
          <a:xfrm>
            <a:off x="323854" y="2252988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Matrizes de 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CAE2AA-49D1-4C1E-A47F-5AA81F3D9F52}"/>
              </a:ext>
            </a:extLst>
          </p:cNvPr>
          <p:cNvSpPr txBox="1"/>
          <p:nvPr/>
        </p:nvSpPr>
        <p:spPr>
          <a:xfrm>
            <a:off x="2701164" y="2260328"/>
            <a:ext cx="2288474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Apontadores para estruturas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E164C0B-04E9-42CC-8862-1D157C77634F}"/>
              </a:ext>
            </a:extLst>
          </p:cNvPr>
          <p:cNvGrpSpPr/>
          <p:nvPr/>
        </p:nvGrpSpPr>
        <p:grpSpPr>
          <a:xfrm>
            <a:off x="5595761" y="2318229"/>
            <a:ext cx="5589981" cy="1628674"/>
            <a:chOff x="4921993" y="2294166"/>
            <a:chExt cx="5589981" cy="1628674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FD20606-6CB8-4978-8116-B6C6D7D8D45D}"/>
                </a:ext>
              </a:extLst>
            </p:cNvPr>
            <p:cNvSpPr txBox="1"/>
            <p:nvPr/>
          </p:nvSpPr>
          <p:spPr>
            <a:xfrm>
              <a:off x="4958167" y="2814844"/>
              <a:ext cx="1669073" cy="11079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algn="ctr">
                <a:defRPr sz="2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pt-PT" dirty="0"/>
                <a:t>Estruturas em lista ligada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FFC6F52-C01D-43E9-90B1-81D1D53F78F4}"/>
                </a:ext>
              </a:extLst>
            </p:cNvPr>
            <p:cNvSpPr txBox="1"/>
            <p:nvPr/>
          </p:nvSpPr>
          <p:spPr>
            <a:xfrm>
              <a:off x="6889544" y="2814322"/>
              <a:ext cx="1669073" cy="11079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algn="ctr">
                <a:defRPr sz="2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pt-PT" dirty="0"/>
                <a:t>Declaração de listas ligadas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FA58146-0AA1-4DF5-B94F-49D77A7DA365}"/>
                </a:ext>
              </a:extLst>
            </p:cNvPr>
            <p:cNvSpPr txBox="1"/>
            <p:nvPr/>
          </p:nvSpPr>
          <p:spPr>
            <a:xfrm>
              <a:off x="8842901" y="2814322"/>
              <a:ext cx="1669073" cy="11079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algn="ctr">
                <a:defRPr sz="2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pt-PT" dirty="0"/>
                <a:t>Operações sobre listas ligadas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4D25307-9D13-49C6-9E8A-0B23B7C00AFE}"/>
                </a:ext>
              </a:extLst>
            </p:cNvPr>
            <p:cNvSpPr txBox="1"/>
            <p:nvPr/>
          </p:nvSpPr>
          <p:spPr>
            <a:xfrm>
              <a:off x="4921993" y="2294166"/>
              <a:ext cx="5575789" cy="430887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>
              <a:defPPr>
                <a:defRPr lang="pt-PT"/>
              </a:defPPr>
              <a:lvl1pPr algn="ctr">
                <a:defRPr sz="2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pt-PT" dirty="0"/>
                <a:t>Listas ligadas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527FC8-F87F-4F9E-8E62-B8FA41A60D94}"/>
              </a:ext>
            </a:extLst>
          </p:cNvPr>
          <p:cNvSpPr txBox="1"/>
          <p:nvPr/>
        </p:nvSpPr>
        <p:spPr>
          <a:xfrm>
            <a:off x="323850" y="4431317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Uniões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9524B5-0908-4B03-84E5-5F8D377A4B7F}"/>
              </a:ext>
            </a:extLst>
          </p:cNvPr>
          <p:cNvSpPr txBox="1"/>
          <p:nvPr/>
        </p:nvSpPr>
        <p:spPr>
          <a:xfrm>
            <a:off x="323854" y="5134705"/>
            <a:ext cx="1669073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Definição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38E9CB-35F4-4A03-A31C-7870E193C3A6}"/>
              </a:ext>
            </a:extLst>
          </p:cNvPr>
          <p:cNvSpPr txBox="1"/>
          <p:nvPr/>
        </p:nvSpPr>
        <p:spPr>
          <a:xfrm>
            <a:off x="2887640" y="5147121"/>
            <a:ext cx="1669073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Declaração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52F98F3-AE53-48F3-BA7E-620302DC4F63}"/>
              </a:ext>
            </a:extLst>
          </p:cNvPr>
          <p:cNvSpPr txBox="1"/>
          <p:nvPr/>
        </p:nvSpPr>
        <p:spPr>
          <a:xfrm>
            <a:off x="5367930" y="5180871"/>
            <a:ext cx="1669073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Inicialização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DFDC5E8-742D-451D-900B-E42206841D59}"/>
              </a:ext>
            </a:extLst>
          </p:cNvPr>
          <p:cNvSpPr txBox="1"/>
          <p:nvPr/>
        </p:nvSpPr>
        <p:spPr>
          <a:xfrm>
            <a:off x="7781307" y="5180871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Uniões de estruturas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F2B028A-DCD2-4CAE-98F8-3C8F1C1F042D}"/>
              </a:ext>
            </a:extLst>
          </p:cNvPr>
          <p:cNvSpPr txBox="1"/>
          <p:nvPr/>
        </p:nvSpPr>
        <p:spPr>
          <a:xfrm>
            <a:off x="10194685" y="5125749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Problemas com uniões</a:t>
            </a:r>
          </a:p>
        </p:txBody>
      </p:sp>
    </p:spTree>
    <p:extLst>
      <p:ext uri="{BB962C8B-B14F-4D97-AF65-F5344CB8AC3E}">
        <p14:creationId xmlns:p14="http://schemas.microsoft.com/office/powerpoint/2010/main" val="1732643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722FA9-304D-411B-8C55-73549F8A074A}"/>
              </a:ext>
            </a:extLst>
          </p:cNvPr>
          <p:cNvSpPr txBox="1"/>
          <p:nvPr/>
        </p:nvSpPr>
        <p:spPr>
          <a:xfrm>
            <a:off x="326042" y="891394"/>
            <a:ext cx="1153990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400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Listas Ligadas: TIPIFICAÇÃO, DECLARAÇÃO E INIC. APONT. CABECA E CAUDA</a:t>
            </a:r>
          </a:p>
          <a:p>
            <a:pPr algn="ctr"/>
            <a:r>
              <a:rPr lang="pt-P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**** Antes do </a:t>
            </a:r>
            <a:r>
              <a:rPr lang="pt-PT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pt-P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) ****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C8E12B-C6A5-457D-B95D-086BBAD6BDBC}"/>
              </a:ext>
            </a:extLst>
          </p:cNvPr>
          <p:cNvSpPr txBox="1"/>
          <p:nvPr/>
        </p:nvSpPr>
        <p:spPr>
          <a:xfrm>
            <a:off x="326042" y="1950835"/>
            <a:ext cx="5360483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//tipificação de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para lista ligada</a:t>
            </a:r>
          </a:p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numero; //a lista será ordenada por aqui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qualquercoisa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//item genérico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//membro para apontador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582726-34E2-47D0-A08A-68DA0578E2A5}"/>
              </a:ext>
            </a:extLst>
          </p:cNvPr>
          <p:cNvSpPr txBox="1"/>
          <p:nvPr/>
        </p:nvSpPr>
        <p:spPr>
          <a:xfrm>
            <a:off x="5741874" y="1951671"/>
            <a:ext cx="612407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CABECA = NULL; //o primeiro da lista ou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CAUDA = NULL; //o último ou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tail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(cauda)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78EBBD-DB7B-4608-9002-CCE42D35D73A}"/>
              </a:ext>
            </a:extLst>
          </p:cNvPr>
          <p:cNvSpPr txBox="1"/>
          <p:nvPr/>
        </p:nvSpPr>
        <p:spPr>
          <a:xfrm>
            <a:off x="326042" y="4908841"/>
            <a:ext cx="536048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novo = NULL; </a:t>
            </a:r>
          </a:p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atual = NULL; </a:t>
            </a:r>
          </a:p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 anterior = NULL;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B13204-D18C-42E4-B2BB-C6AD0513637E}"/>
              </a:ext>
            </a:extLst>
          </p:cNvPr>
          <p:cNvSpPr txBox="1"/>
          <p:nvPr/>
        </p:nvSpPr>
        <p:spPr>
          <a:xfrm>
            <a:off x="326042" y="3522171"/>
            <a:ext cx="1153990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Listas Ligadas: </a:t>
            </a:r>
          </a:p>
          <a:p>
            <a:pPr algn="ctr"/>
            <a:r>
              <a:rPr lang="pt-P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DECLARAÇÃO E INIC. APONTADORES GENÉRICOS (novo, atual, anterior)</a:t>
            </a:r>
          </a:p>
          <a:p>
            <a:pPr algn="ctr"/>
            <a:r>
              <a:rPr lang="pt-P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**** Dentro do </a:t>
            </a:r>
            <a:r>
              <a:rPr lang="pt-PT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</a:t>
            </a:r>
            <a:r>
              <a:rPr lang="pt-P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) ****</a:t>
            </a:r>
          </a:p>
        </p:txBody>
      </p:sp>
    </p:spTree>
    <p:extLst>
      <p:ext uri="{BB962C8B-B14F-4D97-AF65-F5344CB8AC3E}">
        <p14:creationId xmlns:p14="http://schemas.microsoft.com/office/powerpoint/2010/main" val="156050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259496-9467-4F8F-B9D7-26693A0A953B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Ligadas: LISTAR NÓS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231E9-BF6D-4B69-925A-106F9906042E}"/>
              </a:ext>
            </a:extLst>
          </p:cNvPr>
          <p:cNvSpPr txBox="1"/>
          <p:nvPr/>
        </p:nvSpPr>
        <p:spPr>
          <a:xfrm>
            <a:off x="540418" y="1475011"/>
            <a:ext cx="10215814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(CABECA == NULL)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"A lista esta vazia!" &lt;&lt;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endParaRPr lang="pt-PT" sz="16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atual = CABECA;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(atual != NULL)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(*atual).numero &lt;&lt; ";"; // ou atual-&gt;numero;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(*atual).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qualquercoisa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";";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(*atual).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"-----------------------" &lt;&lt;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atual = (*atual).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//ou atual-&gt;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FF33B0-9EC4-43A8-8FE0-FDD0F4346851}"/>
              </a:ext>
            </a:extLst>
          </p:cNvPr>
          <p:cNvSpPr txBox="1"/>
          <p:nvPr/>
        </p:nvSpPr>
        <p:spPr>
          <a:xfrm>
            <a:off x="9143997" y="1364776"/>
            <a:ext cx="2084225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Produção 1 (P1)</a:t>
            </a:r>
          </a:p>
        </p:txBody>
      </p:sp>
    </p:spTree>
    <p:extLst>
      <p:ext uri="{BB962C8B-B14F-4D97-AF65-F5344CB8AC3E}">
        <p14:creationId xmlns:p14="http://schemas.microsoft.com/office/powerpoint/2010/main" val="338168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259496-9467-4F8F-B9D7-26693A0A953B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Ligadas: INSERIR O PRIMEIRO NÓ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DDBFA1-3717-431E-988E-C86F9E41A3E3}"/>
              </a:ext>
            </a:extLst>
          </p:cNvPr>
          <p:cNvSpPr txBox="1"/>
          <p:nvPr/>
        </p:nvSpPr>
        <p:spPr>
          <a:xfrm>
            <a:off x="505326" y="1463985"/>
            <a:ext cx="7964905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novo = (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*)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malloc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sizeof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</a:p>
          <a:p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"num? ";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&gt;&gt; n;</a:t>
            </a:r>
          </a:p>
          <a:p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qqc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 ";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&gt;&gt;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qqc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//pedir dados</a:t>
            </a:r>
          </a:p>
          <a:p>
            <a:endParaRPr lang="pt-PT" sz="16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//a lista está vazia; logo: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(*novo).numero = n;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qualquercoisa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qqc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NULL;</a:t>
            </a:r>
          </a:p>
          <a:p>
            <a:endParaRPr lang="pt-PT" sz="16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malloc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endereço do primeiro byte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malloc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define o endereço de "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//(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*): cast</a:t>
            </a:r>
          </a:p>
          <a:p>
            <a:endParaRPr lang="pt-PT" sz="16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CABECA = novo;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CAUDA = novo;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20536B-2624-41E4-B300-F607133C640D}"/>
              </a:ext>
            </a:extLst>
          </p:cNvPr>
          <p:cNvSpPr txBox="1"/>
          <p:nvPr/>
        </p:nvSpPr>
        <p:spPr>
          <a:xfrm>
            <a:off x="9143997" y="1364776"/>
            <a:ext cx="2084225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Produção 1 (P1)</a:t>
            </a:r>
          </a:p>
        </p:txBody>
      </p:sp>
    </p:spTree>
    <p:extLst>
      <p:ext uri="{BB962C8B-B14F-4D97-AF65-F5344CB8AC3E}">
        <p14:creationId xmlns:p14="http://schemas.microsoft.com/office/powerpoint/2010/main" val="198670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259496-9467-4F8F-B9D7-26693A0A953B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Ligadas: INSERIR NO FIM O SEGUNDO NÓ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E030BB-FABC-4F38-906C-36A4EAAFC545}"/>
              </a:ext>
            </a:extLst>
          </p:cNvPr>
          <p:cNvSpPr txBox="1"/>
          <p:nvPr/>
        </p:nvSpPr>
        <p:spPr>
          <a:xfrm>
            <a:off x="535408" y="1510151"/>
            <a:ext cx="7212932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novo = (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*)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malloc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sizeof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</a:p>
          <a:p>
            <a:endParaRPr lang="pt-PT" sz="1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"num? ";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&gt;&gt; n;</a:t>
            </a:r>
          </a:p>
          <a:p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qqc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 ";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&gt;&gt;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qqc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//pedir dados</a:t>
            </a:r>
          </a:p>
          <a:p>
            <a:endParaRPr lang="pt-PT" sz="1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(*CABECA).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novo;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(*novo).numero = n;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qualquercoisa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qqc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NULL;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CAUDA = novo;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73DEFC-CBB4-4EB3-9BAA-752080524467}"/>
              </a:ext>
            </a:extLst>
          </p:cNvPr>
          <p:cNvSpPr txBox="1"/>
          <p:nvPr/>
        </p:nvSpPr>
        <p:spPr>
          <a:xfrm>
            <a:off x="9143997" y="1364776"/>
            <a:ext cx="2084225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Produção 1 (P1)</a:t>
            </a:r>
          </a:p>
        </p:txBody>
      </p:sp>
    </p:spTree>
    <p:extLst>
      <p:ext uri="{BB962C8B-B14F-4D97-AF65-F5344CB8AC3E}">
        <p14:creationId xmlns:p14="http://schemas.microsoft.com/office/powerpoint/2010/main" val="347815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259496-9467-4F8F-B9D7-26693A0A953B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Ligadas: INSERIR NO MEIO E NA ORDEM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03D455-E4DF-4C94-A01E-E42EEA1750F9}"/>
              </a:ext>
            </a:extLst>
          </p:cNvPr>
          <p:cNvSpPr txBox="1"/>
          <p:nvPr/>
        </p:nvSpPr>
        <p:spPr>
          <a:xfrm>
            <a:off x="535408" y="1482068"/>
            <a:ext cx="10849284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n,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"Digite o numero a ser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incluido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";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&gt;&gt; n;</a:t>
            </a:r>
          </a:p>
          <a:p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"Digite qualquer coisa (numero) a ser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incluida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";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cin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&gt;&gt;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endParaRPr lang="pt-PT" sz="1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atual = CABECA;//(*CABECA).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anterior = CABECA;</a:t>
            </a:r>
          </a:p>
          <a:p>
            <a:endParaRPr lang="pt-PT" sz="1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//verifica onde será incluído o nó</a:t>
            </a:r>
          </a:p>
          <a:p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((*atual).numero &lt; n)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anterior = atual;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atual = (*atual).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//faz a inclusão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novo = (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*)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malloc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sizeof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(*anterior).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novo;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(*novo).numero = n;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qualquercoisa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atual;</a:t>
            </a:r>
          </a:p>
          <a:p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n &lt;&lt; " </a:t>
            </a:r>
            <a:r>
              <a:rPr lang="pt-PT" sz="14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incluido</a:t>
            </a:r>
            <a:r>
              <a:rPr lang="pt-PT" sz="1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!";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2A2176-2858-49F8-9AF6-1954244CE64C}"/>
              </a:ext>
            </a:extLst>
          </p:cNvPr>
          <p:cNvSpPr txBox="1"/>
          <p:nvPr/>
        </p:nvSpPr>
        <p:spPr>
          <a:xfrm>
            <a:off x="9572367" y="1297402"/>
            <a:ext cx="2084225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Produção 1 (P1)</a:t>
            </a:r>
          </a:p>
        </p:txBody>
      </p:sp>
    </p:spTree>
    <p:extLst>
      <p:ext uri="{BB962C8B-B14F-4D97-AF65-F5344CB8AC3E}">
        <p14:creationId xmlns:p14="http://schemas.microsoft.com/office/powerpoint/2010/main" val="1871539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259496-9467-4F8F-B9D7-26693A0A953B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Ligadas: REMOVER A CABEÇA, TENDO 2 NÓS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A13189-2976-45C7-8C15-2E692CBA07AB}"/>
              </a:ext>
            </a:extLst>
          </p:cNvPr>
          <p:cNvSpPr txBox="1"/>
          <p:nvPr/>
        </p:nvSpPr>
        <p:spPr>
          <a:xfrm>
            <a:off x="326047" y="1354694"/>
            <a:ext cx="8890142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(CABECA == NULL)</a:t>
            </a:r>
          </a:p>
          <a:p>
            <a:r>
              <a:rPr lang="pt-PT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"A lista esta vazia!" &lt;&lt; </a:t>
            </a:r>
            <a:r>
              <a:rPr lang="pt-PT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pt-PT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endParaRPr lang="pt-PT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endParaRPr lang="pt-PT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CABECA = (*CABECA).</a:t>
            </a:r>
            <a:r>
              <a:rPr lang="pt-PT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endParaRPr lang="pt-PT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</a:t>
            </a:r>
            <a:r>
              <a:rPr lang="pt-PT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Cabeca</a:t>
            </a:r>
            <a:r>
              <a:rPr lang="pt-PT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removida!" &lt;&lt; </a:t>
            </a:r>
            <a:r>
              <a:rPr lang="pt-PT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pt-PT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386A81-F3C8-47F8-97B7-764FCDBE8CC4}"/>
              </a:ext>
            </a:extLst>
          </p:cNvPr>
          <p:cNvSpPr txBox="1"/>
          <p:nvPr/>
        </p:nvSpPr>
        <p:spPr>
          <a:xfrm>
            <a:off x="326048" y="3735753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Ligadas: LIMPAR A LISTA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9502E7-5055-47C0-B6DE-540D7A40CE8A}"/>
              </a:ext>
            </a:extLst>
          </p:cNvPr>
          <p:cNvSpPr txBox="1"/>
          <p:nvPr/>
        </p:nvSpPr>
        <p:spPr>
          <a:xfrm>
            <a:off x="326047" y="4458192"/>
            <a:ext cx="889014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//cuidado: este algoritmo funciona mas não liberta os nós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CABECA = NULL;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CAUDA = NULL;</a:t>
            </a:r>
          </a:p>
          <a:p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"A lista foi limpa!" &lt;&lt;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51082B-F620-4A42-B63C-919327DBADC7}"/>
              </a:ext>
            </a:extLst>
          </p:cNvPr>
          <p:cNvSpPr txBox="1"/>
          <p:nvPr/>
        </p:nvSpPr>
        <p:spPr>
          <a:xfrm>
            <a:off x="9143997" y="1364776"/>
            <a:ext cx="2084225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Produção 1 (P1)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4FA1BF5-8030-4F47-849A-C8513286FA5C}"/>
              </a:ext>
            </a:extLst>
          </p:cNvPr>
          <p:cNvSpPr txBox="1"/>
          <p:nvPr/>
        </p:nvSpPr>
        <p:spPr>
          <a:xfrm>
            <a:off x="9216189" y="4458192"/>
            <a:ext cx="2084225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Produção 1 (P1)</a:t>
            </a:r>
          </a:p>
        </p:txBody>
      </p:sp>
    </p:spTree>
    <p:extLst>
      <p:ext uri="{BB962C8B-B14F-4D97-AF65-F5344CB8AC3E}">
        <p14:creationId xmlns:p14="http://schemas.microsoft.com/office/powerpoint/2010/main" val="212608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259496-9467-4F8F-B9D7-26693A0A953B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Ligadas: INICIALIZAR COM 3 NÓS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21D61B-49B7-4FF0-89C2-1D4696A0054C}"/>
              </a:ext>
            </a:extLst>
          </p:cNvPr>
          <p:cNvSpPr txBox="1"/>
          <p:nvPr/>
        </p:nvSpPr>
        <p:spPr>
          <a:xfrm>
            <a:off x="120315" y="1387927"/>
            <a:ext cx="6448926" cy="33239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//primeiro nó: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//pedir espaço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novo =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*)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malloc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sizeof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CABECA = novo;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(*novo).numero = 1;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qualquercoisa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1111;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NULL;</a:t>
            </a: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//segundo nó: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novo =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*)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malloc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sizeof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));//pedir espaço	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(*CABECA).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novo;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(*novo).numero = 5;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qualquercoisa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5555;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NULL;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1C5E74-B683-4E30-9D0D-DE6ADE97D01E}"/>
              </a:ext>
            </a:extLst>
          </p:cNvPr>
          <p:cNvSpPr txBox="1"/>
          <p:nvPr/>
        </p:nvSpPr>
        <p:spPr>
          <a:xfrm>
            <a:off x="6665495" y="1387927"/>
            <a:ext cx="5454316" cy="33239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//terceiro nó: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//para atar o último neste (novo vem de trás)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atual = novo; </a:t>
            </a: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//pedir espaço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novo = </a:t>
            </a:r>
            <a:r>
              <a:rPr lang="pt-PT" sz="1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pt-PT" sz="1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*)</a:t>
            </a:r>
            <a:r>
              <a:rPr lang="pt-PT" sz="14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malloc</a:t>
            </a:r>
            <a:r>
              <a:rPr lang="pt-PT" sz="1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sizeof</a:t>
            </a:r>
            <a:r>
              <a:rPr lang="pt-PT" sz="1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pt-PT" sz="1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listaligada</a:t>
            </a:r>
            <a:r>
              <a:rPr lang="pt-PT" sz="1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	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(*atual).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novo;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(*novo).numero = 9;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qualquercoisa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9999;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NULL;</a:t>
            </a: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//antes de terminar, definir o último da lista: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CAUDA = novo;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"Os 3 nos foram inseridos!" &lt;&lt;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925AE6-B5C5-4D9C-948C-C309C77690E6}"/>
              </a:ext>
            </a:extLst>
          </p:cNvPr>
          <p:cNvSpPr txBox="1"/>
          <p:nvPr/>
        </p:nvSpPr>
        <p:spPr>
          <a:xfrm>
            <a:off x="9621669" y="739976"/>
            <a:ext cx="2084225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Produção 1 (P1)</a:t>
            </a:r>
          </a:p>
        </p:txBody>
      </p:sp>
    </p:spTree>
    <p:extLst>
      <p:ext uri="{BB962C8B-B14F-4D97-AF65-F5344CB8AC3E}">
        <p14:creationId xmlns:p14="http://schemas.microsoft.com/office/powerpoint/2010/main" val="1240182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1CBC22D-C416-4EC1-9556-D81D3B78A82A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Ligadas – INICIALIZAR COM 3 NÓS (1º NÓ; 2º NÓ; 3º NÓ) – case ‘b’: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210017-19CD-4D9E-BB1F-00829EBBC9E9}"/>
              </a:ext>
            </a:extLst>
          </p:cNvPr>
          <p:cNvSpPr txBox="1"/>
          <p:nvPr/>
        </p:nvSpPr>
        <p:spPr>
          <a:xfrm>
            <a:off x="1609625" y="2161125"/>
            <a:ext cx="889987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1º NÓ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402DFCAE-328C-4FA5-8EA0-A5D99D950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42876"/>
              </p:ext>
            </p:extLst>
          </p:nvPr>
        </p:nvGraphicFramePr>
        <p:xfrm>
          <a:off x="1217371" y="3243027"/>
          <a:ext cx="1664374" cy="1112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664374">
                  <a:extLst>
                    <a:ext uri="{9D8B030D-6E8A-4147-A177-3AD203B41FA5}">
                      <a16:colId xmlns:a16="http://schemas.microsoft.com/office/drawing/2014/main" val="3630950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6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1111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75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NULL    </a:t>
                      </a:r>
                      <a:r>
                        <a:rPr lang="pt-PT" b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BB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598344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490FFA-B1FF-4EDF-A001-1B6C947EC883}"/>
              </a:ext>
            </a:extLst>
          </p:cNvPr>
          <p:cNvSpPr txBox="1"/>
          <p:nvPr/>
        </p:nvSpPr>
        <p:spPr>
          <a:xfrm>
            <a:off x="572171" y="250737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CABECA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18142CA9-4104-445E-9EEC-C82E60734419}"/>
              </a:ext>
            </a:extLst>
          </p:cNvPr>
          <p:cNvCxnSpPr>
            <a:cxnSpLocks/>
          </p:cNvCxnSpPr>
          <p:nvPr/>
        </p:nvCxnSpPr>
        <p:spPr>
          <a:xfrm>
            <a:off x="1125633" y="2817255"/>
            <a:ext cx="477589" cy="3561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C592F3-EA5B-47C9-9285-45CB8B855C73}"/>
              </a:ext>
            </a:extLst>
          </p:cNvPr>
          <p:cNvSpPr txBox="1"/>
          <p:nvPr/>
        </p:nvSpPr>
        <p:spPr>
          <a:xfrm>
            <a:off x="679665" y="4498812"/>
            <a:ext cx="174834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CAUDA = NULL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839B10-DFA8-4964-8B6F-BF5D35CB16AD}"/>
              </a:ext>
            </a:extLst>
          </p:cNvPr>
          <p:cNvSpPr txBox="1"/>
          <p:nvPr/>
        </p:nvSpPr>
        <p:spPr>
          <a:xfrm>
            <a:off x="2559389" y="1306608"/>
            <a:ext cx="2018501" cy="4001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CABECA = NULL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DB4343-141D-4193-B00E-3579DB5BD6AA}"/>
              </a:ext>
            </a:extLst>
          </p:cNvPr>
          <p:cNvSpPr txBox="1"/>
          <p:nvPr/>
        </p:nvSpPr>
        <p:spPr>
          <a:xfrm>
            <a:off x="484639" y="4913086"/>
            <a:ext cx="2951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novo = AA (</a:t>
            </a:r>
            <a:r>
              <a:rPr lang="pt-PT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malloc</a:t>
            </a:r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CABECA = novo = AA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(*novo).numero = 1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qqcoisa</a:t>
            </a:r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1111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NULL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24A9EF-A18A-45BA-8C3D-F7266E706FF7}"/>
              </a:ext>
            </a:extLst>
          </p:cNvPr>
          <p:cNvSpPr/>
          <p:nvPr/>
        </p:nvSpPr>
        <p:spPr>
          <a:xfrm>
            <a:off x="264501" y="4987589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13988A-8C39-455D-87D0-11800C78EFD1}"/>
              </a:ext>
            </a:extLst>
          </p:cNvPr>
          <p:cNvSpPr/>
          <p:nvPr/>
        </p:nvSpPr>
        <p:spPr>
          <a:xfrm>
            <a:off x="353047" y="2599764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048C39-D457-41F2-B43B-DD224C672FF3}"/>
              </a:ext>
            </a:extLst>
          </p:cNvPr>
          <p:cNvSpPr/>
          <p:nvPr/>
        </p:nvSpPr>
        <p:spPr>
          <a:xfrm>
            <a:off x="264501" y="5223116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9E348A-A4D4-4BCD-8091-5A207D58D4CD}"/>
              </a:ext>
            </a:extLst>
          </p:cNvPr>
          <p:cNvSpPr/>
          <p:nvPr/>
        </p:nvSpPr>
        <p:spPr>
          <a:xfrm>
            <a:off x="278129" y="5480221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8F8714-F936-408A-BA5B-9F2A42F409D8}"/>
              </a:ext>
            </a:extLst>
          </p:cNvPr>
          <p:cNvSpPr/>
          <p:nvPr/>
        </p:nvSpPr>
        <p:spPr>
          <a:xfrm>
            <a:off x="278129" y="5715748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DEDF58-5E3C-4C9B-8A49-12682A87CF06}"/>
              </a:ext>
            </a:extLst>
          </p:cNvPr>
          <p:cNvSpPr/>
          <p:nvPr/>
        </p:nvSpPr>
        <p:spPr>
          <a:xfrm>
            <a:off x="941569" y="3716956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A9FCF5-B89B-4ED1-9081-23F71781C95E}"/>
              </a:ext>
            </a:extLst>
          </p:cNvPr>
          <p:cNvSpPr/>
          <p:nvPr/>
        </p:nvSpPr>
        <p:spPr>
          <a:xfrm>
            <a:off x="925040" y="4036251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66365F-2B6E-4F58-9D85-7AF04EAAADB1}"/>
              </a:ext>
            </a:extLst>
          </p:cNvPr>
          <p:cNvSpPr/>
          <p:nvPr/>
        </p:nvSpPr>
        <p:spPr>
          <a:xfrm>
            <a:off x="925040" y="3303128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99AD0B9-91B7-4792-8F85-1B2355EAA953}"/>
              </a:ext>
            </a:extLst>
          </p:cNvPr>
          <p:cNvSpPr txBox="1"/>
          <p:nvPr/>
        </p:nvSpPr>
        <p:spPr>
          <a:xfrm>
            <a:off x="5304815" y="2076829"/>
            <a:ext cx="889987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2º NÓ</a:t>
            </a:r>
          </a:p>
        </p:txBody>
      </p:sp>
      <p:graphicFrame>
        <p:nvGraphicFramePr>
          <p:cNvPr id="35" name="Tabela 10">
            <a:extLst>
              <a:ext uri="{FF2B5EF4-FFF2-40B4-BE49-F238E27FC236}">
                <a16:creationId xmlns:a16="http://schemas.microsoft.com/office/drawing/2014/main" id="{B077592C-FAC7-4142-AC91-7E64E3835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82235"/>
              </p:ext>
            </p:extLst>
          </p:nvPr>
        </p:nvGraphicFramePr>
        <p:xfrm>
          <a:off x="4870221" y="3186385"/>
          <a:ext cx="1759177" cy="1112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59177">
                  <a:extLst>
                    <a:ext uri="{9D8B030D-6E8A-4147-A177-3AD203B41FA5}">
                      <a16:colId xmlns:a16="http://schemas.microsoft.com/office/drawing/2014/main" val="3630950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6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5555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75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NULL    </a:t>
                      </a:r>
                      <a:r>
                        <a:rPr lang="pt-PT" b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CC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598344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CC8C85D7-3DCD-437D-9F1E-AC731B5A4FE4}"/>
              </a:ext>
            </a:extLst>
          </p:cNvPr>
          <p:cNvSpPr txBox="1"/>
          <p:nvPr/>
        </p:nvSpPr>
        <p:spPr>
          <a:xfrm>
            <a:off x="4043427" y="4902451"/>
            <a:ext cx="3450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novo = BB (</a:t>
            </a:r>
            <a:r>
              <a:rPr lang="pt-PT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malloc</a:t>
            </a:r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(*CABECA).</a:t>
            </a:r>
            <a:r>
              <a:rPr lang="pt-PT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novo = BB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(*novo).numero = 5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qqcoisa</a:t>
            </a:r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5555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NULL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CC272B-5C71-4C52-9147-5A9AE347096D}"/>
              </a:ext>
            </a:extLst>
          </p:cNvPr>
          <p:cNvSpPr/>
          <p:nvPr/>
        </p:nvSpPr>
        <p:spPr>
          <a:xfrm>
            <a:off x="2927110" y="4047174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89431E-F250-4E34-917B-FF14BF43F2DD}"/>
              </a:ext>
            </a:extLst>
          </p:cNvPr>
          <p:cNvSpPr/>
          <p:nvPr/>
        </p:nvSpPr>
        <p:spPr>
          <a:xfrm>
            <a:off x="3823289" y="5489217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E53456-D589-4DDB-8BD6-B76AF06488F8}"/>
              </a:ext>
            </a:extLst>
          </p:cNvPr>
          <p:cNvSpPr/>
          <p:nvPr/>
        </p:nvSpPr>
        <p:spPr>
          <a:xfrm>
            <a:off x="3836917" y="5746322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F624F4-C10C-46DF-8FCC-23F0979A1556}"/>
              </a:ext>
            </a:extLst>
          </p:cNvPr>
          <p:cNvSpPr/>
          <p:nvPr/>
        </p:nvSpPr>
        <p:spPr>
          <a:xfrm>
            <a:off x="4594419" y="3660314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825C52-80DF-4BD5-9864-11550FE5D3E9}"/>
              </a:ext>
            </a:extLst>
          </p:cNvPr>
          <p:cNvSpPr/>
          <p:nvPr/>
        </p:nvSpPr>
        <p:spPr>
          <a:xfrm>
            <a:off x="4577890" y="3246486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51" name="Sinal de Multiplicação 50">
            <a:extLst>
              <a:ext uri="{FF2B5EF4-FFF2-40B4-BE49-F238E27FC236}">
                <a16:creationId xmlns:a16="http://schemas.microsoft.com/office/drawing/2014/main" id="{2F514169-842E-405C-9DC0-7E86F5E5B706}"/>
              </a:ext>
            </a:extLst>
          </p:cNvPr>
          <p:cNvSpPr/>
          <p:nvPr/>
        </p:nvSpPr>
        <p:spPr>
          <a:xfrm>
            <a:off x="1194608" y="3904436"/>
            <a:ext cx="810039" cy="523220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B9A5341-F6A5-463A-8C57-E25975CC7377}"/>
              </a:ext>
            </a:extLst>
          </p:cNvPr>
          <p:cNvSpPr/>
          <p:nvPr/>
        </p:nvSpPr>
        <p:spPr>
          <a:xfrm>
            <a:off x="3823289" y="5204953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0EF0C99-D99C-488D-BFD2-0B6559084DB0}"/>
              </a:ext>
            </a:extLst>
          </p:cNvPr>
          <p:cNvSpPr txBox="1"/>
          <p:nvPr/>
        </p:nvSpPr>
        <p:spPr>
          <a:xfrm>
            <a:off x="5120867" y="2685558"/>
            <a:ext cx="466794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BB</a:t>
            </a:r>
          </a:p>
        </p:txBody>
      </p: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D38B7C41-E724-4D96-9200-9E2BBA2402D8}"/>
              </a:ext>
            </a:extLst>
          </p:cNvPr>
          <p:cNvCxnSpPr>
            <a:cxnSpLocks/>
            <a:stCxn id="39" idx="7"/>
            <a:endCxn id="55" idx="1"/>
          </p:cNvCxnSpPr>
          <p:nvPr/>
        </p:nvCxnSpPr>
        <p:spPr>
          <a:xfrm flipV="1">
            <a:off x="3176629" y="2885613"/>
            <a:ext cx="1944238" cy="119605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97845E5-B74E-4F7A-BC56-C6A3385C2DDE}"/>
              </a:ext>
            </a:extLst>
          </p:cNvPr>
          <p:cNvSpPr txBox="1"/>
          <p:nvPr/>
        </p:nvSpPr>
        <p:spPr>
          <a:xfrm>
            <a:off x="9002133" y="2069753"/>
            <a:ext cx="889987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3º NÓ</a:t>
            </a:r>
          </a:p>
        </p:txBody>
      </p:sp>
      <p:graphicFrame>
        <p:nvGraphicFramePr>
          <p:cNvPr id="61" name="Tabela 10">
            <a:extLst>
              <a:ext uri="{FF2B5EF4-FFF2-40B4-BE49-F238E27FC236}">
                <a16:creationId xmlns:a16="http://schemas.microsoft.com/office/drawing/2014/main" id="{59F9C0B1-7F98-4BD6-8F21-F93B7E384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51738"/>
              </p:ext>
            </p:extLst>
          </p:nvPr>
        </p:nvGraphicFramePr>
        <p:xfrm>
          <a:off x="8567539" y="3186385"/>
          <a:ext cx="1759177" cy="1112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59177">
                  <a:extLst>
                    <a:ext uri="{9D8B030D-6E8A-4147-A177-3AD203B41FA5}">
                      <a16:colId xmlns:a16="http://schemas.microsoft.com/office/drawing/2014/main" val="3630950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6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9999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75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598344"/>
                  </a:ext>
                </a:extLst>
              </a:tr>
            </a:tbl>
          </a:graphicData>
        </a:graphic>
      </p:graphicFrame>
      <p:sp>
        <p:nvSpPr>
          <p:cNvPr id="62" name="CaixaDeTexto 61">
            <a:extLst>
              <a:ext uri="{FF2B5EF4-FFF2-40B4-BE49-F238E27FC236}">
                <a16:creationId xmlns:a16="http://schemas.microsoft.com/office/drawing/2014/main" id="{A51E92F8-CF92-405E-8AF0-3730BA1F01FD}"/>
              </a:ext>
            </a:extLst>
          </p:cNvPr>
          <p:cNvSpPr txBox="1"/>
          <p:nvPr/>
        </p:nvSpPr>
        <p:spPr>
          <a:xfrm>
            <a:off x="8364201" y="4615809"/>
            <a:ext cx="3450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atual = novo = BB 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novo = CC (</a:t>
            </a:r>
            <a:r>
              <a:rPr lang="pt-PT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malloc</a:t>
            </a:r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(*atual).</a:t>
            </a:r>
            <a:r>
              <a:rPr lang="pt-PT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novo = CC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(*novo).numero = 9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qqcoisa</a:t>
            </a:r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9999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(*novo).</a:t>
            </a:r>
            <a:r>
              <a:rPr lang="pt-PT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NULL</a:t>
            </a:r>
          </a:p>
          <a:p>
            <a:r>
              <a:rPr lang="pt-P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CAUDA = novo = CC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E0D694-57AE-43A5-88F3-46CD5E120758}"/>
              </a:ext>
            </a:extLst>
          </p:cNvPr>
          <p:cNvSpPr txBox="1"/>
          <p:nvPr/>
        </p:nvSpPr>
        <p:spPr>
          <a:xfrm>
            <a:off x="9058822" y="2613366"/>
            <a:ext cx="466794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CC</a:t>
            </a:r>
          </a:p>
        </p:txBody>
      </p:sp>
      <p:sp>
        <p:nvSpPr>
          <p:cNvPr id="82" name="Sinal de Multiplicação 81">
            <a:extLst>
              <a:ext uri="{FF2B5EF4-FFF2-40B4-BE49-F238E27FC236}">
                <a16:creationId xmlns:a16="http://schemas.microsoft.com/office/drawing/2014/main" id="{7749F4D6-6D0A-4203-BE44-D23CE7CE5050}"/>
              </a:ext>
            </a:extLst>
          </p:cNvPr>
          <p:cNvSpPr/>
          <p:nvPr/>
        </p:nvSpPr>
        <p:spPr>
          <a:xfrm>
            <a:off x="4924872" y="3850834"/>
            <a:ext cx="810039" cy="523220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0A00DB1-9348-405E-8D24-2F80A5E13D8A}"/>
              </a:ext>
            </a:extLst>
          </p:cNvPr>
          <p:cNvSpPr/>
          <p:nvPr/>
        </p:nvSpPr>
        <p:spPr>
          <a:xfrm>
            <a:off x="7993636" y="4698094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87A396-8D65-4883-B4EC-5F360173C310}"/>
              </a:ext>
            </a:extLst>
          </p:cNvPr>
          <p:cNvSpPr/>
          <p:nvPr/>
        </p:nvSpPr>
        <p:spPr>
          <a:xfrm>
            <a:off x="7993635" y="4951575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88D1CF08-E842-4BA0-879E-63A5A8E4CC16}"/>
              </a:ext>
            </a:extLst>
          </p:cNvPr>
          <p:cNvCxnSpPr>
            <a:cxnSpLocks/>
          </p:cNvCxnSpPr>
          <p:nvPr/>
        </p:nvCxnSpPr>
        <p:spPr>
          <a:xfrm flipV="1">
            <a:off x="6855917" y="2916595"/>
            <a:ext cx="2015066" cy="1141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ED73DC6-05B0-40C6-B97F-0AB35D888252}"/>
              </a:ext>
            </a:extLst>
          </p:cNvPr>
          <p:cNvSpPr/>
          <p:nvPr/>
        </p:nvSpPr>
        <p:spPr>
          <a:xfrm>
            <a:off x="8198309" y="3295740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A57EDE3-7F6B-4C8D-8DAD-46C58F2C16EB}"/>
              </a:ext>
            </a:extLst>
          </p:cNvPr>
          <p:cNvSpPr/>
          <p:nvPr/>
        </p:nvSpPr>
        <p:spPr>
          <a:xfrm>
            <a:off x="8198309" y="3645132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3A4452B-2F17-44F6-9BCB-221BC2EABAC0}"/>
              </a:ext>
            </a:extLst>
          </p:cNvPr>
          <p:cNvSpPr/>
          <p:nvPr/>
        </p:nvSpPr>
        <p:spPr>
          <a:xfrm>
            <a:off x="9525616" y="2681068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232CD6C3-9C59-406A-A9DF-1670D7C19831}"/>
              </a:ext>
            </a:extLst>
          </p:cNvPr>
          <p:cNvSpPr txBox="1"/>
          <p:nvPr/>
        </p:nvSpPr>
        <p:spPr>
          <a:xfrm>
            <a:off x="1837756" y="2808082"/>
            <a:ext cx="466794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AA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44CAFEE-8E3B-4078-BD14-21330F545DC5}"/>
              </a:ext>
            </a:extLst>
          </p:cNvPr>
          <p:cNvSpPr/>
          <p:nvPr/>
        </p:nvSpPr>
        <p:spPr>
          <a:xfrm>
            <a:off x="265696" y="5970021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46A63B1-A371-47D0-8092-C6B7B961DE27}"/>
              </a:ext>
            </a:extLst>
          </p:cNvPr>
          <p:cNvSpPr/>
          <p:nvPr/>
        </p:nvSpPr>
        <p:spPr>
          <a:xfrm>
            <a:off x="2304583" y="2870268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3C7B08-FA7B-472C-8299-90E32E95CA76}"/>
              </a:ext>
            </a:extLst>
          </p:cNvPr>
          <p:cNvSpPr/>
          <p:nvPr/>
        </p:nvSpPr>
        <p:spPr>
          <a:xfrm>
            <a:off x="3818529" y="4966167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E4B5CBD-1E74-4D1A-A47E-38EBFABA56A6}"/>
              </a:ext>
            </a:extLst>
          </p:cNvPr>
          <p:cNvSpPr/>
          <p:nvPr/>
        </p:nvSpPr>
        <p:spPr>
          <a:xfrm>
            <a:off x="3716460" y="5981849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90073AA-EA79-490B-803F-9FBA614A84AE}"/>
              </a:ext>
            </a:extLst>
          </p:cNvPr>
          <p:cNvSpPr/>
          <p:nvPr/>
        </p:nvSpPr>
        <p:spPr>
          <a:xfrm>
            <a:off x="5554418" y="2753260"/>
            <a:ext cx="292330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55CA0D-8A3F-4599-83F7-32239C4F369B}"/>
              </a:ext>
            </a:extLst>
          </p:cNvPr>
          <p:cNvSpPr/>
          <p:nvPr/>
        </p:nvSpPr>
        <p:spPr>
          <a:xfrm>
            <a:off x="4464254" y="4020467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3363B29-9C01-41FA-B6F8-F7F6A347AF67}"/>
              </a:ext>
            </a:extLst>
          </p:cNvPr>
          <p:cNvSpPr/>
          <p:nvPr/>
        </p:nvSpPr>
        <p:spPr>
          <a:xfrm>
            <a:off x="5923288" y="2759778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AE16378-D148-445D-B3D9-F1885DE19AAA}"/>
              </a:ext>
            </a:extLst>
          </p:cNvPr>
          <p:cNvSpPr/>
          <p:nvPr/>
        </p:nvSpPr>
        <p:spPr>
          <a:xfrm>
            <a:off x="7993635" y="5176978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56D9D04-0494-4E88-A0C7-1CDA05AC0617}"/>
              </a:ext>
            </a:extLst>
          </p:cNvPr>
          <p:cNvSpPr/>
          <p:nvPr/>
        </p:nvSpPr>
        <p:spPr>
          <a:xfrm>
            <a:off x="7993635" y="5431815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4B811D1-2810-4EF4-A7E7-FF8C8A841364}"/>
              </a:ext>
            </a:extLst>
          </p:cNvPr>
          <p:cNvSpPr/>
          <p:nvPr/>
        </p:nvSpPr>
        <p:spPr>
          <a:xfrm>
            <a:off x="7993635" y="5659893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86CEB80-C3B1-4A74-8378-399772325C61}"/>
              </a:ext>
            </a:extLst>
          </p:cNvPr>
          <p:cNvSpPr/>
          <p:nvPr/>
        </p:nvSpPr>
        <p:spPr>
          <a:xfrm>
            <a:off x="7993635" y="5910496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18E9584-3AB1-4B3B-9D7F-31507CC7BE60}"/>
              </a:ext>
            </a:extLst>
          </p:cNvPr>
          <p:cNvSpPr/>
          <p:nvPr/>
        </p:nvSpPr>
        <p:spPr>
          <a:xfrm>
            <a:off x="6623301" y="3973716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8312D09-4D8A-40F3-ABB4-DF7BE0224B6E}"/>
              </a:ext>
            </a:extLst>
          </p:cNvPr>
          <p:cNvSpPr/>
          <p:nvPr/>
        </p:nvSpPr>
        <p:spPr>
          <a:xfrm>
            <a:off x="8158414" y="3994384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7239A12-B461-413D-B5D3-81C3474F9EF9}"/>
              </a:ext>
            </a:extLst>
          </p:cNvPr>
          <p:cNvSpPr/>
          <p:nvPr/>
        </p:nvSpPr>
        <p:spPr>
          <a:xfrm>
            <a:off x="7993635" y="6163468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883B3D9-07D1-4756-8C04-E94E11A296A0}"/>
              </a:ext>
            </a:extLst>
          </p:cNvPr>
          <p:cNvSpPr/>
          <p:nvPr/>
        </p:nvSpPr>
        <p:spPr>
          <a:xfrm>
            <a:off x="236348" y="4582495"/>
            <a:ext cx="525727" cy="184361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endParaRPr lang="pt-PT" sz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169CA9A-867D-4193-8B5E-E0F6742E291B}"/>
              </a:ext>
            </a:extLst>
          </p:cNvPr>
          <p:cNvSpPr/>
          <p:nvPr/>
        </p:nvSpPr>
        <p:spPr>
          <a:xfrm>
            <a:off x="418609" y="1372126"/>
            <a:ext cx="525727" cy="184361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endParaRPr lang="pt-PT" sz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E01854A-8EEB-4506-992A-3AED43A383E5}"/>
              </a:ext>
            </a:extLst>
          </p:cNvPr>
          <p:cNvSpPr txBox="1"/>
          <p:nvPr/>
        </p:nvSpPr>
        <p:spPr>
          <a:xfrm>
            <a:off x="955513" y="1336316"/>
            <a:ext cx="1476686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Inicialização</a:t>
            </a:r>
          </a:p>
        </p:txBody>
      </p:sp>
      <p:cxnSp>
        <p:nvCxnSpPr>
          <p:cNvPr id="118" name="Conexão: Ângulo Reto 117">
            <a:extLst>
              <a:ext uri="{FF2B5EF4-FFF2-40B4-BE49-F238E27FC236}">
                <a16:creationId xmlns:a16="http://schemas.microsoft.com/office/drawing/2014/main" id="{237E414B-936D-49B4-B0FD-D3E6380B30A7}"/>
              </a:ext>
            </a:extLst>
          </p:cNvPr>
          <p:cNvCxnSpPr>
            <a:cxnSpLocks/>
            <a:stCxn id="15" idx="3"/>
            <a:endCxn id="70" idx="1"/>
          </p:cNvCxnSpPr>
          <p:nvPr/>
        </p:nvCxnSpPr>
        <p:spPr>
          <a:xfrm flipV="1">
            <a:off x="2428009" y="2813421"/>
            <a:ext cx="6630813" cy="1870057"/>
          </a:xfrm>
          <a:prstGeom prst="bentConnector3">
            <a:avLst>
              <a:gd name="adj1" fmla="val 797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D15CEDDF-FFEC-4D0D-BF1A-9A1FB54F92E8}"/>
              </a:ext>
            </a:extLst>
          </p:cNvPr>
          <p:cNvSpPr/>
          <p:nvPr/>
        </p:nvSpPr>
        <p:spPr>
          <a:xfrm>
            <a:off x="2407668" y="4575814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  <p:sp>
        <p:nvSpPr>
          <p:cNvPr id="135" name="Sinal de Multiplicação 134">
            <a:extLst>
              <a:ext uri="{FF2B5EF4-FFF2-40B4-BE49-F238E27FC236}">
                <a16:creationId xmlns:a16="http://schemas.microsoft.com/office/drawing/2014/main" id="{8F1A8174-D0FB-4338-955A-0C50F7D6CADA}"/>
              </a:ext>
            </a:extLst>
          </p:cNvPr>
          <p:cNvSpPr/>
          <p:nvPr/>
        </p:nvSpPr>
        <p:spPr>
          <a:xfrm>
            <a:off x="1557776" y="4420996"/>
            <a:ext cx="810039" cy="523220"/>
          </a:xfrm>
          <a:prstGeom prst="mathMultiply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9593124F-20FA-4D6D-B715-4638A948735C}"/>
              </a:ext>
            </a:extLst>
          </p:cNvPr>
          <p:cNvSpPr txBox="1"/>
          <p:nvPr/>
        </p:nvSpPr>
        <p:spPr>
          <a:xfrm>
            <a:off x="4733592" y="1339948"/>
            <a:ext cx="174834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CAUDA = NULL </a:t>
            </a:r>
          </a:p>
        </p:txBody>
      </p:sp>
      <p:sp>
        <p:nvSpPr>
          <p:cNvPr id="138" name="Retângulo: Cantos Arredondados 137">
            <a:extLst>
              <a:ext uri="{FF2B5EF4-FFF2-40B4-BE49-F238E27FC236}">
                <a16:creationId xmlns:a16="http://schemas.microsoft.com/office/drawing/2014/main" id="{F2FD4EA0-396C-4A56-9DEF-26CCB55AEFC4}"/>
              </a:ext>
            </a:extLst>
          </p:cNvPr>
          <p:cNvSpPr/>
          <p:nvPr/>
        </p:nvSpPr>
        <p:spPr>
          <a:xfrm>
            <a:off x="236348" y="1215328"/>
            <a:ext cx="6386953" cy="60428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90984DF-6DC8-4A81-9250-05109319545F}"/>
              </a:ext>
            </a:extLst>
          </p:cNvPr>
          <p:cNvSpPr/>
          <p:nvPr/>
        </p:nvSpPr>
        <p:spPr>
          <a:xfrm>
            <a:off x="8270924" y="2566128"/>
            <a:ext cx="447425" cy="23552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03095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259496-9467-4F8F-B9D7-26693A0A953B}"/>
              </a:ext>
            </a:extLst>
          </p:cNvPr>
          <p:cNvSpPr txBox="1"/>
          <p:nvPr/>
        </p:nvSpPr>
        <p:spPr>
          <a:xfrm>
            <a:off x="326048" y="663032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 Ligadas: CONTAR NÓS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B33D12-796E-48C2-9B14-C458B42BC6A4}"/>
              </a:ext>
            </a:extLst>
          </p:cNvPr>
          <p:cNvSpPr txBox="1"/>
          <p:nvPr/>
        </p:nvSpPr>
        <p:spPr>
          <a:xfrm>
            <a:off x="326048" y="1475008"/>
            <a:ext cx="9130774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(CABECA == NULL)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"A lista esta vazia!" &lt;&lt;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endParaRPr lang="pt-PT" sz="16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atual = CABECA;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contNos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0;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"Numero de nos: ";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(atual != NULL)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contNos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atual = (*atual).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//ou atual-&gt;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proximo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cout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contNos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&lt;&lt; </a:t>
            </a:r>
            <a:r>
              <a:rPr lang="pt-PT" sz="1600" spc="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endl</a:t>
            </a:r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387021-AF1F-4C76-A77F-80EBACEE03E4}"/>
              </a:ext>
            </a:extLst>
          </p:cNvPr>
          <p:cNvSpPr txBox="1"/>
          <p:nvPr/>
        </p:nvSpPr>
        <p:spPr>
          <a:xfrm>
            <a:off x="8229597" y="1610436"/>
            <a:ext cx="2084225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Produção 1 (P1)</a:t>
            </a:r>
          </a:p>
        </p:txBody>
      </p:sp>
    </p:spTree>
    <p:extLst>
      <p:ext uri="{BB962C8B-B14F-4D97-AF65-F5344CB8AC3E}">
        <p14:creationId xmlns:p14="http://schemas.microsoft.com/office/powerpoint/2010/main" val="286788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FICHEIROS/1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F7673A-921F-4082-B114-FC7D5DDBD794}"/>
              </a:ext>
            </a:extLst>
          </p:cNvPr>
          <p:cNvSpPr txBox="1"/>
          <p:nvPr/>
        </p:nvSpPr>
        <p:spPr>
          <a:xfrm>
            <a:off x="2374736" y="1869519"/>
            <a:ext cx="6892636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DesenhaMenu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inicializa_ficheiro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apagarFicheiro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procurarNome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onsolas" panose="020B0609020204030204" pitchFamily="49" charset="0"/>
              </a:rPr>
              <a:t>nome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acrescentarNoFim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onsolas" panose="020B0609020204030204" pitchFamily="49" charset="0"/>
              </a:rPr>
              <a:t>nome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substituirNome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nomeA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nomeN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contarNomes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removerNome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nomeR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contarOcorrencia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nomeParaContar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BD5B97-4713-4E6B-9D98-6FEDF241BDC4}"/>
              </a:ext>
            </a:extLst>
          </p:cNvPr>
          <p:cNvSpPr txBox="1"/>
          <p:nvPr/>
        </p:nvSpPr>
        <p:spPr>
          <a:xfrm>
            <a:off x="2374736" y="1343219"/>
            <a:ext cx="68926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TIPIFICAÇÃO/DECLARAÇÃO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5" name="Caixa de texto 54">
            <a:extLst>
              <a:ext uri="{FF2B5EF4-FFF2-40B4-BE49-F238E27FC236}">
                <a16:creationId xmlns:a16="http://schemas.microsoft.com/office/drawing/2014/main" id="{B0BAE356-D86B-440A-AEA8-02424A811255}"/>
              </a:ext>
            </a:extLst>
          </p:cNvPr>
          <p:cNvSpPr txBox="1"/>
          <p:nvPr/>
        </p:nvSpPr>
        <p:spPr>
          <a:xfrm>
            <a:off x="3332000" y="4856261"/>
            <a:ext cx="5186360" cy="133870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FUNÇÕES:</a:t>
            </a:r>
            <a:endParaRPr lang="pt-PT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PT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Declaração / Tipificação</a:t>
            </a:r>
          </a:p>
          <a:p>
            <a:pPr algn="ctr"/>
            <a:r>
              <a:rPr lang="pt-PT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Invocação </a:t>
            </a:r>
          </a:p>
          <a:p>
            <a:pPr algn="ctr"/>
            <a:r>
              <a:rPr lang="pt-PT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Construção</a:t>
            </a:r>
          </a:p>
        </p:txBody>
      </p:sp>
    </p:spTree>
    <p:extLst>
      <p:ext uri="{BB962C8B-B14F-4D97-AF65-F5344CB8AC3E}">
        <p14:creationId xmlns:p14="http://schemas.microsoft.com/office/powerpoint/2010/main" val="31672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7D371D3-D08F-4EA9-8032-F63989B88640}"/>
              </a:ext>
            </a:extLst>
          </p:cNvPr>
          <p:cNvSpPr txBox="1"/>
          <p:nvPr/>
        </p:nvSpPr>
        <p:spPr>
          <a:xfrm>
            <a:off x="323850" y="819150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Impressão de caracteres por acesso direto à memória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383E05-EC6A-4863-A6D1-DB6659732797}"/>
              </a:ext>
            </a:extLst>
          </p:cNvPr>
          <p:cNvSpPr txBox="1"/>
          <p:nvPr/>
        </p:nvSpPr>
        <p:spPr>
          <a:xfrm>
            <a:off x="323854" y="1522538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Sistema binário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395C6E-DCDF-406D-9473-3756CC06D068}"/>
              </a:ext>
            </a:extLst>
          </p:cNvPr>
          <p:cNvSpPr txBox="1"/>
          <p:nvPr/>
        </p:nvSpPr>
        <p:spPr>
          <a:xfrm>
            <a:off x="2329117" y="1522538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Sistema hexadecimal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42955D-9C1D-449F-98AF-677A94C00997}"/>
              </a:ext>
            </a:extLst>
          </p:cNvPr>
          <p:cNvSpPr txBox="1"/>
          <p:nvPr/>
        </p:nvSpPr>
        <p:spPr>
          <a:xfrm>
            <a:off x="4334380" y="1522537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Sistema octal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785124-D54C-4445-983F-71CF508BC98B}"/>
              </a:ext>
            </a:extLst>
          </p:cNvPr>
          <p:cNvSpPr txBox="1"/>
          <p:nvPr/>
        </p:nvSpPr>
        <p:spPr>
          <a:xfrm>
            <a:off x="6339643" y="1522536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Operadores sobre os bits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909450-EECA-43F4-8398-D3218313B0DA}"/>
              </a:ext>
            </a:extLst>
          </p:cNvPr>
          <p:cNvSpPr txBox="1"/>
          <p:nvPr/>
        </p:nvSpPr>
        <p:spPr>
          <a:xfrm>
            <a:off x="8344902" y="1540229"/>
            <a:ext cx="3518852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Conversão entre sistemas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891095-5CC3-4647-A247-FA5999A3845B}"/>
              </a:ext>
            </a:extLst>
          </p:cNvPr>
          <p:cNvSpPr txBox="1"/>
          <p:nvPr/>
        </p:nvSpPr>
        <p:spPr>
          <a:xfrm>
            <a:off x="323850" y="2725616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Campos bit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4EE478-2B38-4457-B833-A143CA4DD3C2}"/>
              </a:ext>
            </a:extLst>
          </p:cNvPr>
          <p:cNvSpPr txBox="1"/>
          <p:nvPr/>
        </p:nvSpPr>
        <p:spPr>
          <a:xfrm>
            <a:off x="323854" y="3429000"/>
            <a:ext cx="1669073" cy="1107996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Pré-processador C/C++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761739-4890-4AD3-AAC3-E92668CDE997}"/>
              </a:ext>
            </a:extLst>
          </p:cNvPr>
          <p:cNvSpPr txBox="1"/>
          <p:nvPr/>
        </p:nvSpPr>
        <p:spPr>
          <a:xfrm>
            <a:off x="2329116" y="3434977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Diretiva #define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C8046B-8C33-4620-80F3-7BEF37EC1203}"/>
              </a:ext>
            </a:extLst>
          </p:cNvPr>
          <p:cNvSpPr txBox="1"/>
          <p:nvPr/>
        </p:nvSpPr>
        <p:spPr>
          <a:xfrm>
            <a:off x="6339643" y="3434977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Macros e funções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EDB60A4-5FD5-4370-82AC-919CC99F2DB1}"/>
              </a:ext>
            </a:extLst>
          </p:cNvPr>
          <p:cNvSpPr txBox="1"/>
          <p:nvPr/>
        </p:nvSpPr>
        <p:spPr>
          <a:xfrm>
            <a:off x="4334380" y="3434977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Diretiva #include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1E100F-96A1-41B3-9FE9-5DABD6F7DF9F}"/>
              </a:ext>
            </a:extLst>
          </p:cNvPr>
          <p:cNvSpPr txBox="1"/>
          <p:nvPr/>
        </p:nvSpPr>
        <p:spPr>
          <a:xfrm>
            <a:off x="8344902" y="3434977"/>
            <a:ext cx="3518852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Diretivas #undef, #if, #ifdef, #ifndef, #else, #endif, #error</a:t>
            </a:r>
          </a:p>
        </p:txBody>
      </p:sp>
    </p:spTree>
    <p:extLst>
      <p:ext uri="{BB962C8B-B14F-4D97-AF65-F5344CB8AC3E}">
        <p14:creationId xmlns:p14="http://schemas.microsoft.com/office/powerpoint/2010/main" val="400929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FICHEIROS/2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5266119" y="1351152"/>
            <a:ext cx="68926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INVOCAÇÃO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060D98-E0B6-4C56-B74E-96D93E38D54A}"/>
              </a:ext>
            </a:extLst>
          </p:cNvPr>
          <p:cNvSpPr txBox="1"/>
          <p:nvPr/>
        </p:nvSpPr>
        <p:spPr>
          <a:xfrm>
            <a:off x="5453979" y="1946940"/>
            <a:ext cx="6516915" cy="37548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DesenhaMenu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//(A)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crescentar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nome no fim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nIntroduza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 o nome para acrescentar: 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getline(cin, nome); </a:t>
            </a:r>
            <a:r>
              <a:rPr lang="it-IT" sz="1400" dirty="0">
                <a:solidFill>
                  <a:srgbClr val="008000"/>
                </a:solidFill>
                <a:latin typeface="Consolas" panose="020B0609020204030204" pitchFamily="49" charset="0"/>
              </a:rPr>
              <a:t>//lê nome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acrescentarNoFim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(nome);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//uso do 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append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(app)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 acrescentado/a no fim!\n"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//fim (A)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crescentar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nome no fim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//-------DEMAIS CASES------------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F581B-22C5-4E7A-9375-E85781CA0F62}"/>
              </a:ext>
            </a:extLst>
          </p:cNvPr>
          <p:cNvSpPr txBox="1"/>
          <p:nvPr/>
        </p:nvSpPr>
        <p:spPr>
          <a:xfrm>
            <a:off x="7461172" y="1952258"/>
            <a:ext cx="409220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acrescentarNoFim</a:t>
            </a:r>
            <a:r>
              <a:rPr lang="pt-P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(nome);</a:t>
            </a:r>
            <a:endParaRPr lang="pt-PT" sz="2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E939E9-4FB8-443C-8455-70E4B03B079A}"/>
              </a:ext>
            </a:extLst>
          </p:cNvPr>
          <p:cNvSpPr txBox="1"/>
          <p:nvPr/>
        </p:nvSpPr>
        <p:spPr>
          <a:xfrm rot="20337304">
            <a:off x="371168" y="1976390"/>
            <a:ext cx="4829414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nome;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//------INVOCAÇÃO DAS FUNÇÕES----------</a:t>
            </a:r>
          </a:p>
          <a:p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27); </a:t>
            </a:r>
            <a:r>
              <a:rPr lang="pt-PT" sz="1000" dirty="0">
                <a:solidFill>
                  <a:srgbClr val="008000"/>
                </a:solidFill>
                <a:latin typeface="Consolas" panose="020B0609020204030204" pitchFamily="49" charset="0"/>
              </a:rPr>
              <a:t>//Corresponde ao ESC na tabela ASCII</a:t>
            </a:r>
            <a:endParaRPr lang="pt-PT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//fim main()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83253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FICHEIROS/3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5834745" y="2407888"/>
            <a:ext cx="6125029" cy="37548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'N'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'n'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//escrever(N)o início do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//só inclui um nome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//substitui o nome anterior que está no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nIntroduza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 um nome: 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getline(cin, nome); </a:t>
            </a:r>
            <a:r>
              <a:rPr lang="it-IT" sz="1400" dirty="0">
                <a:solidFill>
                  <a:srgbClr val="008000"/>
                </a:solidFill>
                <a:latin typeface="Consolas" panose="020B0609020204030204" pitchFamily="49" charset="0"/>
              </a:rPr>
              <a:t>//lê nome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//grava nome no ficheiro</a:t>
            </a: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//A instrução 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ofstream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criou o endereço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//O endereço fica armazenado no 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fpd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//como vejo o endereço criado? qual a 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instruçao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? 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&lt;&lt; &amp;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fpd.close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//fim escrever (N)o início do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B6E624-3987-47FD-AB74-17B0731EC1CB}"/>
              </a:ext>
            </a:extLst>
          </p:cNvPr>
          <p:cNvSpPr txBox="1"/>
          <p:nvPr/>
        </p:nvSpPr>
        <p:spPr>
          <a:xfrm>
            <a:off x="261258" y="2389392"/>
            <a:ext cx="5210628" cy="37548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it-IT" sz="1400" dirty="0">
                <a:solidFill>
                  <a:srgbClr val="008000"/>
                </a:solidFill>
                <a:latin typeface="Consolas" panose="020B0609020204030204" pitchFamily="49" charset="0"/>
              </a:rPr>
              <a:t>//(L)istar ficheiro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//Declaração de um apontador para 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"Conteúdo do ficheiro: 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0"/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			     	//Enquanto não chegar ao fim do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, nome))</a:t>
            </a: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"Ficheiro vazio!"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fpl.close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//fim (L)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istar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0"/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D0DB8B-F08E-43A6-A415-A64F28E3A2B8}"/>
              </a:ext>
            </a:extLst>
          </p:cNvPr>
          <p:cNvSpPr txBox="1"/>
          <p:nvPr/>
        </p:nvSpPr>
        <p:spPr>
          <a:xfrm>
            <a:off x="261258" y="1391779"/>
            <a:ext cx="1171303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 SEM FUNÇÃO</a:t>
            </a:r>
            <a:endParaRPr lang="pt-PT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3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FICHEIROS/4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2649682" y="1326676"/>
            <a:ext cx="68926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INVOCAÇÃO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060D98-E0B6-4C56-B74E-96D93E38D54A}"/>
              </a:ext>
            </a:extLst>
          </p:cNvPr>
          <p:cNvSpPr txBox="1"/>
          <p:nvPr/>
        </p:nvSpPr>
        <p:spPr>
          <a:xfrm>
            <a:off x="1531258" y="2697595"/>
            <a:ext cx="9129484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PT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iniciali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(Z)ar ficheiro com 16 nomes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inicializa_ficheiro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//fim </a:t>
            </a:r>
            <a:r>
              <a:rPr lang="pt-PT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iniciali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(Z)ar ficheiro com 16 nomes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pt-PT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//(D)</a:t>
            </a:r>
            <a:r>
              <a:rPr lang="pt-PT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eletar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 ficheiro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apagarFicheiro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//fim (D)</a:t>
            </a:r>
            <a:r>
              <a:rPr lang="pt-PT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eletar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F581B-22C5-4E7A-9375-E85781CA0F62}"/>
              </a:ext>
            </a:extLst>
          </p:cNvPr>
          <p:cNvSpPr txBox="1"/>
          <p:nvPr/>
        </p:nvSpPr>
        <p:spPr>
          <a:xfrm>
            <a:off x="1531258" y="2111915"/>
            <a:ext cx="409220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inicializa_ficheiro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9F25C6-FF42-4354-A542-855926A2304C}"/>
              </a:ext>
            </a:extLst>
          </p:cNvPr>
          <p:cNvSpPr txBox="1"/>
          <p:nvPr/>
        </p:nvSpPr>
        <p:spPr>
          <a:xfrm>
            <a:off x="6568540" y="2107886"/>
            <a:ext cx="409220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apagarFicheiro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0414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FICHEIROS/5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2649682" y="1326676"/>
            <a:ext cx="68926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INVOCAÇÃO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060D98-E0B6-4C56-B74E-96D93E38D54A}"/>
              </a:ext>
            </a:extLst>
          </p:cNvPr>
          <p:cNvSpPr txBox="1"/>
          <p:nvPr/>
        </p:nvSpPr>
        <p:spPr>
          <a:xfrm>
            <a:off x="1531258" y="3031423"/>
            <a:ext cx="9129484" cy="33239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's'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//(S)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ubstituir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nome no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resultado =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nomeAtual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//nome que sai 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nomeNovo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//nome que entra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nIntroduza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 o nome atual: 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nomeAtual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//lê nome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"Introduza o novo nome: 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getline(cin, nomeNovo); </a:t>
            </a:r>
            <a:r>
              <a:rPr lang="it-IT" sz="1400" dirty="0">
                <a:solidFill>
                  <a:srgbClr val="008000"/>
                </a:solidFill>
                <a:latin typeface="Consolas" panose="020B0609020204030204" pitchFamily="49" charset="0"/>
              </a:rPr>
              <a:t>//lê nome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resultado =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procurarNome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nomeAtual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(resultado)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//se 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nomeAtual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localizado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substituirNome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nomeAtual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nomeNovo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nomeAtual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 não localizado!\n"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//fim (S)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ubstituir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nome no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9F25C6-FF42-4354-A542-855926A2304C}"/>
              </a:ext>
            </a:extLst>
          </p:cNvPr>
          <p:cNvSpPr txBox="1"/>
          <p:nvPr/>
        </p:nvSpPr>
        <p:spPr>
          <a:xfrm>
            <a:off x="1531258" y="2107886"/>
            <a:ext cx="912948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substituirNome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nomeAtual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nomeNovo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6659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FICHEIROS/6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2649682" y="1326676"/>
            <a:ext cx="68926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INVOCAÇÃO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060D98-E0B6-4C56-B74E-96D93E38D54A}"/>
              </a:ext>
            </a:extLst>
          </p:cNvPr>
          <p:cNvSpPr txBox="1"/>
          <p:nvPr/>
        </p:nvSpPr>
        <p:spPr>
          <a:xfrm>
            <a:off x="1531258" y="3031423"/>
            <a:ext cx="9129484" cy="341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latin typeface="Consolas" panose="020B0609020204030204" pitchFamily="49" charset="0"/>
              </a:rPr>
              <a:t>'P'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latin typeface="Consolas" panose="020B0609020204030204" pitchFamily="49" charset="0"/>
              </a:rPr>
              <a:t>'p'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//(P)</a:t>
            </a:r>
            <a:r>
              <a:rPr lang="pt-PT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rocurar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 nome no ficheiro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resultado = </a:t>
            </a:r>
            <a:r>
              <a:rPr lang="pt-PT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nIntroduza</a:t>
            </a:r>
            <a:r>
              <a:rPr lang="pt-PT" sz="1800" dirty="0">
                <a:solidFill>
                  <a:srgbClr val="A31515"/>
                </a:solidFill>
                <a:latin typeface="Consolas" panose="020B0609020204030204" pitchFamily="49" charset="0"/>
              </a:rPr>
              <a:t> o nome para procurar: "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getline(cin, nome); </a:t>
            </a:r>
            <a:r>
              <a:rPr lang="it-IT" sz="1800" dirty="0">
                <a:solidFill>
                  <a:srgbClr val="008000"/>
                </a:solidFill>
                <a:latin typeface="Consolas" panose="020B0609020204030204" pitchFamily="49" charset="0"/>
              </a:rPr>
              <a:t>//lê nome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resultado =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procurarNome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(nome);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(resultado)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nome </a:t>
            </a:r>
            <a:r>
              <a:rPr lang="pt-PT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latin typeface="Consolas" panose="020B0609020204030204" pitchFamily="49" charset="0"/>
              </a:rPr>
              <a:t>" localizado!\n"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P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nome </a:t>
            </a:r>
            <a:r>
              <a:rPr lang="pt-PT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800" dirty="0">
                <a:solidFill>
                  <a:srgbClr val="A31515"/>
                </a:solidFill>
                <a:latin typeface="Consolas" panose="020B0609020204030204" pitchFamily="49" charset="0"/>
              </a:rPr>
              <a:t>" não localizado!\n"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//fim (P)</a:t>
            </a:r>
            <a:r>
              <a:rPr lang="pt-PT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rocurar</a:t>
            </a:r>
            <a:r>
              <a:rPr lang="pt-PT" sz="1800" dirty="0">
                <a:solidFill>
                  <a:srgbClr val="008000"/>
                </a:solidFill>
                <a:latin typeface="Consolas" panose="020B0609020204030204" pitchFamily="49" charset="0"/>
              </a:rPr>
              <a:t> nome no ficheiro</a:t>
            </a:r>
            <a:endParaRPr lang="pt-P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9F25C6-FF42-4354-A542-855926A2304C}"/>
              </a:ext>
            </a:extLst>
          </p:cNvPr>
          <p:cNvSpPr txBox="1"/>
          <p:nvPr/>
        </p:nvSpPr>
        <p:spPr>
          <a:xfrm>
            <a:off x="1531258" y="2107886"/>
            <a:ext cx="912948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resultado =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procurarNome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nomeAtual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225753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FICHEIROS/7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2649682" y="1326676"/>
            <a:ext cx="68926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INVOCAÇÃO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060D98-E0B6-4C56-B74E-96D93E38D54A}"/>
              </a:ext>
            </a:extLst>
          </p:cNvPr>
          <p:cNvSpPr txBox="1"/>
          <p:nvPr/>
        </p:nvSpPr>
        <p:spPr>
          <a:xfrm>
            <a:off x="166914" y="2478902"/>
            <a:ext cx="5725885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//(C)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ontar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nomes no ficheiro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contarNomes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 ficheiro tem 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 nomes.\n"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9F25C6-FF42-4354-A542-855926A2304C}"/>
              </a:ext>
            </a:extLst>
          </p:cNvPr>
          <p:cNvSpPr txBox="1"/>
          <p:nvPr/>
        </p:nvSpPr>
        <p:spPr>
          <a:xfrm>
            <a:off x="166915" y="1887400"/>
            <a:ext cx="572588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contarNomes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1C5F74-8C78-4492-A740-899E365E2CFC}"/>
              </a:ext>
            </a:extLst>
          </p:cNvPr>
          <p:cNvSpPr txBox="1"/>
          <p:nvPr/>
        </p:nvSpPr>
        <p:spPr>
          <a:xfrm>
            <a:off x="6095999" y="2459158"/>
            <a:ext cx="5929085" cy="37548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//contar (O)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corrência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do nome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nomeParaContar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numOcorrencias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resultado =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nIntroduza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 o nome a ser contado: 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nomeParaContar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resultado =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procurarNome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nomeParaContar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(resultado)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numOcorrencias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contarOcorrencia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nomeParaContar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nomeParaContar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 não localizado!"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nomeParaContar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 tem 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numOcorrencias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 ocorrências.\n"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//fim contar (O)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corrência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do nome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EE32B1-6BC3-43F5-BE53-4C8B674BF70E}"/>
              </a:ext>
            </a:extLst>
          </p:cNvPr>
          <p:cNvSpPr txBox="1"/>
          <p:nvPr/>
        </p:nvSpPr>
        <p:spPr>
          <a:xfrm>
            <a:off x="6096000" y="1945456"/>
            <a:ext cx="592908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numOcorrencias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contarOcorrencia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nomeParaContar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4528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FICHEIROS/8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2649682" y="1326675"/>
            <a:ext cx="68926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INVOCAÇÃO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9F25C6-FF42-4354-A542-855926A2304C}"/>
              </a:ext>
            </a:extLst>
          </p:cNvPr>
          <p:cNvSpPr txBox="1"/>
          <p:nvPr/>
        </p:nvSpPr>
        <p:spPr>
          <a:xfrm>
            <a:off x="2905028" y="1912292"/>
            <a:ext cx="629847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removerNome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nomeParaRemover</a:t>
            </a:r>
            <a:r>
              <a:rPr lang="pt-PT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1C5F74-8C78-4492-A740-899E365E2CFC}"/>
              </a:ext>
            </a:extLst>
          </p:cNvPr>
          <p:cNvSpPr txBox="1"/>
          <p:nvPr/>
        </p:nvSpPr>
        <p:spPr>
          <a:xfrm>
            <a:off x="2793267" y="2499659"/>
            <a:ext cx="6521994" cy="3108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'r'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//(R)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emover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nome do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nomeParaRemover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resultado =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nIntroduza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 o nome a ser removido: 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getline(cin, nomeParaRemover); </a:t>
            </a:r>
            <a:r>
              <a:rPr lang="it-IT" sz="1400" dirty="0">
                <a:solidFill>
                  <a:srgbClr val="008000"/>
                </a:solidFill>
                <a:latin typeface="Consolas" panose="020B0609020204030204" pitchFamily="49" charset="0"/>
              </a:rPr>
              <a:t>//lê nome</a:t>
            </a:r>
            <a:endParaRPr lang="it-I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resultado =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procurarNome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nomeParaRemover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(resultado)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//se 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nomeAtual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localizado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removerNome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nomeParaRemover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nomeParaRemover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 não localizado!\n"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//fim (R)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emover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nome do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4068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FICHEIROS/9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2649682" y="1326675"/>
            <a:ext cx="689263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1C5F74-8C78-4492-A740-899E365E2CFC}"/>
              </a:ext>
            </a:extLst>
          </p:cNvPr>
          <p:cNvSpPr txBox="1"/>
          <p:nvPr/>
        </p:nvSpPr>
        <p:spPr>
          <a:xfrm>
            <a:off x="2835003" y="1901187"/>
            <a:ext cx="6521994" cy="41088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DesenhaMenu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"\n(A)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crescentar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nome no fim"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"\n(L)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istar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ficheiro"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nescrever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no i(N)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ício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do ficheiro"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niniciali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(Z)ar ficheiro com 16 nomes"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"\n(D)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eletar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ficheiro"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"\n(S)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ubstituir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nome no ficheiro"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"\n(P)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rocurar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nome no ficheiro"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"\n(C)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ontar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nomes no ficheiro"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"\n(R)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emover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nome que está no ficheiro"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nContar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(O)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corrência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de um nome"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"\na(J)uda"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nESC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-sair\n"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PT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nEscolha</a:t>
            </a:r>
            <a:r>
              <a:rPr lang="pt-PT" sz="1600" dirty="0">
                <a:solidFill>
                  <a:srgbClr val="A31515"/>
                </a:solidFill>
                <a:latin typeface="Consolas" panose="020B0609020204030204" pitchFamily="49" charset="0"/>
              </a:rPr>
              <a:t> uma opção: 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A01B6D-7E45-484F-91C2-7EF65132F33C}"/>
              </a:ext>
            </a:extLst>
          </p:cNvPr>
          <p:cNvSpPr txBox="1"/>
          <p:nvPr/>
        </p:nvSpPr>
        <p:spPr>
          <a:xfrm>
            <a:off x="2835004" y="1897985"/>
            <a:ext cx="6521994" cy="3077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pt-P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64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FICHEIROS/10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187829" y="1303072"/>
            <a:ext cx="2459346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1C5F74-8C78-4492-A740-899E365E2CFC}"/>
              </a:ext>
            </a:extLst>
          </p:cNvPr>
          <p:cNvSpPr txBox="1"/>
          <p:nvPr/>
        </p:nvSpPr>
        <p:spPr>
          <a:xfrm>
            <a:off x="3357517" y="1229794"/>
            <a:ext cx="6521994" cy="53399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inicializa_ficheiro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"Ana Rita Cunha\n"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"Bela Costa Silva\n"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"Bela Costa Silva\n"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//incluído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"Carlos Alberto Costa\n"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"Carlos Serafim Ferreira\n"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"Daniel Bastos Gomes\n"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"Bela Costa Silva\n"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//incluído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"Diogo Silva Ferraz\n"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"Elvira Gomes Pendes\n"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"Fernanda Maria Silva\n"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"Fernando Gomes Barros\n"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"Guilherme Alexandre Barros\n"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"Hilda Fonseca Silva\n"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"José Manuel Carvalho\n"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"José Alberto Gomes\n"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"Maria Silvéria Bastos\n"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"Anabela Bastos Torres\n"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"Teodoro Armando Matos"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fpd.close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"Inicializado!\n"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040F05-358E-40B5-B3CC-16969EAEDA81}"/>
              </a:ext>
            </a:extLst>
          </p:cNvPr>
          <p:cNvSpPr txBox="1"/>
          <p:nvPr/>
        </p:nvSpPr>
        <p:spPr>
          <a:xfrm>
            <a:off x="3343004" y="1212185"/>
            <a:ext cx="6521994" cy="3077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pt-P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46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FICHEIROS/11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274915" y="1362876"/>
            <a:ext cx="2459346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1C5F74-8C78-4492-A740-899E365E2CFC}"/>
              </a:ext>
            </a:extLst>
          </p:cNvPr>
          <p:cNvSpPr txBox="1"/>
          <p:nvPr/>
        </p:nvSpPr>
        <p:spPr>
          <a:xfrm>
            <a:off x="3139803" y="1362876"/>
            <a:ext cx="6521994" cy="4909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apagarFicheiro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(remove(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!= 0)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"Não existe ficheiro para remover!\n"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"Ficheiro removido!\n"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procurarNome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fp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: file pointer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, nome))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//Enquanto não chegar ao fim do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(nome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 =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fp.close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A32430-65D3-48BF-B64B-27C6699574AA}"/>
              </a:ext>
            </a:extLst>
          </p:cNvPr>
          <p:cNvSpPr txBox="1"/>
          <p:nvPr/>
        </p:nvSpPr>
        <p:spPr>
          <a:xfrm>
            <a:off x="3139803" y="1312076"/>
            <a:ext cx="6521994" cy="3077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A44D33-12E1-4CDF-A8F5-86E9727D46FF}"/>
              </a:ext>
            </a:extLst>
          </p:cNvPr>
          <p:cNvSpPr txBox="1"/>
          <p:nvPr/>
        </p:nvSpPr>
        <p:spPr>
          <a:xfrm>
            <a:off x="3139803" y="3075644"/>
            <a:ext cx="6521994" cy="3077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pt-P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7D371D3-D08F-4EA9-8032-F63989B88640}"/>
              </a:ext>
            </a:extLst>
          </p:cNvPr>
          <p:cNvSpPr txBox="1"/>
          <p:nvPr/>
        </p:nvSpPr>
        <p:spPr>
          <a:xfrm>
            <a:off x="323850" y="819150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383E05-EC6A-4863-A6D1-DB6659732797}"/>
              </a:ext>
            </a:extLst>
          </p:cNvPr>
          <p:cNvSpPr txBox="1"/>
          <p:nvPr/>
        </p:nvSpPr>
        <p:spPr>
          <a:xfrm>
            <a:off x="323854" y="1522534"/>
            <a:ext cx="1669073" cy="1107996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Níveis de leitura e escrita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395C6E-DCDF-406D-9473-3756CC06D068}"/>
              </a:ext>
            </a:extLst>
          </p:cNvPr>
          <p:cNvSpPr txBox="1"/>
          <p:nvPr/>
        </p:nvSpPr>
        <p:spPr>
          <a:xfrm>
            <a:off x="2329117" y="1522538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Abertura e fecho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42955D-9C1D-449F-98AF-677A94C00997}"/>
              </a:ext>
            </a:extLst>
          </p:cNvPr>
          <p:cNvSpPr txBox="1"/>
          <p:nvPr/>
        </p:nvSpPr>
        <p:spPr>
          <a:xfrm>
            <a:off x="4334376" y="1522537"/>
            <a:ext cx="1761624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Condições de erro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F49CA95-3D0B-45A5-A0A5-72BAA0303854}"/>
              </a:ext>
            </a:extLst>
          </p:cNvPr>
          <p:cNvSpPr txBox="1"/>
          <p:nvPr/>
        </p:nvSpPr>
        <p:spPr>
          <a:xfrm>
            <a:off x="6339639" y="1522536"/>
            <a:ext cx="1761624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i="1" dirty="0"/>
              <a:t>Buffers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B9163BB-8BFD-4F68-8C8B-0ABAE07F7B84}"/>
              </a:ext>
            </a:extLst>
          </p:cNvPr>
          <p:cNvSpPr txBox="1"/>
          <p:nvPr/>
        </p:nvSpPr>
        <p:spPr>
          <a:xfrm>
            <a:off x="8437456" y="1522536"/>
            <a:ext cx="3426301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i="1" dirty="0"/>
              <a:t>Outras funções para manipular ficheiros</a:t>
            </a:r>
          </a:p>
        </p:txBody>
      </p:sp>
    </p:spTree>
    <p:extLst>
      <p:ext uri="{BB962C8B-B14F-4D97-AF65-F5344CB8AC3E}">
        <p14:creationId xmlns:p14="http://schemas.microsoft.com/office/powerpoint/2010/main" val="2707099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FICHEIROS/12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274915" y="1362876"/>
            <a:ext cx="454382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1C5F74-8C78-4492-A740-899E365E2CFC}"/>
              </a:ext>
            </a:extLst>
          </p:cNvPr>
          <p:cNvSpPr txBox="1"/>
          <p:nvPr/>
        </p:nvSpPr>
        <p:spPr>
          <a:xfrm>
            <a:off x="5395091" y="1362876"/>
            <a:ext cx="6521994" cy="4909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apagarFicheiro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(remove(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!= 0)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"Não existe ficheiro para remover!\n"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"Ficheiro removido!\n"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procurarNome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pt-PT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fp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: file pointer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, nome))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//Enquanto não chegar ao fim do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(nome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 =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fp.close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17A9A7-4568-4A59-9223-9AF4FF59B4F2}"/>
              </a:ext>
            </a:extLst>
          </p:cNvPr>
          <p:cNvSpPr txBox="1"/>
          <p:nvPr/>
        </p:nvSpPr>
        <p:spPr>
          <a:xfrm>
            <a:off x="274915" y="2180771"/>
            <a:ext cx="4543828" cy="14619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acrescentarNoFim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808080"/>
                </a:solidFill>
                <a:latin typeface="Consolas" panose="020B0609020204030204" pitchFamily="49" charset="0"/>
              </a:rPr>
              <a:t>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808080"/>
                </a:solidFill>
                <a:latin typeface="Consolas" panose="020B0609020204030204" pitchFamily="49" charset="0"/>
              </a:rPr>
              <a:t>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fp.close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9FD4A9-F067-4D99-B856-A59488A4C6EC}"/>
              </a:ext>
            </a:extLst>
          </p:cNvPr>
          <p:cNvSpPr txBox="1"/>
          <p:nvPr/>
        </p:nvSpPr>
        <p:spPr>
          <a:xfrm>
            <a:off x="666024" y="3886644"/>
            <a:ext cx="3761609" cy="23852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contarNomes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nome;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contar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fp1_i(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 (getline(fp1_i, nome))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contar++;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fp1_i.close();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contar;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0B5932B-4FFD-42F3-BE17-86DA0DCD458D}"/>
              </a:ext>
            </a:extLst>
          </p:cNvPr>
          <p:cNvSpPr txBox="1"/>
          <p:nvPr/>
        </p:nvSpPr>
        <p:spPr>
          <a:xfrm>
            <a:off x="5392682" y="1337634"/>
            <a:ext cx="6521994" cy="3077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57C63E-3E85-4935-8A4C-8B87402CE4ED}"/>
              </a:ext>
            </a:extLst>
          </p:cNvPr>
          <p:cNvSpPr txBox="1"/>
          <p:nvPr/>
        </p:nvSpPr>
        <p:spPr>
          <a:xfrm>
            <a:off x="274915" y="2142671"/>
            <a:ext cx="4543828" cy="3077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pt-PT" sz="1400" dirty="0"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E928BE-8078-42DF-B981-C8A261470BFD}"/>
              </a:ext>
            </a:extLst>
          </p:cNvPr>
          <p:cNvSpPr txBox="1"/>
          <p:nvPr/>
        </p:nvSpPr>
        <p:spPr>
          <a:xfrm>
            <a:off x="666024" y="3848479"/>
            <a:ext cx="3761609" cy="3077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pt-P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9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FICHEIROS/13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274915" y="1362876"/>
            <a:ext cx="11771942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1C5F74-8C78-4492-A740-899E365E2CFC}"/>
              </a:ext>
            </a:extLst>
          </p:cNvPr>
          <p:cNvSpPr txBox="1"/>
          <p:nvPr/>
        </p:nvSpPr>
        <p:spPr>
          <a:xfrm>
            <a:off x="274915" y="1968920"/>
            <a:ext cx="6521994" cy="4601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substituirNome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nomeA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nomeN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nomeA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: nome atual e </a:t>
            </a:r>
            <a:r>
              <a:rPr 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nomeN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: nome novo</a:t>
            </a:r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fp1_i(</a:t>
            </a:r>
            <a:r>
              <a:rPr lang="pt-PT" sz="12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//apontador para ficheiro de entrada - serão lido os dados do ficheiro</a:t>
            </a:r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fp2_o(</a:t>
            </a:r>
            <a:r>
              <a:rPr lang="pt-PT" sz="1200" dirty="0">
                <a:solidFill>
                  <a:srgbClr val="A31515"/>
                </a:solidFill>
                <a:latin typeface="Consolas" panose="020B0609020204030204" pitchFamily="49" charset="0"/>
              </a:rPr>
              <a:t>"lista2.txt"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::app); 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//apontador para ficheiro de saída - serão escritos os dados no ficheiro</a:t>
            </a:r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//***** Lê os nomes em lista.txt e copia para lista2.txt *********</a:t>
            </a:r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[50]; </a:t>
            </a:r>
            <a:r>
              <a:rPr 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(fp1_i, 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[i])) 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nomeA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[i]) 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//se nome atual for igual ao nome em lista.txt</a:t>
            </a:r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fp2_o </a:t>
            </a:r>
            <a:r>
              <a:rPr lang="pt-PT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nomeN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//adiciona o novo nome na posição do nome atual em lista2.txt</a:t>
            </a:r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//se nome atual for diferente do nome em lista.txt</a:t>
            </a:r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fp2_o </a:t>
            </a:r>
            <a:r>
              <a:rPr lang="pt-PT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conteudo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</a:t>
            </a:r>
            <a:r>
              <a:rPr lang="pt-PT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//copia nome de lista.txt para lista2.txt</a:t>
            </a:r>
            <a:endParaRPr lang="pt-PT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i++;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A31515"/>
                </a:solidFill>
                <a:latin typeface="Consolas" panose="020B0609020204030204" pitchFamily="49" charset="0"/>
              </a:rPr>
              <a:t>"Nome substituído!\n"</a:t>
            </a:r>
            <a:r>
              <a:rPr 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5A3123-7A24-4A13-8BDE-ACDE848EE52F}"/>
              </a:ext>
            </a:extLst>
          </p:cNvPr>
          <p:cNvSpPr txBox="1"/>
          <p:nvPr/>
        </p:nvSpPr>
        <p:spPr>
          <a:xfrm>
            <a:off x="6909657" y="1990648"/>
            <a:ext cx="5137200" cy="22467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//********* Fechar ficheiros **************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fp1_i.close();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//fecha lista.txt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fp2_o.close(); 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//fecha lista2.txt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//********* Remover lista.txt ***************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remove(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//****** Renomear lista2.txt para lista.txt **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rename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"lista2.txt"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A9F2EA-748B-484A-9B37-B80120DC90BF}"/>
              </a:ext>
            </a:extLst>
          </p:cNvPr>
          <p:cNvSpPr txBox="1"/>
          <p:nvPr/>
        </p:nvSpPr>
        <p:spPr>
          <a:xfrm>
            <a:off x="287615" y="1930820"/>
            <a:ext cx="6521994" cy="3077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pt-P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33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FICHEIROS/14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274915" y="1362876"/>
            <a:ext cx="11771942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1C5F74-8C78-4492-A740-899E365E2CFC}"/>
              </a:ext>
            </a:extLst>
          </p:cNvPr>
          <p:cNvSpPr txBox="1"/>
          <p:nvPr/>
        </p:nvSpPr>
        <p:spPr>
          <a:xfrm>
            <a:off x="274915" y="1968920"/>
            <a:ext cx="6521994" cy="44012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removerNome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nomeExcluir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fp1_i(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//apontador para ficheiro de entrada - serão lido os dados do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fp2_o(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"lista2.txt"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::app);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//apontador para ficheiro de saída - serão escritos os dados no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//***** Lê os nomes em lista.txt e "não copia o nome que será excluído" para lista2.txt *********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//nome no ficheiro lista.txt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(getline(fp1_i, nome))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nomeExcluir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nome)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nomeExcluir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se for diferente ao nome em lista.txt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fp2_o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//adiciona o novo nome na posição do nome atual em lista2.txt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"Nome excluído!\n"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5A3123-7A24-4A13-8BDE-ACDE848EE52F}"/>
              </a:ext>
            </a:extLst>
          </p:cNvPr>
          <p:cNvSpPr txBox="1"/>
          <p:nvPr/>
        </p:nvSpPr>
        <p:spPr>
          <a:xfrm>
            <a:off x="6909657" y="1990648"/>
            <a:ext cx="5137200" cy="2677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//********* Fechar ficheiros **************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fp1_i.close();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//fecha lista.txt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fp2_o.close(); 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//fecha lista2.txt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//********* Remover lista.txt ***************************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remove(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//********* Renomear lista2.txt para lista.txt ***********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rename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"lista2.txt"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4633FE-348E-4150-97A5-19A1CE474BD8}"/>
              </a:ext>
            </a:extLst>
          </p:cNvPr>
          <p:cNvSpPr txBox="1"/>
          <p:nvPr/>
        </p:nvSpPr>
        <p:spPr>
          <a:xfrm>
            <a:off x="280489" y="1918120"/>
            <a:ext cx="6521994" cy="3077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pt-P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03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E75F376-227F-489D-9B77-BEB6DA661EB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FICHEIROS/15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31852-8751-42BD-9EB4-861D303CE22C}"/>
              </a:ext>
            </a:extLst>
          </p:cNvPr>
          <p:cNvSpPr txBox="1"/>
          <p:nvPr/>
        </p:nvSpPr>
        <p:spPr>
          <a:xfrm>
            <a:off x="274915" y="1362876"/>
            <a:ext cx="11771942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CONSTRUÇÃO DAS FUNÇÕES</a:t>
            </a:r>
            <a:endParaRPr lang="pt-PT" sz="2200"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1C5F74-8C78-4492-A740-899E365E2CFC}"/>
              </a:ext>
            </a:extLst>
          </p:cNvPr>
          <p:cNvSpPr txBox="1"/>
          <p:nvPr/>
        </p:nvSpPr>
        <p:spPr>
          <a:xfrm>
            <a:off x="3475315" y="1970387"/>
            <a:ext cx="6521994" cy="44781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//contar (O)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corrência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de um nome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contarOcorrencia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nomeParaContar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fp1_i(</a:t>
            </a:r>
            <a:r>
              <a:rPr lang="pt-PT" sz="1400" dirty="0">
                <a:solidFill>
                  <a:srgbClr val="A31515"/>
                </a:solidFill>
                <a:latin typeface="Consolas" panose="020B0609020204030204" pitchFamily="49" charset="0"/>
              </a:rPr>
              <a:t>"lista.txt"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//apontador para ficheiro de entrada - serão lido os dados do ficheiro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nome;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//nome no ficheiro lista.txt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(getline(fp1_i, nome))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nomeParaContar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nome)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nomeParaContar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 se for igual ao nome em lista.txt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>
                <a:solidFill>
                  <a:srgbClr val="008000"/>
                </a:solidFill>
                <a:latin typeface="Consolas" panose="020B0609020204030204" pitchFamily="49" charset="0"/>
              </a:rPr>
              <a:t>//fechar </a:t>
            </a:r>
            <a:r>
              <a:rPr lang="pt-PT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ifstream</a:t>
            </a:r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fp1_i.close();</a:t>
            </a:r>
          </a:p>
          <a:p>
            <a:endParaRPr lang="pt-PT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contaNome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2105FF-0428-45D6-A267-681418CC1C5A}"/>
              </a:ext>
            </a:extLst>
          </p:cNvPr>
          <p:cNvSpPr txBox="1"/>
          <p:nvPr/>
        </p:nvSpPr>
        <p:spPr>
          <a:xfrm>
            <a:off x="3475315" y="2228185"/>
            <a:ext cx="6521994" cy="3077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pt-P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49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8EABA32-8AA7-4474-BF5F-248A38F8AC3D}"/>
              </a:ext>
            </a:extLst>
          </p:cNvPr>
          <p:cNvSpPr txBox="1"/>
          <p:nvPr/>
        </p:nvSpPr>
        <p:spPr>
          <a:xfrm>
            <a:off x="139890" y="1352731"/>
            <a:ext cx="6121020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ExisteSubstring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0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0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subs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contarOcorrenciasSubstring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0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subs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PT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'6'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pt-PT" sz="1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//Produção 2 da UFCD 17 - 09/02/2021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pt-PT" sz="1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 = 0; </a:t>
            </a:r>
            <a:r>
              <a:rPr lang="pt-PT" sz="1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//conta ocorrências da substring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pt-PT" sz="10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sparte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pt-PT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pt-PT" sz="10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nIntroduza</a:t>
            </a:r>
            <a:r>
              <a:rPr lang="pt-PT" sz="10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pt-PT" sz="10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pt-PT" sz="10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procurar: "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pt-PT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sparte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pt-PT" sz="1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//lê substring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conta = </a:t>
            </a:r>
            <a:r>
              <a:rPr lang="pt-PT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contarOcorrenciasSubstring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sparte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pt-PT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"Número de ocorrências: "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 </a:t>
            </a:r>
            <a:r>
              <a:rPr lang="pt-PT" sz="1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ExisteSubstring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subs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//retorna </a:t>
            </a:r>
            <a:r>
              <a:rPr lang="pt-PT" sz="1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pt-PT" sz="1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 a substring existir;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falso</a:t>
            </a:r>
            <a:r>
              <a:rPr lang="en-US" sz="1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no </a:t>
            </a:r>
            <a:r>
              <a:rPr lang="en-US" sz="1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caso</a:t>
            </a:r>
            <a:r>
              <a:rPr lang="en-US" sz="1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oposto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.find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subs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 1000)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0578B4-E426-4771-BC97-109E7F532725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FICHEIROS/16: PRODUÇÃO 2 – Contar ocorrências de uma substring (P2) 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05BF04-B02F-429E-8F45-9985C11245E0}"/>
              </a:ext>
            </a:extLst>
          </p:cNvPr>
          <p:cNvSpPr txBox="1"/>
          <p:nvPr/>
        </p:nvSpPr>
        <p:spPr>
          <a:xfrm>
            <a:off x="5535391" y="1528054"/>
            <a:ext cx="2084225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Produção 2 (P2)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6A9027-2FDB-49E1-B9C7-391D8D79E6BD}"/>
              </a:ext>
            </a:extLst>
          </p:cNvPr>
          <p:cNvSpPr txBox="1"/>
          <p:nvPr/>
        </p:nvSpPr>
        <p:spPr>
          <a:xfrm>
            <a:off x="5780965" y="2239189"/>
            <a:ext cx="6121020" cy="375487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contarOcorrenciasSubstring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sparte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 = 0; </a:t>
            </a:r>
            <a:r>
              <a:rPr lang="pt-PT" sz="1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//conta ocorrências da substring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scompleta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"lista.txt"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fp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scompleta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pt-PT" sz="1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//Enquanto não chegar ao fim do ficheiro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ExisteSubstring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scompleta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sparte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fp.close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747854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95B362E-32F0-4C5A-A6B7-B81EF356F7C7}"/>
              </a:ext>
            </a:extLst>
          </p:cNvPr>
          <p:cNvSpPr txBox="1"/>
          <p:nvPr/>
        </p:nvSpPr>
        <p:spPr>
          <a:xfrm>
            <a:off x="342900" y="1402819"/>
            <a:ext cx="6124072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locale.h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//acentuação, usar </a:t>
            </a:r>
            <a:r>
              <a:rPr lang="pt-PT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setlocale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Windows.h</a:t>
            </a:r>
            <a:r>
              <a:rPr lang="en-US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SetConsoleTitle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fstream</a:t>
            </a:r>
            <a:r>
              <a:rPr lang="en-US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conio.h</a:t>
            </a:r>
            <a:r>
              <a:rPr lang="en-US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//_</a:t>
            </a:r>
            <a:r>
              <a:rPr lang="en-US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getch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57DEB5-D68A-4B8A-8203-22EB6EC31F84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BIBLIOTECAS E RESOLVER PROBLEMAS DOS CARACTERES (Aceitar acentuação/PT)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3A2DDA-C27C-4601-8D35-C49DF97D9999}"/>
              </a:ext>
            </a:extLst>
          </p:cNvPr>
          <p:cNvSpPr txBox="1"/>
          <p:nvPr/>
        </p:nvSpPr>
        <p:spPr>
          <a:xfrm>
            <a:off x="2284997" y="3435268"/>
            <a:ext cx="8350919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setlocale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600" dirty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LC_ALL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"Portuguese"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//habilita a acentuação para o português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pt-PT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locale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::global(</a:t>
            </a:r>
            <a:r>
              <a:rPr lang="pt-PT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pt-PT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locale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(""));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//1252 é o </a:t>
            </a:r>
            <a:r>
              <a:rPr lang="pt-PT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codepage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LATIN1 que parece funcionar para nós (Portugal)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//1253 </a:t>
            </a:r>
            <a:r>
              <a:rPr lang="pt-PT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Greek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1255 </a:t>
            </a:r>
            <a:r>
              <a:rPr lang="pt-PT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Hebrew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etc...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SetConsoleOutputCP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(1252);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SetConsoleCP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(1252);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SetConsoleTitle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- TEXT FILE OPERATIONS - "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pt-PT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locale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::global(</a:t>
            </a:r>
            <a:r>
              <a:rPr lang="pt-PT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pt-PT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locale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("")); //coloca acentuação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pt-PT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setlocale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(LC_ALL, ""); //coloca a acentuação - já é o suficiente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06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6C02E3-5585-4DEB-9209-3C95B0336B43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UNION</a:t>
            </a:r>
            <a:endParaRPr lang="pt-PT" sz="28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66DB29-F5CB-4D24-A383-763FA0921EBE}"/>
              </a:ext>
            </a:extLst>
          </p:cNvPr>
          <p:cNvSpPr txBox="1"/>
          <p:nvPr/>
        </p:nvSpPr>
        <p:spPr>
          <a:xfrm>
            <a:off x="168443" y="1417052"/>
            <a:ext cx="4882814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preco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estado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ficha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union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dados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 d;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11AB62-3183-4E8D-9B4A-E5D2E7110C85}"/>
              </a:ext>
            </a:extLst>
          </p:cNvPr>
          <p:cNvSpPr txBox="1"/>
          <p:nvPr/>
        </p:nvSpPr>
        <p:spPr>
          <a:xfrm>
            <a:off x="5155533" y="1417052"/>
            <a:ext cx="690011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4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ficha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//exemplos de atribuições válidas: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f.numero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888;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"Tamanho de f: 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(f)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f.d.a.preco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12.2;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f.d.b.ano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f.d.b.estado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//array com 10 structs de union: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ficha</a:t>
            </a:r>
            <a:r>
              <a:rPr lang="es-E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array_de_fichas</a:t>
            </a:r>
            <a:r>
              <a:rPr lang="es-E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[10];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array_de_fichas</a:t>
            </a:r>
            <a:r>
              <a:rPr lang="es-E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[5].</a:t>
            </a:r>
            <a:r>
              <a:rPr lang="es-E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d.b.ano</a:t>
            </a:r>
            <a:r>
              <a:rPr lang="es-E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"Tamanho do 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array_de_fichas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D5022B-797B-4BC5-8160-196967A62A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5419" y="4989951"/>
            <a:ext cx="2728862" cy="7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73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0EC5431-8913-45F9-8392-56CB04F14BF4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VECTOR: Observações; Biblioteca; Menu</a:t>
            </a:r>
            <a:endParaRPr lang="pt-PT" sz="28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9A5633-739A-4C96-9611-A09B342E5891}"/>
              </a:ext>
            </a:extLst>
          </p:cNvPr>
          <p:cNvSpPr txBox="1"/>
          <p:nvPr/>
        </p:nvSpPr>
        <p:spPr>
          <a:xfrm>
            <a:off x="198521" y="1373287"/>
            <a:ext cx="4493795" cy="830997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pt-PT" sz="1600" u="sng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pt-PT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Array</a:t>
            </a:r>
          </a:p>
          <a:p>
            <a:r>
              <a:rPr lang="pt-PT" sz="1600" u="sng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pt-PT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 métodos próprios e o </a:t>
            </a:r>
            <a:r>
              <a:rPr lang="pt-PT" sz="1600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pt-PT" sz="1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não.</a:t>
            </a:r>
            <a:endParaRPr lang="pt-PT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B56B9A-4543-46F9-B87B-2854FF3B8453}"/>
              </a:ext>
            </a:extLst>
          </p:cNvPr>
          <p:cNvSpPr txBox="1"/>
          <p:nvPr/>
        </p:nvSpPr>
        <p:spPr>
          <a:xfrm>
            <a:off x="5011151" y="1433447"/>
            <a:ext cx="6154153" cy="64633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just"/>
            <a:r>
              <a:rPr lang="pt-PT" sz="1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pt-PT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STACK/PILHA: LIFO - Último a  entrar, primeiro a sair</a:t>
            </a:r>
            <a:endParaRPr lang="pt-P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QUEUE/FILA: FIFO - Primeiro a entrar, primeiro a sair</a:t>
            </a:r>
            <a:endParaRPr lang="pt-P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Resultado de imagem para pilha pratos">
            <a:extLst>
              <a:ext uri="{FF2B5EF4-FFF2-40B4-BE49-F238E27FC236}">
                <a16:creationId xmlns:a16="http://schemas.microsoft.com/office/drawing/2014/main" id="{33BF7AB6-43D4-42BA-ACC7-2672548C5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0" t="17940" r="9259" b="12789"/>
          <a:stretch/>
        </p:blipFill>
        <p:spPr bwMode="auto">
          <a:xfrm>
            <a:off x="270711" y="543440"/>
            <a:ext cx="1124675" cy="67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9DD762-0C15-4695-9339-E6D19C59DE8F}"/>
              </a:ext>
            </a:extLst>
          </p:cNvPr>
          <p:cNvSpPr txBox="1"/>
          <p:nvPr/>
        </p:nvSpPr>
        <p:spPr>
          <a:xfrm>
            <a:off x="198521" y="2388042"/>
            <a:ext cx="4493795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 &lt;</a:t>
            </a:r>
            <a:r>
              <a:rPr lang="pt-PT" sz="1800" dirty="0" err="1">
                <a:solidFill>
                  <a:srgbClr val="FF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pt-PT" sz="1800" dirty="0">
                <a:solidFill>
                  <a:srgbClr val="FF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7F4B12-7D33-425D-8A2B-1C4AB6E52380}"/>
              </a:ext>
            </a:extLst>
          </p:cNvPr>
          <p:cNvSpPr txBox="1"/>
          <p:nvPr/>
        </p:nvSpPr>
        <p:spPr>
          <a:xfrm>
            <a:off x="270711" y="3207167"/>
            <a:ext cx="10622380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desenha_menu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cls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\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nExercício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prático - algoritmos - operações com VECTOR (!=ARRAY...)\n\n"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(L)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istar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(A)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dicionar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número aleatório ao 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\n"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(R)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emover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\n"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(D)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eletar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todos os elementos\n"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(M)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ostrar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primeiro e último do 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(N)úmero de elementos\n"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Mostra (Ú)</a:t>
            </a:r>
            <a:r>
              <a:rPr lang="pt-PT" sz="14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ltimo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 remove-o (atribuir a uma variável e depois remover)\n"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ESC: sair\n"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421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71C272D-5873-44B0-B7EB-CDF65D42FB56}"/>
              </a:ext>
            </a:extLst>
          </p:cNvPr>
          <p:cNvSpPr txBox="1"/>
          <p:nvPr/>
        </p:nvSpPr>
        <p:spPr>
          <a:xfrm>
            <a:off x="553453" y="1708484"/>
            <a:ext cx="10996863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string.h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cstring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time.h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pt-PT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locale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para usar carateres nacionais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pt-PT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iomanip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para a formatação do output 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pt-PT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Windows.h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para o temporizador ou </a:t>
            </a:r>
            <a:r>
              <a:rPr lang="pt-PT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marca_passo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pt-PT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algorithm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nova: para usar a </a:t>
            </a:r>
            <a:r>
              <a:rPr lang="pt-PT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029E96-4728-4BEE-BFD4-E2976A195313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VECTOR: Outras Bibliotecas</a:t>
            </a:r>
            <a:endParaRPr lang="pt-PT" sz="28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78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401C5A-2C71-47F2-B277-22ED38D044EC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VECTOR: funções intermitência e </a:t>
            </a:r>
            <a:r>
              <a:rPr lang="pt-PT" sz="28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beep_erro</a:t>
            </a:r>
            <a:endParaRPr lang="pt-PT" sz="28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019A5F-3D90-4A7C-BC19-6F0C5729C3B9}"/>
              </a:ext>
            </a:extLst>
          </p:cNvPr>
          <p:cNvSpPr txBox="1"/>
          <p:nvPr/>
        </p:nvSpPr>
        <p:spPr>
          <a:xfrm>
            <a:off x="439153" y="1287142"/>
            <a:ext cx="11183352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intermitencia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"."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Sleep(</a:t>
            </a:r>
            <a:r>
              <a:rPr 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beep_erro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27)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Opcao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incorreta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Beep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(440, 1000); 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//frequência, tempo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(500); 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//tempo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7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27D371D3-D08F-4EA9-8032-F63989B88640}"/>
              </a:ext>
            </a:extLst>
          </p:cNvPr>
          <p:cNvSpPr txBox="1"/>
          <p:nvPr/>
        </p:nvSpPr>
        <p:spPr>
          <a:xfrm>
            <a:off x="323850" y="819150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Livraria do C/C++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383E05-EC6A-4863-A6D1-DB6659732797}"/>
              </a:ext>
            </a:extLst>
          </p:cNvPr>
          <p:cNvSpPr txBox="1"/>
          <p:nvPr/>
        </p:nvSpPr>
        <p:spPr>
          <a:xfrm>
            <a:off x="323854" y="1522538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Acesso à livraria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395C6E-DCDF-406D-9473-3756CC06D068}"/>
              </a:ext>
            </a:extLst>
          </p:cNvPr>
          <p:cNvSpPr txBox="1"/>
          <p:nvPr/>
        </p:nvSpPr>
        <p:spPr>
          <a:xfrm>
            <a:off x="2329117" y="1522538"/>
            <a:ext cx="1669073" cy="769441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#include &lt;</a:t>
            </a:r>
            <a:r>
              <a:rPr lang="pt-PT" dirty="0" err="1"/>
              <a:t>stdio.h</a:t>
            </a:r>
            <a:r>
              <a:rPr lang="pt-PT" dirty="0"/>
              <a:t>&gt;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42955D-9C1D-449F-98AF-677A94C00997}"/>
              </a:ext>
            </a:extLst>
          </p:cNvPr>
          <p:cNvSpPr txBox="1"/>
          <p:nvPr/>
        </p:nvSpPr>
        <p:spPr>
          <a:xfrm>
            <a:off x="4334376" y="1522537"/>
            <a:ext cx="7529378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Livraria Math: #include &lt;</a:t>
            </a:r>
            <a:r>
              <a:rPr lang="pt-PT" dirty="0" err="1"/>
              <a:t>math</a:t>
            </a:r>
            <a:r>
              <a:rPr lang="pt-PT" dirty="0"/>
              <a:t>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891095-5CC3-4647-A247-FA5999A3845B}"/>
              </a:ext>
            </a:extLst>
          </p:cNvPr>
          <p:cNvSpPr txBox="1"/>
          <p:nvPr/>
        </p:nvSpPr>
        <p:spPr>
          <a:xfrm>
            <a:off x="323850" y="2725616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Alocação e </a:t>
            </a:r>
            <a:r>
              <a:rPr lang="pt-PT" sz="2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desalocação</a:t>
            </a:r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memória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4EE478-2B38-4457-B833-A143CA4DD3C2}"/>
              </a:ext>
            </a:extLst>
          </p:cNvPr>
          <p:cNvSpPr txBox="1"/>
          <p:nvPr/>
        </p:nvSpPr>
        <p:spPr>
          <a:xfrm>
            <a:off x="323850" y="3429004"/>
            <a:ext cx="3044992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Função </a:t>
            </a:r>
            <a:r>
              <a:rPr lang="pt-PT" i="1" dirty="0" err="1"/>
              <a:t>malloc</a:t>
            </a:r>
            <a:r>
              <a:rPr lang="pt-PT" dirty="0"/>
              <a:t>()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761739-4890-4AD3-AAC3-E92668CDE997}"/>
              </a:ext>
            </a:extLst>
          </p:cNvPr>
          <p:cNvSpPr txBox="1"/>
          <p:nvPr/>
        </p:nvSpPr>
        <p:spPr>
          <a:xfrm>
            <a:off x="4781703" y="3429004"/>
            <a:ext cx="2726002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Função </a:t>
            </a:r>
            <a:r>
              <a:rPr lang="pt-PT" i="1" dirty="0" err="1"/>
              <a:t>calloc</a:t>
            </a:r>
            <a:r>
              <a:rPr lang="pt-PT" dirty="0"/>
              <a:t>()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EDB60A4-5FD5-4370-82AC-919CC99F2DB1}"/>
              </a:ext>
            </a:extLst>
          </p:cNvPr>
          <p:cNvSpPr txBox="1"/>
          <p:nvPr/>
        </p:nvSpPr>
        <p:spPr>
          <a:xfrm>
            <a:off x="9137753" y="3396248"/>
            <a:ext cx="2726002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Função </a:t>
            </a:r>
            <a:r>
              <a:rPr lang="pt-PT" i="1" dirty="0"/>
              <a:t>free</a:t>
            </a:r>
            <a:r>
              <a:rPr lang="pt-P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8352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B6E05EA-52DE-4EE5-B3C2-EAD35AF34EBF}"/>
              </a:ext>
            </a:extLst>
          </p:cNvPr>
          <p:cNvSpPr txBox="1"/>
          <p:nvPr/>
        </p:nvSpPr>
        <p:spPr>
          <a:xfrm>
            <a:off x="559471" y="2039199"/>
            <a:ext cx="8897352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n;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tamanho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elemento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::global(std::</a:t>
            </a:r>
            <a:r>
              <a:rPr lang="en-US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op; </a:t>
            </a:r>
            <a:r>
              <a:rPr lang="en-US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s;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nomeaprocurar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nomenovo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rgbClr val="6F00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pt-PT" dirty="0" err="1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SetConsoleTitle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dirty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	    - Operações com </a:t>
            </a:r>
            <a:r>
              <a:rPr lang="pt-PT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pt-PT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lista { 44,8,92,12,77 };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//Apontador para membros da coleção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pt-PT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pt-PT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pt-PT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 um vetor de inteiros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E7FF81-6482-4B78-BA55-BEE3718EE131}"/>
              </a:ext>
            </a:extLst>
          </p:cNvPr>
          <p:cNvSpPr txBox="1"/>
          <p:nvPr/>
        </p:nvSpPr>
        <p:spPr>
          <a:xfrm>
            <a:off x="0" y="663032"/>
            <a:ext cx="121920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VECTOR: Variáveis dentro da main() e </a:t>
            </a:r>
            <a:r>
              <a:rPr lang="pt-PT" sz="28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iterator</a:t>
            </a:r>
            <a:endParaRPr lang="pt-PT" sz="28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709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494DF5D-6A17-4AE8-8FD5-55B031C81043}"/>
              </a:ext>
            </a:extLst>
          </p:cNvPr>
          <p:cNvSpPr txBox="1"/>
          <p:nvPr/>
        </p:nvSpPr>
        <p:spPr>
          <a:xfrm>
            <a:off x="642686" y="2342017"/>
            <a:ext cx="403659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 = rand() % 100; 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lista.push_back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"Adicionado no topo!"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getch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pt-PT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intermitencia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D1B34F-A511-45D5-BC9F-35776D8B43C6}"/>
              </a:ext>
            </a:extLst>
          </p:cNvPr>
          <p:cNvSpPr txBox="1"/>
          <p:nvPr/>
        </p:nvSpPr>
        <p:spPr>
          <a:xfrm>
            <a:off x="318837" y="711158"/>
            <a:ext cx="495099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4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VECTOR: Adiciona no </a:t>
            </a:r>
          </a:p>
          <a:p>
            <a:pPr algn="ctr"/>
            <a:r>
              <a:rPr lang="pt-PT" sz="24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fim/topo um </a:t>
            </a:r>
          </a:p>
          <a:p>
            <a:pPr algn="ctr"/>
            <a:r>
              <a:rPr lang="pt-PT" sz="24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número aleatório</a:t>
            </a:r>
            <a:endParaRPr lang="pt-PT" sz="24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C8680F-0D19-4C75-9E3D-1E090A487B95}"/>
              </a:ext>
            </a:extLst>
          </p:cNvPr>
          <p:cNvSpPr txBox="1"/>
          <p:nvPr/>
        </p:nvSpPr>
        <p:spPr>
          <a:xfrm>
            <a:off x="5889455" y="2197639"/>
            <a:ext cx="5887453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//VERSÃO 1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/*tamanho = </a:t>
            </a:r>
            <a:r>
              <a:rPr lang="pt-PT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lista.size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 (</a:t>
            </a:r>
            <a:r>
              <a:rPr lang="pt-PT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tamanho; i++)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&lt;&lt; "  ";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*/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VERSÃO 2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lista.begin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it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lista.end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it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intermitencia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(400);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CFEB12-D1B1-4A2C-B18D-D2A66F5F5EF5}"/>
              </a:ext>
            </a:extLst>
          </p:cNvPr>
          <p:cNvSpPr txBox="1"/>
          <p:nvPr/>
        </p:nvSpPr>
        <p:spPr>
          <a:xfrm>
            <a:off x="5889455" y="997667"/>
            <a:ext cx="588745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VECTOR: Listar</a:t>
            </a:r>
            <a:endParaRPr lang="pt-PT" sz="28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E53854A-CBB5-456B-96A0-6D37E8A30771}"/>
              </a:ext>
            </a:extLst>
          </p:cNvPr>
          <p:cNvSpPr txBox="1"/>
          <p:nvPr/>
        </p:nvSpPr>
        <p:spPr>
          <a:xfrm>
            <a:off x="576513" y="2144739"/>
            <a:ext cx="591352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//remove o último que foi inserido (do topo)</a:t>
            </a:r>
            <a:endParaRPr lang="pt-PT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lista.pop_back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 topo/último foi removido!"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intermitencia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2D2292-26E1-4189-A04A-170AF4CD03F3}"/>
              </a:ext>
            </a:extLst>
          </p:cNvPr>
          <p:cNvSpPr txBox="1"/>
          <p:nvPr/>
        </p:nvSpPr>
        <p:spPr>
          <a:xfrm>
            <a:off x="208547" y="805161"/>
            <a:ext cx="6649454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VECTOR: Remove o último que foi inserido</a:t>
            </a:r>
            <a:endParaRPr lang="pt-PT" sz="28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58F3DA-C147-4182-B4A9-7E1AC63FB78A}"/>
              </a:ext>
            </a:extLst>
          </p:cNvPr>
          <p:cNvSpPr txBox="1"/>
          <p:nvPr/>
        </p:nvSpPr>
        <p:spPr>
          <a:xfrm>
            <a:off x="7711241" y="2169262"/>
            <a:ext cx="390424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lista.clear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lista foi limpa!"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intermitencia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8AB51D-98DC-4844-B353-DE830237D53C}"/>
              </a:ext>
            </a:extLst>
          </p:cNvPr>
          <p:cNvSpPr txBox="1"/>
          <p:nvPr/>
        </p:nvSpPr>
        <p:spPr>
          <a:xfrm>
            <a:off x="7711241" y="1236048"/>
            <a:ext cx="390424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VECTOR: Limpar</a:t>
            </a:r>
            <a:endParaRPr lang="pt-PT" sz="28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47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CBC038-AD14-4210-BC8D-08797B90CA43}"/>
              </a:ext>
            </a:extLst>
          </p:cNvPr>
          <p:cNvSpPr txBox="1"/>
          <p:nvPr/>
        </p:nvSpPr>
        <p:spPr>
          <a:xfrm>
            <a:off x="1120943" y="2244350"/>
            <a:ext cx="6124072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lista.begin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Primeiro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//-1, pois o último </a:t>
            </a:r>
          </a:p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elemento da lista guarda endereço NULL</a:t>
            </a:r>
            <a:endParaRPr lang="pt-PT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lista.end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1; 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nÚltimo</a:t>
            </a:r>
            <a:r>
              <a:rPr lang="en-US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intermitencia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(500);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E9E6E9-41B9-4F0C-8E47-5BD7A5AE95D4}"/>
              </a:ext>
            </a:extLst>
          </p:cNvPr>
          <p:cNvSpPr txBox="1"/>
          <p:nvPr/>
        </p:nvSpPr>
        <p:spPr>
          <a:xfrm>
            <a:off x="208546" y="805161"/>
            <a:ext cx="1198345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VECTOR: Mostrar primeiro e último.</a:t>
            </a:r>
            <a:endParaRPr lang="pt-PT" sz="28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32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23B20EC-5EDE-42FE-A14E-6C96E42ED03D}"/>
              </a:ext>
            </a:extLst>
          </p:cNvPr>
          <p:cNvSpPr txBox="1"/>
          <p:nvPr/>
        </p:nvSpPr>
        <p:spPr>
          <a:xfrm>
            <a:off x="1858880" y="2295679"/>
            <a:ext cx="7477626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/*int 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 (it = 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lista.begin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it &lt; </a:t>
            </a:r>
            <a:r>
              <a:rPr lang="en-US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lista.end</a:t>
            </a:r>
            <a:r>
              <a:rPr 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it++)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}*/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"Número de elementos: 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lista.size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getch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pt-PT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intermitencia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5F53A9-A156-4DC3-8E2E-3BBDD356EA97}"/>
              </a:ext>
            </a:extLst>
          </p:cNvPr>
          <p:cNvSpPr txBox="1"/>
          <p:nvPr/>
        </p:nvSpPr>
        <p:spPr>
          <a:xfrm>
            <a:off x="208546" y="805161"/>
            <a:ext cx="1198345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VECTOR: Mostrar número de elementos.</a:t>
            </a:r>
            <a:endParaRPr lang="pt-PT" sz="28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322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5B2997F-D258-4594-BED4-F8E3E9F396A0}"/>
              </a:ext>
            </a:extLst>
          </p:cNvPr>
          <p:cNvSpPr txBox="1"/>
          <p:nvPr/>
        </p:nvSpPr>
        <p:spPr>
          <a:xfrm>
            <a:off x="1257300" y="2238470"/>
            <a:ext cx="6033838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elemento = 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lista.back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//busca o último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pt-PT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nÚltimo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elemento;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lista.pop_back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//elimina o último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</a:t>
            </a:r>
            <a:r>
              <a:rPr lang="pt-PT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nRemovido</a:t>
            </a:r>
            <a:r>
              <a:rPr lang="pt-PT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pt-PT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getch</a:t>
            </a:r>
            <a:r>
              <a:rPr lang="pt-PT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pt-PT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intermitencia</a:t>
            </a:r>
            <a:r>
              <a:rPr lang="pt-PT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(200);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8A281B-9D4C-4593-B081-5522A146F56B}"/>
              </a:ext>
            </a:extLst>
          </p:cNvPr>
          <p:cNvSpPr txBox="1"/>
          <p:nvPr/>
        </p:nvSpPr>
        <p:spPr>
          <a:xfrm>
            <a:off x="208546" y="805161"/>
            <a:ext cx="1198345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VECTOR: Mostrar o último e remove-o </a:t>
            </a:r>
          </a:p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(atribuir a uma variável e depois remover)</a:t>
            </a:r>
          </a:p>
        </p:txBody>
      </p:sp>
    </p:spTree>
    <p:extLst>
      <p:ext uri="{BB962C8B-B14F-4D97-AF65-F5344CB8AC3E}">
        <p14:creationId xmlns:p14="http://schemas.microsoft.com/office/powerpoint/2010/main" val="2672326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B75352D-7485-4FC5-9639-3081244F1A44}"/>
              </a:ext>
            </a:extLst>
          </p:cNvPr>
          <p:cNvSpPr txBox="1"/>
          <p:nvPr/>
        </p:nvSpPr>
        <p:spPr>
          <a:xfrm>
            <a:off x="1088857" y="1438283"/>
            <a:ext cx="7285121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meses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janeiro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1,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fevereiro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marco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abril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junho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julho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agosto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setembro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outubro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novembro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dezembro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VA[13]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0,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3,44,55,11,22,66,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777,888,999,111,123,4321 };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VB[21]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"ZERO"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"Ana"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"Rui"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"Pedro"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Abel"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"Rita"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"Seara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Isabel"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"Paulo"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"Daniel"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"Teresa"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"Joaquim"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"Maria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VA[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janeiro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pt-PT" sz="16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//3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VB[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janeiro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pt-PT" sz="16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//Ana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VA[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dezembro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pt-PT" sz="16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//4321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VB[</a:t>
            </a:r>
            <a:r>
              <a:rPr lang="pt-PT" sz="1600" dirty="0">
                <a:solidFill>
                  <a:srgbClr val="2F4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dezembro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pt-PT" sz="16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//Maria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5217B3-17E7-4EC2-84B6-3B4948DFBCD8}"/>
              </a:ext>
            </a:extLst>
          </p:cNvPr>
          <p:cNvSpPr txBox="1"/>
          <p:nvPr/>
        </p:nvSpPr>
        <p:spPr>
          <a:xfrm>
            <a:off x="208546" y="805161"/>
            <a:ext cx="1198345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ENUMERADOR: </a:t>
            </a:r>
            <a:r>
              <a:rPr lang="pt-PT" sz="28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enum</a:t>
            </a:r>
            <a:endParaRPr lang="pt-PT" sz="2800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EE00AD-0FF9-491F-A297-89E423F02C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41456" y="1979195"/>
            <a:ext cx="1650081" cy="22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4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20440D9-216A-4358-ADE3-7742DC968132}"/>
              </a:ext>
            </a:extLst>
          </p:cNvPr>
          <p:cNvSpPr txBox="1"/>
          <p:nvPr/>
        </p:nvSpPr>
        <p:spPr>
          <a:xfrm>
            <a:off x="208546" y="805161"/>
            <a:ext cx="1198345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PRIMEIRA CLASSE: Passo a passo; Membros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6AEB4D-2AD7-441A-8189-04CD14D16951}"/>
              </a:ext>
            </a:extLst>
          </p:cNvPr>
          <p:cNvSpPr txBox="1"/>
          <p:nvPr/>
        </p:nvSpPr>
        <p:spPr>
          <a:xfrm>
            <a:off x="208546" y="1643896"/>
            <a:ext cx="11654589" cy="144655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Passos, no Windows </a:t>
            </a:r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para criar uma classe:</a:t>
            </a:r>
          </a:p>
          <a:p>
            <a:pPr marL="457200" indent="-457200">
              <a:buAutoNum type="arabicParenR"/>
            </a:pP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Criar classe e membros</a:t>
            </a:r>
          </a:p>
          <a:p>
            <a:pPr marL="457200" indent="-457200">
              <a:buAutoNum type="arabicParenR"/>
            </a:pP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Instanciar (criar objeto da classe)</a:t>
            </a:r>
          </a:p>
          <a:p>
            <a:pPr marL="457200" indent="-457200">
              <a:buAutoNum type="arabicParenR"/>
            </a:pP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Usar o objeto</a:t>
            </a:r>
            <a:endParaRPr lang="pt-PT" sz="22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FCD885-BED1-45E4-ABC0-CBC8C7118B25}"/>
              </a:ext>
            </a:extLst>
          </p:cNvPr>
          <p:cNvSpPr txBox="1"/>
          <p:nvPr/>
        </p:nvSpPr>
        <p:spPr>
          <a:xfrm>
            <a:off x="208547" y="3744515"/>
            <a:ext cx="11654590" cy="1785104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pt-PT" sz="2200" dirty="0">
                <a:solidFill>
                  <a:schemeClr val="bg1"/>
                </a:solidFill>
                <a:latin typeface="Consolas" panose="020B0609020204030204" pitchFamily="49" charset="0"/>
              </a:rPr>
              <a:t>Membros de uma classe:</a:t>
            </a:r>
          </a:p>
          <a:p>
            <a:pPr marL="457200" indent="-457200">
              <a:buAutoNum type="arabicParenR"/>
            </a:pPr>
            <a:r>
              <a:rPr lang="pt-PT" sz="2200" dirty="0">
                <a:solidFill>
                  <a:schemeClr val="bg1"/>
                </a:solidFill>
                <a:latin typeface="Consolas" panose="020B0609020204030204" pitchFamily="49" charset="0"/>
              </a:rPr>
              <a:t>Value </a:t>
            </a:r>
            <a:r>
              <a:rPr lang="pt-PT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members</a:t>
            </a:r>
            <a:r>
              <a:rPr lang="pt-PT" sz="2200" dirty="0">
                <a:solidFill>
                  <a:schemeClr val="bg1"/>
                </a:solidFill>
                <a:latin typeface="Consolas" panose="020B0609020204030204" pitchFamily="49" charset="0"/>
              </a:rPr>
              <a:t> (variáveis usadas dentro da classe): com âmbito </a:t>
            </a:r>
            <a:r>
              <a:rPr lang="pt-PT" sz="2200" i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PT" sz="2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 algn="just">
              <a:buAutoNum type="arabicParenR"/>
            </a:pPr>
            <a:r>
              <a:rPr lang="pt-PT" sz="2200" dirty="0">
                <a:solidFill>
                  <a:schemeClr val="bg1"/>
                </a:solidFill>
                <a:latin typeface="Consolas" panose="020B0609020204030204" pitchFamily="49" charset="0"/>
              </a:rPr>
              <a:t>Properties (usados fora da classe): com âmbito </a:t>
            </a:r>
            <a:r>
              <a:rPr lang="pt-PT" sz="2200" i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PT" sz="2200" dirty="0">
                <a:solidFill>
                  <a:schemeClr val="bg1"/>
                </a:solidFill>
                <a:latin typeface="Consolas" panose="020B0609020204030204" pitchFamily="49" charset="0"/>
              </a:rPr>
              <a:t>; usam os assessores </a:t>
            </a:r>
            <a:r>
              <a:rPr lang="pt-PT" sz="2200" i="1" u="sng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pt-PT" sz="2200" dirty="0">
                <a:solidFill>
                  <a:schemeClr val="bg1"/>
                </a:solidFill>
                <a:latin typeface="Consolas" panose="020B0609020204030204" pitchFamily="49" charset="0"/>
              </a:rPr>
              <a:t> e </a:t>
            </a:r>
            <a:r>
              <a:rPr lang="pt-PT" sz="2200" i="1" u="sng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pt-PT" sz="2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AutoNum type="arabicParenR"/>
            </a:pPr>
            <a:r>
              <a:rPr lang="pt-PT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pt-PT" sz="22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37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40F084-227A-469C-AD76-613426E66F11}"/>
              </a:ext>
            </a:extLst>
          </p:cNvPr>
          <p:cNvSpPr txBox="1"/>
          <p:nvPr/>
        </p:nvSpPr>
        <p:spPr>
          <a:xfrm>
            <a:off x="208546" y="805161"/>
            <a:ext cx="1198345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PRIMEIRA CLASSE: Convenção dos nomes dos métodos, </a:t>
            </a:r>
            <a:r>
              <a:rPr lang="pt-PT" sz="28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</a:t>
            </a:r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28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members</a:t>
            </a:r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 properties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698C23-FD06-4883-924E-97AB10C0D05B}"/>
              </a:ext>
            </a:extLst>
          </p:cNvPr>
          <p:cNvSpPr txBox="1"/>
          <p:nvPr/>
        </p:nvSpPr>
        <p:spPr>
          <a:xfrm>
            <a:off x="968542" y="1848672"/>
            <a:ext cx="4950995" cy="64633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Métodos</a:t>
            </a:r>
            <a:r>
              <a:rPr lang="pt-PT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devem ter nomes de </a:t>
            </a:r>
            <a:r>
              <a:rPr lang="pt-PT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verbos no infinitivo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 em </a:t>
            </a:r>
            <a:r>
              <a:rPr lang="pt-PT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camelCase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14AA7D-B0F4-432A-A08A-4877E43C76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4741" y="2668551"/>
            <a:ext cx="3981450" cy="10858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A313C3-E0B3-4FE8-9B3D-8D74414C2790}"/>
              </a:ext>
            </a:extLst>
          </p:cNvPr>
          <p:cNvSpPr txBox="1"/>
          <p:nvPr/>
        </p:nvSpPr>
        <p:spPr>
          <a:xfrm>
            <a:off x="6892743" y="1848672"/>
            <a:ext cx="4950995" cy="120032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just"/>
            <a:r>
              <a:rPr lang="pt-PT" sz="1800" b="1" i="1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 </a:t>
            </a:r>
            <a:r>
              <a:rPr lang="pt-PT" sz="1800" b="1" i="1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pt-PT" sz="18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Com letras </a:t>
            </a:r>
            <a:r>
              <a:rPr lang="pt-PT" sz="1800" u="sng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minúsculas</a:t>
            </a:r>
            <a:r>
              <a:rPr lang="pt-PT" sz="18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 início e sempre declaradas como </a:t>
            </a:r>
            <a:r>
              <a:rPr lang="pt-PT" sz="1800" b="1" i="1" u="sng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pt-PT" sz="18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Mas não precisa colocar “</a:t>
            </a:r>
            <a:r>
              <a:rPr lang="pt-PT" sz="1800" dirty="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pt-PT" sz="18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”, pois já é o padrão.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7EFE496-E24F-4FFA-930D-603773F4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73" y="3168192"/>
            <a:ext cx="4216534" cy="64633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D9376F7-D928-4D02-9E19-D39E37B80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169" y="4640467"/>
            <a:ext cx="2057707" cy="77859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D72635-94BA-4898-8ADC-99B37E7B50DC}"/>
              </a:ext>
            </a:extLst>
          </p:cNvPr>
          <p:cNvSpPr txBox="1"/>
          <p:nvPr/>
        </p:nvSpPr>
        <p:spPr>
          <a:xfrm>
            <a:off x="7146756" y="4068327"/>
            <a:ext cx="4216534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Nesse contexto, é o mesmo que: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FED1CA-D6DF-4795-B059-C272879FF849}"/>
              </a:ext>
            </a:extLst>
          </p:cNvPr>
          <p:cNvSpPr txBox="1"/>
          <p:nvPr/>
        </p:nvSpPr>
        <p:spPr>
          <a:xfrm>
            <a:off x="828710" y="3934774"/>
            <a:ext cx="5933037" cy="64633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just"/>
            <a:r>
              <a:rPr lang="pt-PT" sz="18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pt-PT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devem começar com letra maiúscula e são declaradas com </a:t>
            </a:r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âmbito </a:t>
            </a:r>
            <a:r>
              <a:rPr lang="pt-PT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673E3D1-14E6-4F3C-98BF-6C26758D9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656" y="4685123"/>
            <a:ext cx="2394437" cy="145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4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DAC614-27D6-4CC0-8127-2EA4AB6B24F6}"/>
              </a:ext>
            </a:extLst>
          </p:cNvPr>
          <p:cNvSpPr txBox="1"/>
          <p:nvPr/>
        </p:nvSpPr>
        <p:spPr>
          <a:xfrm>
            <a:off x="208546" y="805161"/>
            <a:ext cx="11983453" cy="8925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PRIMEIRA CLASSE: Design do Projeto e Criação da classe </a:t>
            </a:r>
            <a:r>
              <a:rPr lang="pt-PT" sz="26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CalculaArea</a:t>
            </a:r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 seus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0AE942-FC3B-4B68-8BF0-1A874D8AF9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4949" y="1805996"/>
            <a:ext cx="4307555" cy="2659079"/>
          </a:xfrm>
          <a:prstGeom prst="rect">
            <a:avLst/>
          </a:prstGeom>
        </p:spPr>
      </p:pic>
      <p:sp>
        <p:nvSpPr>
          <p:cNvPr id="5" name="Balão: Seta Para a Direita 4">
            <a:extLst>
              <a:ext uri="{FF2B5EF4-FFF2-40B4-BE49-F238E27FC236}">
                <a16:creationId xmlns:a16="http://schemas.microsoft.com/office/drawing/2014/main" id="{DF55CD1F-7572-4FA8-BED4-3BC532C41E23}"/>
              </a:ext>
            </a:extLst>
          </p:cNvPr>
          <p:cNvSpPr/>
          <p:nvPr/>
        </p:nvSpPr>
        <p:spPr>
          <a:xfrm>
            <a:off x="1174949" y="4668253"/>
            <a:ext cx="4678415" cy="180473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18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Métodos: Retangulo e Triangulo</a:t>
            </a:r>
          </a:p>
          <a:p>
            <a:pPr algn="just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member: resultado</a:t>
            </a:r>
          </a:p>
          <a:p>
            <a:pPr algn="just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Não há </a:t>
            </a:r>
            <a:r>
              <a:rPr lang="pt-PT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properties</a:t>
            </a:r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BE0D7E-E27B-421E-8C55-EB00734675A1}"/>
              </a:ext>
            </a:extLst>
          </p:cNvPr>
          <p:cNvSpPr txBox="1"/>
          <p:nvPr/>
        </p:nvSpPr>
        <p:spPr>
          <a:xfrm>
            <a:off x="5853364" y="2478403"/>
            <a:ext cx="6124072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CalcularArea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Retangulo(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resultado = </a:t>
            </a:r>
            <a:r>
              <a:rPr lang="pt-PT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pt-PT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resultado;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Triangulo(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resultado = (</a:t>
            </a:r>
            <a:r>
              <a:rPr lang="pt-PT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pt-PT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/ 2;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resultado;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pt-PT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 </a:t>
            </a:r>
            <a:r>
              <a:rPr lang="pt-PT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//fim classe </a:t>
            </a:r>
            <a:r>
              <a:rPr lang="pt-PT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CalcularArea</a:t>
            </a:r>
            <a:endParaRPr lang="pt-P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5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8845B8D-EF8B-4017-B3F6-C6B25679ECD3}"/>
              </a:ext>
            </a:extLst>
          </p:cNvPr>
          <p:cNvSpPr txBox="1"/>
          <p:nvPr/>
        </p:nvSpPr>
        <p:spPr>
          <a:xfrm>
            <a:off x="323850" y="819150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Apontadores/Ponteiros/</a:t>
            </a:r>
            <a:r>
              <a:rPr lang="pt-PT" sz="28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C01595-54E3-433E-968E-55CD1B5E5255}"/>
              </a:ext>
            </a:extLst>
          </p:cNvPr>
          <p:cNvSpPr txBox="1"/>
          <p:nvPr/>
        </p:nvSpPr>
        <p:spPr>
          <a:xfrm>
            <a:off x="323854" y="1522538"/>
            <a:ext cx="1669073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Definição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34817-E871-4A72-9FC8-0ABF4809C74D}"/>
              </a:ext>
            </a:extLst>
          </p:cNvPr>
          <p:cNvSpPr txBox="1"/>
          <p:nvPr/>
        </p:nvSpPr>
        <p:spPr>
          <a:xfrm>
            <a:off x="323854" y="2922677"/>
            <a:ext cx="1669073" cy="430887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dirty="0"/>
              <a:t>Declaração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E69BEA-712F-4041-BE62-44D9881D8984}"/>
              </a:ext>
            </a:extLst>
          </p:cNvPr>
          <p:cNvSpPr txBox="1"/>
          <p:nvPr/>
        </p:nvSpPr>
        <p:spPr>
          <a:xfrm>
            <a:off x="323849" y="2133585"/>
            <a:ext cx="11539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solidFill>
                  <a:schemeClr val="bg1"/>
                </a:solidFill>
              </a:rPr>
              <a:t>Mecanismo flexível de manipulação de dados, pois permite manipular diretamente dados contidos em endereços específicos de memória.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DF3BCD-A975-4206-A148-23B9C7D43D9D}"/>
              </a:ext>
            </a:extLst>
          </p:cNvPr>
          <p:cNvSpPr txBox="1"/>
          <p:nvPr/>
        </p:nvSpPr>
        <p:spPr>
          <a:xfrm>
            <a:off x="323849" y="3297760"/>
            <a:ext cx="11539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*nome; </a:t>
            </a:r>
            <a:r>
              <a:rPr lang="pt-PT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pt-P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tipo* nome; </a:t>
            </a:r>
            <a:r>
              <a:rPr lang="pt-PT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pt-P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tipo * nome;</a:t>
            </a:r>
          </a:p>
          <a:p>
            <a:pPr algn="just"/>
            <a:r>
              <a:rPr lang="pt-PT" sz="2000" b="1" dirty="0">
                <a:solidFill>
                  <a:srgbClr val="FFFF00"/>
                </a:solidFill>
              </a:rPr>
              <a:t>nome</a:t>
            </a:r>
            <a:r>
              <a:rPr lang="pt-PT" sz="2000" dirty="0">
                <a:solidFill>
                  <a:schemeClr val="bg1"/>
                </a:solidFill>
              </a:rPr>
              <a:t>: nome da variável do tipo ponteiro.</a:t>
            </a:r>
          </a:p>
          <a:p>
            <a:pPr algn="just"/>
            <a:r>
              <a:rPr lang="pt-PT" sz="2000" b="1" dirty="0">
                <a:solidFill>
                  <a:srgbClr val="FFFF00"/>
                </a:solidFill>
              </a:rPr>
              <a:t>tipo</a:t>
            </a:r>
            <a:r>
              <a:rPr lang="pt-PT" sz="2000" dirty="0">
                <a:solidFill>
                  <a:schemeClr val="bg1"/>
                </a:solidFill>
              </a:rPr>
              <a:t>: tipo da variável para onde apontará.</a:t>
            </a:r>
          </a:p>
          <a:p>
            <a:pPr algn="just"/>
            <a:r>
              <a:rPr lang="pt-PT" sz="2200" dirty="0">
                <a:solidFill>
                  <a:srgbClr val="FFFF00"/>
                </a:solidFill>
              </a:rPr>
              <a:t>*</a:t>
            </a:r>
            <a:r>
              <a:rPr lang="pt-PT" sz="2000" dirty="0">
                <a:solidFill>
                  <a:schemeClr val="bg1"/>
                </a:solidFill>
              </a:rPr>
              <a:t>: indica que é uma variável do tipo ponteiro.</a:t>
            </a:r>
          </a:p>
          <a:p>
            <a:pPr algn="just"/>
            <a:r>
              <a:rPr lang="pt-PT" sz="2000" b="1" dirty="0" err="1">
                <a:solidFill>
                  <a:schemeClr val="bg1"/>
                </a:solidFill>
              </a:rPr>
              <a:t>char</a:t>
            </a:r>
            <a:r>
              <a:rPr lang="pt-PT" sz="2000" dirty="0">
                <a:solidFill>
                  <a:schemeClr val="bg1"/>
                </a:solidFill>
              </a:rPr>
              <a:t> a, b, </a:t>
            </a:r>
            <a:r>
              <a:rPr lang="pt-PT" sz="2200" dirty="0">
                <a:solidFill>
                  <a:schemeClr val="bg1"/>
                </a:solidFill>
              </a:rPr>
              <a:t>*</a:t>
            </a:r>
            <a:r>
              <a:rPr lang="pt-PT" sz="2000" dirty="0">
                <a:solidFill>
                  <a:schemeClr val="bg1"/>
                </a:solidFill>
              </a:rPr>
              <a:t>p, c, *q;</a:t>
            </a:r>
          </a:p>
          <a:p>
            <a:pPr algn="just"/>
            <a:r>
              <a:rPr lang="pt-PT" sz="2000" b="1" dirty="0" err="1">
                <a:solidFill>
                  <a:schemeClr val="bg1"/>
                </a:solidFill>
              </a:rPr>
              <a:t>int</a:t>
            </a:r>
            <a:r>
              <a:rPr lang="pt-PT" sz="2000" dirty="0">
                <a:solidFill>
                  <a:schemeClr val="bg1"/>
                </a:solidFill>
              </a:rPr>
              <a:t> idade, </a:t>
            </a:r>
            <a:r>
              <a:rPr lang="pt-PT" sz="2200" dirty="0">
                <a:solidFill>
                  <a:schemeClr val="bg1"/>
                </a:solidFill>
              </a:rPr>
              <a:t>*</a:t>
            </a:r>
            <a:r>
              <a:rPr lang="pt-PT" sz="2000" dirty="0" err="1">
                <a:solidFill>
                  <a:schemeClr val="bg1"/>
                </a:solidFill>
              </a:rPr>
              <a:t>p_idade</a:t>
            </a:r>
            <a:r>
              <a:rPr lang="pt-PT" sz="2000" dirty="0">
                <a:solidFill>
                  <a:schemeClr val="bg1"/>
                </a:solidFill>
              </a:rPr>
              <a:t>; </a:t>
            </a:r>
          </a:p>
          <a:p>
            <a:pPr algn="just"/>
            <a:r>
              <a:rPr lang="pt-PT" sz="2000" dirty="0">
                <a:solidFill>
                  <a:schemeClr val="bg1"/>
                </a:solidFill>
              </a:rPr>
              <a:t>Não usar </a:t>
            </a:r>
            <a:r>
              <a:rPr lang="pt-PT" sz="2200" dirty="0">
                <a:solidFill>
                  <a:srgbClr val="FFFF00"/>
                </a:solidFill>
              </a:rPr>
              <a:t>tipo*</a:t>
            </a:r>
            <a:r>
              <a:rPr lang="pt-PT" sz="2000" dirty="0">
                <a:solidFill>
                  <a:schemeClr val="bg1"/>
                </a:solidFill>
              </a:rPr>
              <a:t>, pois pode induzir ao erro. Ex. </a:t>
            </a:r>
            <a:r>
              <a:rPr lang="pt-PT" sz="2000" dirty="0" err="1">
                <a:solidFill>
                  <a:schemeClr val="bg1"/>
                </a:solidFill>
              </a:rPr>
              <a:t>int</a:t>
            </a:r>
            <a:r>
              <a:rPr lang="pt-PT" sz="2200" dirty="0">
                <a:solidFill>
                  <a:schemeClr val="bg1"/>
                </a:solidFill>
              </a:rPr>
              <a:t>*</a:t>
            </a:r>
            <a:r>
              <a:rPr lang="pt-PT" sz="2000" dirty="0">
                <a:solidFill>
                  <a:schemeClr val="bg1"/>
                </a:solidFill>
              </a:rPr>
              <a:t> x, y, z; (só o </a:t>
            </a:r>
            <a:r>
              <a:rPr lang="pt-PT" sz="2200" b="1" dirty="0">
                <a:solidFill>
                  <a:schemeClr val="bg1"/>
                </a:solidFill>
              </a:rPr>
              <a:t>x</a:t>
            </a:r>
            <a:r>
              <a:rPr lang="pt-PT" sz="2000" dirty="0">
                <a:solidFill>
                  <a:schemeClr val="bg1"/>
                </a:solidFill>
              </a:rPr>
              <a:t> é um apontador)</a:t>
            </a:r>
          </a:p>
        </p:txBody>
      </p:sp>
    </p:spTree>
    <p:extLst>
      <p:ext uri="{BB962C8B-B14F-4D97-AF65-F5344CB8AC3E}">
        <p14:creationId xmlns:p14="http://schemas.microsoft.com/office/powerpoint/2010/main" val="2790186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BA58CE-B938-4083-9429-6D8657A3E8FC}"/>
              </a:ext>
            </a:extLst>
          </p:cNvPr>
          <p:cNvSpPr txBox="1"/>
          <p:nvPr/>
        </p:nvSpPr>
        <p:spPr>
          <a:xfrm>
            <a:off x="208546" y="805161"/>
            <a:ext cx="11983453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PRIMEIRA CLASSE: </a:t>
            </a:r>
            <a:r>
              <a:rPr lang="pt-PT" sz="2600" i="1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</a:t>
            </a:r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Área do retângulo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AE63E6-C1C0-4DE0-A79B-9D639DC04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: System::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btnAreaRetangulo_Click(System::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^ 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sender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 System::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^ 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kumimoji="0" lang="pt-PT" altLang="pt-P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kumimoji="0" lang="pt-PT" altLang="pt-P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kumimoji="0" lang="pt-PT" altLang="pt-PT" sz="8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//calcular a área do Retângulo!</a:t>
            </a:r>
            <a:endParaRPr kumimoji="0" lang="pt-PT" altLang="pt-P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B60F56-9285-49DC-BA66-70563F91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77D9FB-5C93-496F-ACC8-67A131E6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84" y="1815033"/>
            <a:ext cx="7776411" cy="4093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//trazer os 2 valores das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textboxes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para aqui: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v1 =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::ToInt16(txtValor1-&gt;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v2 =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::ToInt16(txtValor2-&gt;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//declaração de variável ou instanciação de objeto: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CalcularArea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^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gcnew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CalcularArea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//invocação do primeiro método, através do objeto;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//o objeto é um apontador para a classe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area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-&gt;Retangulo(v1, v2);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//informar o utilizador: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PT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</a:t>
            </a:r>
            <a:r>
              <a:rPr kumimoji="0" lang="en-US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::Show(</a:t>
            </a:r>
            <a:r>
              <a:rPr kumimoji="0" lang="en-US" altLang="pt-PT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kumimoji="0" lang="en-US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kumimoji="0" lang="en-US" altLang="pt-PT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kumimoji="0" lang="en-US" altLang="pt-PT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(area));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019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BA58CE-B938-4083-9429-6D8657A3E8FC}"/>
              </a:ext>
            </a:extLst>
          </p:cNvPr>
          <p:cNvSpPr txBox="1"/>
          <p:nvPr/>
        </p:nvSpPr>
        <p:spPr>
          <a:xfrm>
            <a:off x="208546" y="805161"/>
            <a:ext cx="11983453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PRIMEIRA CLASSE: </a:t>
            </a:r>
            <a:r>
              <a:rPr lang="pt-PT" sz="2600" i="1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</a:t>
            </a:r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Área do triângulo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AE63E6-C1C0-4DE0-A79B-9D639DC04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: System::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btnAreaRetangulo_Click(System::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^ 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sender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 System::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^ 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kumimoji="0" lang="en-US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kumimoji="0" lang="pt-PT" altLang="pt-P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kumimoji="0" lang="pt-PT" altLang="pt-P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kumimoji="0" lang="pt-PT" altLang="pt-PT" sz="8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//calcular a área do Retângulo!</a:t>
            </a:r>
            <a:endParaRPr kumimoji="0" lang="pt-PT" altLang="pt-P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B60F56-9285-49DC-BA66-70563F91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77D9FB-5C93-496F-ACC8-67A131E6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84" y="1815032"/>
            <a:ext cx="7896727" cy="4093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//trazer os 2 valores das </a:t>
            </a:r>
            <a:r>
              <a:rPr lang="pt-PT" sz="2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textboxes</a:t>
            </a:r>
            <a:r>
              <a:rPr lang="pt-PT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para aqui: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v1 = </a:t>
            </a:r>
            <a:r>
              <a:rPr lang="pt-PT" sz="20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::ToInt16(txtValor1-&gt;</a:t>
            </a:r>
            <a:r>
              <a:rPr lang="pt-PT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v2 = </a:t>
            </a:r>
            <a:r>
              <a:rPr lang="pt-PT" sz="20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::ToInt16(txtValor2-&gt;</a:t>
            </a:r>
            <a:r>
              <a:rPr lang="pt-PT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//declaração de variável ou instanciação de objeto: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CalcularArea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^ </a:t>
            </a:r>
            <a:r>
              <a:rPr lang="pt-PT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gcnew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CalcularArea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//invocação do primeiro método, através do objeto;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//o objeto é um apontador para a classe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area = obj-&gt;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Triangulo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(v1, v2);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//informar o utilizador:</a:t>
            </a:r>
            <a:endParaRPr lang="pt-P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0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::Show(</a:t>
            </a:r>
            <a:r>
              <a:rPr lang="pt-PT" sz="20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pt-PT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area</a:t>
            </a:r>
            <a:r>
              <a:rPr lang="pt-PT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04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46C723-52C4-48E4-A79F-CCDA7407D33A}"/>
              </a:ext>
            </a:extLst>
          </p:cNvPr>
          <p:cNvSpPr txBox="1"/>
          <p:nvPr/>
        </p:nvSpPr>
        <p:spPr>
          <a:xfrm>
            <a:off x="208546" y="805161"/>
            <a:ext cx="11983453" cy="8925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CONVERSÃO: Sistemas Numéricos; </a:t>
            </a:r>
            <a:r>
              <a:rPr lang="pt-PT" sz="2600" i="1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try-catch</a:t>
            </a:r>
            <a:r>
              <a:rPr lang="pt-PT" sz="2600" i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(…)</a:t>
            </a:r>
          </a:p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Binário para Decimal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5F5B49-60A9-49DD-B9B8-76A11E008E40}"/>
              </a:ext>
            </a:extLst>
          </p:cNvPr>
          <p:cNvPicPr/>
          <p:nvPr/>
        </p:nvPicPr>
        <p:blipFill rotWithShape="1">
          <a:blip r:embed="rId2"/>
          <a:srcRect r="21182" b="52188"/>
          <a:stretch/>
        </p:blipFill>
        <p:spPr>
          <a:xfrm>
            <a:off x="640681" y="1885824"/>
            <a:ext cx="3113172" cy="23252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408C0E-0E9C-4B5D-ACED-25EC5E83BCC1}"/>
              </a:ext>
            </a:extLst>
          </p:cNvPr>
          <p:cNvSpPr txBox="1"/>
          <p:nvPr/>
        </p:nvSpPr>
        <p:spPr>
          <a:xfrm>
            <a:off x="4072689" y="1885824"/>
            <a:ext cx="7862637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convertido = </a:t>
            </a:r>
            <a:r>
              <a:rPr lang="pt-PT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//---------------de binário para decimal: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numbin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::ToInt32(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txtEntrada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-&gt;Text, 2);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txtBinDec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-&gt;Text = </a:t>
            </a:r>
            <a:r>
              <a:rPr lang="en-US" sz="16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numbin</a:t>
            </a:r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convertido = </a:t>
            </a:r>
            <a:r>
              <a:rPr lang="pt-PT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(...) 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(convertido == </a:t>
            </a:r>
            <a:r>
              <a:rPr lang="pt-PT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txtBinDec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pt-PT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Nao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conversivel</a:t>
            </a:r>
            <a:r>
              <a:rPr lang="pt-PT" sz="16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 </a:t>
            </a:r>
            <a:r>
              <a:rPr lang="pt-PT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//----------------fim binário para decimal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26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46C723-52C4-48E4-A79F-CCDA7407D33A}"/>
              </a:ext>
            </a:extLst>
          </p:cNvPr>
          <p:cNvSpPr txBox="1"/>
          <p:nvPr/>
        </p:nvSpPr>
        <p:spPr>
          <a:xfrm>
            <a:off x="208546" y="805161"/>
            <a:ext cx="11983453" cy="8925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CONVERSÃO: Sistemas Numéricos; </a:t>
            </a:r>
            <a:r>
              <a:rPr lang="pt-PT" sz="2600" i="1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try-catch</a:t>
            </a:r>
            <a:r>
              <a:rPr lang="pt-PT" sz="2600" i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(…)</a:t>
            </a:r>
          </a:p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Octal para Decimal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408C0E-0E9C-4B5D-ACED-25EC5E83BCC1}"/>
              </a:ext>
            </a:extLst>
          </p:cNvPr>
          <p:cNvSpPr txBox="1"/>
          <p:nvPr/>
        </p:nvSpPr>
        <p:spPr>
          <a:xfrm>
            <a:off x="2268953" y="2126456"/>
            <a:ext cx="908885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//-------------------de octal para decimal: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numoct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8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::ToInt32(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txtEntrada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8);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txtOctDec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8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numoct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convertido = 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(...)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(convertido == </a:t>
            </a:r>
            <a:r>
              <a:rPr lang="pt-PT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txtOctDec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Nao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conversivel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 </a:t>
            </a:r>
            <a:r>
              <a:rPr lang="pt-PT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//-------------------fim de octal para decimal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85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46C723-52C4-48E4-A79F-CCDA7407D33A}"/>
              </a:ext>
            </a:extLst>
          </p:cNvPr>
          <p:cNvSpPr txBox="1"/>
          <p:nvPr/>
        </p:nvSpPr>
        <p:spPr>
          <a:xfrm>
            <a:off x="208546" y="805161"/>
            <a:ext cx="11983453" cy="8925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CONVERSÃO: Sistemas Numéricos; </a:t>
            </a:r>
            <a:r>
              <a:rPr lang="pt-PT" sz="2600" i="1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try-catch</a:t>
            </a:r>
            <a:r>
              <a:rPr lang="pt-PT" sz="2600" i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(…)</a:t>
            </a:r>
          </a:p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Hexadecimal para Decimal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408C0E-0E9C-4B5D-ACED-25EC5E83BCC1}"/>
              </a:ext>
            </a:extLst>
          </p:cNvPr>
          <p:cNvSpPr txBox="1"/>
          <p:nvPr/>
        </p:nvSpPr>
        <p:spPr>
          <a:xfrm>
            <a:off x="2268953" y="2126456"/>
            <a:ext cx="908885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//-------------------de hexadecimal para decimal: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numhex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8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::ToInt32(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txtEntrada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16);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txtHexDec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8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numhex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convertido = 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(...)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(convertido == </a:t>
            </a:r>
            <a:r>
              <a:rPr lang="pt-PT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txtHexDec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Nao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conversivel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 </a:t>
            </a:r>
            <a:r>
              <a:rPr lang="pt-PT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//-------------------fim de hexadecimal para decimal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961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46C723-52C4-48E4-A79F-CCDA7407D33A}"/>
              </a:ext>
            </a:extLst>
          </p:cNvPr>
          <p:cNvSpPr txBox="1"/>
          <p:nvPr/>
        </p:nvSpPr>
        <p:spPr>
          <a:xfrm>
            <a:off x="208546" y="805161"/>
            <a:ext cx="11983453" cy="8925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CONVERSÃO: Sistemas Numéricos; </a:t>
            </a:r>
            <a:r>
              <a:rPr lang="pt-PT" sz="2600" i="1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try-catch</a:t>
            </a:r>
            <a:r>
              <a:rPr lang="pt-PT" sz="2600" i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(…)</a:t>
            </a:r>
          </a:p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 para Binário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408C0E-0E9C-4B5D-ACED-25EC5E83BCC1}"/>
              </a:ext>
            </a:extLst>
          </p:cNvPr>
          <p:cNvSpPr txBox="1"/>
          <p:nvPr/>
        </p:nvSpPr>
        <p:spPr>
          <a:xfrm>
            <a:off x="2268953" y="2126456"/>
            <a:ext cx="9088858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//-------------------de decimal para binário: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numdec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8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::ToInt64(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txtEntrada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pt-PT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//o pré-definido é base 10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txtDecBin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-&gt; 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8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numdec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convertido = 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(...)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(convertido == </a:t>
            </a:r>
            <a:r>
              <a:rPr lang="pt-PT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txtDecBin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Nao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conversivel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 </a:t>
            </a:r>
            <a:r>
              <a:rPr lang="pt-PT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//-------------------fim de decimal para binário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295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46C723-52C4-48E4-A79F-CCDA7407D33A}"/>
              </a:ext>
            </a:extLst>
          </p:cNvPr>
          <p:cNvSpPr txBox="1"/>
          <p:nvPr/>
        </p:nvSpPr>
        <p:spPr>
          <a:xfrm>
            <a:off x="208546" y="805161"/>
            <a:ext cx="11983453" cy="8925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CONVERSÃO: Sistemas Numéricos; </a:t>
            </a:r>
            <a:r>
              <a:rPr lang="pt-PT" sz="2600" i="1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try-catch</a:t>
            </a:r>
            <a:r>
              <a:rPr lang="pt-PT" sz="2600" i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(…)</a:t>
            </a:r>
          </a:p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Binário para Hexadecimal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408C0E-0E9C-4B5D-ACED-25EC5E83BCC1}"/>
              </a:ext>
            </a:extLst>
          </p:cNvPr>
          <p:cNvSpPr txBox="1"/>
          <p:nvPr/>
        </p:nvSpPr>
        <p:spPr>
          <a:xfrm>
            <a:off x="2268953" y="2126456"/>
            <a:ext cx="908885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//-------------------de binário para hexadecimal: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fr-FR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numbin</a:t>
            </a:r>
            <a:r>
              <a:rPr lang="fr-FR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fr-FR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::ToInt64(</a:t>
            </a:r>
            <a:r>
              <a:rPr lang="fr-FR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txtEntrada</a:t>
            </a:r>
            <a:r>
              <a:rPr lang="fr-FR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-&gt;Text,2);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txtBinHex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-&gt;Text = </a:t>
            </a:r>
            <a:r>
              <a:rPr lang="en-US" sz="18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numbin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16);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convertido = 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(...)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(convertido == </a:t>
            </a:r>
            <a:r>
              <a:rPr lang="pt-PT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txtBinHex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Nao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conversivel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 </a:t>
            </a:r>
            <a:r>
              <a:rPr lang="pt-PT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//-------------------fim de binário para hexadecimal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525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46C723-52C4-48E4-A79F-CCDA7407D33A}"/>
              </a:ext>
            </a:extLst>
          </p:cNvPr>
          <p:cNvSpPr txBox="1"/>
          <p:nvPr/>
        </p:nvSpPr>
        <p:spPr>
          <a:xfrm>
            <a:off x="208546" y="805161"/>
            <a:ext cx="11983453" cy="8925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CONVERSÃO: Sistemas Numéricos; </a:t>
            </a:r>
            <a:r>
              <a:rPr lang="pt-PT" sz="2600" i="1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try-catch</a:t>
            </a:r>
            <a:r>
              <a:rPr lang="pt-PT" sz="2600" i="1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(…)</a:t>
            </a:r>
          </a:p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Hexadecimal para Binário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408C0E-0E9C-4B5D-ACED-25EC5E83BCC1}"/>
              </a:ext>
            </a:extLst>
          </p:cNvPr>
          <p:cNvSpPr txBox="1"/>
          <p:nvPr/>
        </p:nvSpPr>
        <p:spPr>
          <a:xfrm>
            <a:off x="2268953" y="2126456"/>
            <a:ext cx="908885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//-------------------de hexadecimal para binário: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fr-FR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numhex</a:t>
            </a:r>
            <a:r>
              <a:rPr lang="fr-FR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fr-FR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::ToInt64(</a:t>
            </a:r>
            <a:r>
              <a:rPr lang="fr-FR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txtEntrada</a:t>
            </a:r>
            <a:r>
              <a:rPr lang="fr-FR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fr-FR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16);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txtHexBin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-&gt;Text = </a:t>
            </a:r>
            <a:r>
              <a:rPr lang="en-US" sz="18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numhex</a:t>
            </a:r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convertido = 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(...)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pt-PT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(convertido == </a:t>
            </a:r>
            <a:r>
              <a:rPr lang="pt-PT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txtHexBin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pt-PT" sz="1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Nao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t-PT" sz="1800" dirty="0" err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conversivel</a:t>
            </a:r>
            <a:r>
              <a:rPr lang="pt-PT" sz="18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 </a:t>
            </a:r>
            <a:r>
              <a:rPr lang="pt-PT" sz="1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//-------------------fim de hexadecimal para binário</a:t>
            </a:r>
            <a:endParaRPr lang="pt-P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34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DC135F-FB86-4C62-85B1-5F516327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938" y="1238124"/>
            <a:ext cx="5533888" cy="43817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FFFFDCD-EB92-4308-A817-92365122E129}"/>
              </a:ext>
            </a:extLst>
          </p:cNvPr>
          <p:cNvSpPr txBox="1"/>
          <p:nvPr/>
        </p:nvSpPr>
        <p:spPr>
          <a:xfrm>
            <a:off x="124322" y="684842"/>
            <a:ext cx="11983453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Projeto Taça de Portugal</a:t>
            </a:r>
            <a:endParaRPr lang="pt-PT" sz="26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277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46C723-52C4-48E4-A79F-CCDA7407D33A}"/>
              </a:ext>
            </a:extLst>
          </p:cNvPr>
          <p:cNvSpPr txBox="1"/>
          <p:nvPr/>
        </p:nvSpPr>
        <p:spPr>
          <a:xfrm>
            <a:off x="208546" y="627737"/>
            <a:ext cx="11983453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Método de inicialização no Construtor</a:t>
            </a:r>
            <a:endParaRPr lang="pt-PT" sz="26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D13383-9F4B-4AC9-9143-C84A3C84E4C5}"/>
              </a:ext>
            </a:extLst>
          </p:cNvPr>
          <p:cNvSpPr txBox="1"/>
          <p:nvPr/>
        </p:nvSpPr>
        <p:spPr>
          <a:xfrm>
            <a:off x="208546" y="1120180"/>
            <a:ext cx="3802983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Form1(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InitializeComponent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//Inicializa com 32 clubes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InicializarClubes</a:t>
            </a:r>
            <a:r>
              <a:rPr lang="pt-PT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 </a:t>
            </a:r>
            <a:endParaRPr lang="pt-PT" sz="1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E477AB-7E8F-40BE-A494-059D737AEC1C}"/>
              </a:ext>
            </a:extLst>
          </p:cNvPr>
          <p:cNvSpPr txBox="1"/>
          <p:nvPr/>
        </p:nvSpPr>
        <p:spPr>
          <a:xfrm>
            <a:off x="208546" y="2623114"/>
            <a:ext cx="5339013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InicializarClubes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-&gt;Clear();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("Porto");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("Estoril");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("Braga");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("Sporting");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("Benfica");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("Santa Clara");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("Feirense");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("Boavista");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("Paços de Ferreira");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("Moreirense");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("Belenenses");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("Tondela");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("Académica");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("Varzim");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("Vizela");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("Farense");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A7683E-580B-4179-84E9-C6C34B4B1E24}"/>
              </a:ext>
            </a:extLst>
          </p:cNvPr>
          <p:cNvSpPr txBox="1"/>
          <p:nvPr/>
        </p:nvSpPr>
        <p:spPr>
          <a:xfrm>
            <a:off x="5745068" y="2623114"/>
            <a:ext cx="6121020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("Freamunde");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("Aves");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("Olhanense");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("União da Madeira");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("Beira Mar");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("Académico de Viseu");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("Fafe");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("Covilhã");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("Portimonense");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("Salgueiros");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("Oriental");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("Atlético");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("Barreirense");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("Arsenal da Devesa");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("Vianense");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("Cabeça Gorda");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AddRange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);//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é usado nos algoritmos e está oculta;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//fim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InicilizarClubes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61625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8845B8D-EF8B-4017-B3F6-C6B25679ECD3}"/>
              </a:ext>
            </a:extLst>
          </p:cNvPr>
          <p:cNvSpPr txBox="1"/>
          <p:nvPr/>
        </p:nvSpPr>
        <p:spPr>
          <a:xfrm>
            <a:off x="323850" y="819150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Apontadores/Ponteiros/</a:t>
            </a:r>
            <a:r>
              <a:rPr lang="pt-PT" sz="28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34817-E871-4A72-9FC8-0ABF4809C74D}"/>
              </a:ext>
            </a:extLst>
          </p:cNvPr>
          <p:cNvSpPr txBox="1"/>
          <p:nvPr/>
        </p:nvSpPr>
        <p:spPr>
          <a:xfrm>
            <a:off x="323849" y="1573725"/>
            <a:ext cx="11539904" cy="492443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sz="2600" dirty="0"/>
              <a:t>Carga inicial automática de ponteiros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DF3BCD-A975-4206-A148-23B9C7D43D9D}"/>
              </a:ext>
            </a:extLst>
          </p:cNvPr>
          <p:cNvSpPr txBox="1"/>
          <p:nvPr/>
        </p:nvSpPr>
        <p:spPr>
          <a:xfrm>
            <a:off x="323849" y="2397948"/>
            <a:ext cx="1153990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carga inicial de ponteiros é feita pelo operador </a:t>
            </a:r>
            <a:r>
              <a:rPr lang="pt-PT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que pode ser usado para iniciar uma variável do tipo apontador na declaração.</a:t>
            </a:r>
          </a:p>
          <a:p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= 5;</a:t>
            </a:r>
          </a:p>
          <a:p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 = 3.14;</a:t>
            </a:r>
          </a:p>
          <a:p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pont_x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P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x;</a:t>
            </a:r>
          </a:p>
          <a:p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pont_pi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P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pi; </a:t>
            </a:r>
          </a:p>
          <a:p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P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/* não aponta para nada */</a:t>
            </a:r>
          </a:p>
          <a:p>
            <a:endParaRPr lang="pt-PT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pont_x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le-se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APONTADO POR </a:t>
            </a:r>
            <a:r>
              <a:rPr lang="pt-PT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pont_x</a:t>
            </a:r>
            <a:endParaRPr lang="pt-P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33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112B066-0DCE-44F9-81B6-6E39E174C8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4921" y="1703971"/>
            <a:ext cx="8253163" cy="383055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02E8B53-930E-4C4B-AB88-7A8F1E9A1C1C}"/>
              </a:ext>
            </a:extLst>
          </p:cNvPr>
          <p:cNvSpPr txBox="1"/>
          <p:nvPr/>
        </p:nvSpPr>
        <p:spPr>
          <a:xfrm>
            <a:off x="208546" y="805161"/>
            <a:ext cx="11983453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Inverter </a:t>
            </a:r>
            <a:r>
              <a:rPr lang="pt-PT" sz="26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pt-PT" sz="26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750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2DEED3-9814-4851-A046-9EFC4E671C76}"/>
              </a:ext>
            </a:extLst>
          </p:cNvPr>
          <p:cNvSpPr txBox="1"/>
          <p:nvPr/>
        </p:nvSpPr>
        <p:spPr>
          <a:xfrm>
            <a:off x="5863390" y="1465707"/>
            <a:ext cx="6210299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size_t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 = 1; i &lt;= 16; i++)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//tratar da primeira equipa do jogo: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p = r-&gt;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(0,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equipa_esquerda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[p]-&gt;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-&gt;Remove(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equipa_esquerda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//tratar da segunda equipa do jogo: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p = r-&gt;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(0,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equipa_direita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[p]-&gt;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-&gt;Remove(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equipa_direita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//construir a </a:t>
            </a:r>
            <a:r>
              <a:rPr lang="pt-PT" sz="14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jogo -&gt; 2 equipas sorteadas </a:t>
            </a:r>
          </a:p>
          <a:p>
            <a:r>
              <a:rPr lang="pt-PT" sz="14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//+ intercalar o "-":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jogo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equipa_esquerda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+ " - " +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equipa_direita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E8FACF8-F05C-4023-BDEE-DBCC5785DB0F}"/>
              </a:ext>
            </a:extLst>
          </p:cNvPr>
          <p:cNvSpPr txBox="1"/>
          <p:nvPr/>
        </p:nvSpPr>
        <p:spPr>
          <a:xfrm>
            <a:off x="208546" y="805161"/>
            <a:ext cx="11983453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Sortear jogos</a:t>
            </a:r>
            <a:endParaRPr lang="pt-PT" sz="26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CE5AB3-B398-42E8-A3AA-09D36DF421EF}"/>
              </a:ext>
            </a:extLst>
          </p:cNvPr>
          <p:cNvSpPr txBox="1"/>
          <p:nvPr/>
        </p:nvSpPr>
        <p:spPr>
          <a:xfrm>
            <a:off x="118311" y="1465707"/>
            <a:ext cx="5488406" cy="33239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fabricarRESULTADOSToolStripMenuItem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Enabled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-&gt;Clear();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-&gt;Clear();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AddRange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== 32)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r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gcnew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num_equipas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equipa_esquerda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equipa_direita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jogo;</a:t>
            </a: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//ESTRUTURA FOR AO LADO, COLOCAR AQUI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74563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12DEED3-9814-4851-A046-9EFC4E671C76}"/>
              </a:ext>
            </a:extLst>
          </p:cNvPr>
          <p:cNvSpPr txBox="1"/>
          <p:nvPr/>
        </p:nvSpPr>
        <p:spPr>
          <a:xfrm>
            <a:off x="5863390" y="1465707"/>
            <a:ext cx="6210299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porque são 16 jogos</a:t>
            </a:r>
          </a:p>
          <a:p>
            <a:r>
              <a:rPr lang="pt-PT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size_t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 = 0; i &lt;= 15; i++)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máximo 4 golos...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n_golos1 = r-&gt;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(0, 5);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n_golos2 = r-&gt;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Next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(0, 5);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 </a:t>
            </a:r>
            <a:r>
              <a:rPr lang="pt-PT" sz="1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(n_golos1 == n_golos2);</a:t>
            </a:r>
          </a:p>
          <a:p>
            <a:r>
              <a:rPr lang="pt-PT" sz="1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//obriga a número != do anterior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jogo =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[i]-&gt;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</a:t>
            </a:r>
            <a:r>
              <a:rPr lang="pt-PT" sz="12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</a:t>
            </a:r>
            <a:r>
              <a:rPr lang="pt-PT" sz="1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jogo, ainda sem os golos</a:t>
            </a:r>
          </a:p>
          <a:p>
            <a:r>
              <a:rPr lang="pt-PT" sz="1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//em que posição ocorre o traço?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posicao_do_traco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jogo-&gt;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IndexOf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("-"); 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b="1" spc="3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equipa_esquerda</a:t>
            </a:r>
            <a:r>
              <a:rPr lang="pt-PT" sz="1200" b="1" spc="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jogo-&gt;Substring(0, </a:t>
            </a:r>
            <a:r>
              <a:rPr lang="pt-PT" sz="1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posicao_do_traco</a:t>
            </a:r>
            <a:r>
              <a:rPr lang="pt-PT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comprimento_string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jogo-&gt;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b="1" spc="3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equipa_direita</a:t>
            </a:r>
            <a:r>
              <a:rPr lang="pt-PT" sz="1200" b="1" spc="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jogo-&gt;Substring(</a:t>
            </a:r>
            <a:r>
              <a:rPr lang="pt-PT" sz="1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posicao_do_traco</a:t>
            </a:r>
            <a:r>
              <a:rPr lang="pt-PT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+ 2, </a:t>
            </a:r>
            <a:r>
              <a:rPr lang="pt-PT" sz="1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comprimento_string</a:t>
            </a:r>
            <a:r>
              <a:rPr lang="pt-PT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- </a:t>
            </a:r>
            <a:r>
              <a:rPr lang="pt-PT" sz="1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posicao_do_traco</a:t>
            </a:r>
            <a:r>
              <a:rPr lang="pt-PT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- 2);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b="1" spc="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jogo</a:t>
            </a:r>
            <a:r>
              <a:rPr lang="pt-PT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equipa_esquerda</a:t>
            </a:r>
            <a:r>
              <a:rPr lang="pt-PT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+ " " + n_golos1.ToString() + " - " + n_golos2.ToString() + " " + </a:t>
            </a:r>
            <a:r>
              <a:rPr lang="pt-PT" sz="1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equipa_direita</a:t>
            </a:r>
            <a:r>
              <a:rPr lang="pt-PT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//</a:t>
            </a:r>
            <a:r>
              <a:rPr lang="pt-PT" sz="12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put</a:t>
            </a:r>
            <a:r>
              <a:rPr lang="pt-PT" sz="1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jogo, agora com resultado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[i] = jogo; 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//fim for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//fim </a:t>
            </a:r>
            <a:r>
              <a:rPr lang="pt-PT" sz="14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endParaRPr lang="pt-PT" sz="1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E8FACF8-F05C-4023-BDEE-DBCC5785DB0F}"/>
              </a:ext>
            </a:extLst>
          </p:cNvPr>
          <p:cNvSpPr txBox="1"/>
          <p:nvPr/>
        </p:nvSpPr>
        <p:spPr>
          <a:xfrm>
            <a:off x="208546" y="805161"/>
            <a:ext cx="11983453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Fabricar resultados</a:t>
            </a:r>
            <a:endParaRPr lang="pt-PT" sz="2600" i="1" spc="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CE5AB3-B398-42E8-A3AA-09D36DF421EF}"/>
              </a:ext>
            </a:extLst>
          </p:cNvPr>
          <p:cNvSpPr txBox="1"/>
          <p:nvPr/>
        </p:nvSpPr>
        <p:spPr>
          <a:xfrm>
            <a:off x="118311" y="1465707"/>
            <a:ext cx="5488406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fabricarRESULTADOSToolStripMenuItem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Enabled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false;</a:t>
            </a: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== 16 &amp;&amp;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lstAuxiliar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== 0)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MÉTODO:</a:t>
            </a:r>
          </a:p>
          <a:p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 jogo: </a:t>
            </a:r>
            <a:r>
              <a:rPr lang="pt-PT" sz="14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composta por dois clubes, 	// resultado e "-"; </a:t>
            </a:r>
            <a:r>
              <a:rPr lang="pt-PT" sz="14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</a:t>
            </a:r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"Fafe 1 - Braga 0"</a:t>
            </a:r>
          </a:p>
          <a:p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 fazer: retirar cada jogo da </a:t>
            </a:r>
            <a:r>
              <a:rPr lang="pt-PT" sz="14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listbox</a:t>
            </a:r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	// gerar o resultado e</a:t>
            </a:r>
          </a:p>
          <a:p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 reenviar o jogo para a </a:t>
            </a:r>
            <a:r>
              <a:rPr lang="pt-PT" sz="1400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listbox</a:t>
            </a:r>
            <a:endParaRPr lang="pt-PT" sz="1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 variáveis locais: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r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gcnew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jogo;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equipa_esquerda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equipa_direita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n_golos1, n_golos2;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posicao_do_traco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comprimento_string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95657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E8FACF8-F05C-4023-BDEE-DBCC5785DB0F}"/>
              </a:ext>
            </a:extLst>
          </p:cNvPr>
          <p:cNvSpPr txBox="1"/>
          <p:nvPr/>
        </p:nvSpPr>
        <p:spPr>
          <a:xfrm>
            <a:off x="126658" y="655033"/>
            <a:ext cx="1198345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1-Clube existe na lista de 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Consolas" panose="020B0609020204030204" pitchFamily="49" charset="0"/>
              </a:rPr>
              <a:t>clubes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CE5AB3-B398-42E8-A3AA-09D36DF421EF}"/>
              </a:ext>
            </a:extLst>
          </p:cNvPr>
          <p:cNvSpPr txBox="1"/>
          <p:nvPr/>
        </p:nvSpPr>
        <p:spPr>
          <a:xfrm>
            <a:off x="1723447" y="1352992"/>
            <a:ext cx="809925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//Localizar clube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na lista de clubes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//clube da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textBox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//Alterar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label1-&gt;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"Clube a ser localizado:";</a:t>
            </a: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+ ": localizado!";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+ ": não localizado!";</a:t>
            </a:r>
          </a:p>
        </p:txBody>
      </p:sp>
    </p:spTree>
    <p:extLst>
      <p:ext uri="{BB962C8B-B14F-4D97-AF65-F5344CB8AC3E}">
        <p14:creationId xmlns:p14="http://schemas.microsoft.com/office/powerpoint/2010/main" val="8484417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6A56622-361F-4872-A8FB-68BD4222F5ED}"/>
              </a:ext>
            </a:extLst>
          </p:cNvPr>
          <p:cNvSpPr txBox="1"/>
          <p:nvPr/>
        </p:nvSpPr>
        <p:spPr>
          <a:xfrm>
            <a:off x="974884" y="1443841"/>
            <a:ext cx="10287000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//Localizar clube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na lista de jogos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//Alterar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label1-&gt;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"Clube a ser localizado:";</a:t>
            </a: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//substring localizada na lista jogos e na lista clubes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LocalizaSubstring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&gt; -1 &amp;&amp;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+ ": localizado!";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//substring localizada na lista jogos e não localizada na lista clubes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LocalizaSubstring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&gt; -1 &amp;&amp;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== false)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+ ": não localizado!";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LocalizaSubstring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== -1) //substring não localizada na lista jogos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+ ": não localizado!";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1FA2B0-3CCE-4779-B3FB-5D5CA72B0507}"/>
              </a:ext>
            </a:extLst>
          </p:cNvPr>
          <p:cNvSpPr txBox="1"/>
          <p:nvPr/>
        </p:nvSpPr>
        <p:spPr>
          <a:xfrm>
            <a:off x="126658" y="655033"/>
            <a:ext cx="1198345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</a:t>
            </a:r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-Clube existe na lista de 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Consolas" panose="020B0609020204030204" pitchFamily="49" charset="0"/>
              </a:rPr>
              <a:t>jogos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5133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C6DCF50-2F7B-4C9C-8593-569E76EF75C8}"/>
              </a:ext>
            </a:extLst>
          </p:cNvPr>
          <p:cNvSpPr txBox="1"/>
          <p:nvPr/>
        </p:nvSpPr>
        <p:spPr>
          <a:xfrm>
            <a:off x="221776" y="1446748"/>
            <a:ext cx="11788253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//Localizar clube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na lista de clubes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//Se clube for localizado, contar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//Alterar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label1-&gt;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"Clube a ser localizado:";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(clube))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(clube) &gt; 1)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//aparece mais que 1x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clube + " : Sim, aparece " +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(clube) + " vezes!"; 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 //não aparece mais que 1x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clube + ": Não, aparece " +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(clube) + " vez!"; 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clube + ": não localizado!";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00CAEB-27AA-4656-ADED-2A4F0CE13464}"/>
              </a:ext>
            </a:extLst>
          </p:cNvPr>
          <p:cNvSpPr txBox="1"/>
          <p:nvPr/>
        </p:nvSpPr>
        <p:spPr>
          <a:xfrm>
            <a:off x="126658" y="655033"/>
            <a:ext cx="1198345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</a:t>
            </a:r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-Clube aparece mais que 1x na lista de 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Consolas" panose="020B0609020204030204" pitchFamily="49" charset="0"/>
              </a:rPr>
              <a:t>clubes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99756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B920344-A4FB-4D8F-A16E-CED33EDD29E6}"/>
              </a:ext>
            </a:extLst>
          </p:cNvPr>
          <p:cNvSpPr txBox="1"/>
          <p:nvPr/>
        </p:nvSpPr>
        <p:spPr>
          <a:xfrm>
            <a:off x="508372" y="1669661"/>
            <a:ext cx="11556249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//4-Clube está em qual posição na lista de clubes?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 =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//Alterar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label1-&gt;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"Clube a ser localizado:";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LocalizaClube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(clube))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clube + " está na " +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(clube) + "ª " + "posição!";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clube + ": não localizado!";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A10D28-13E3-4C94-9753-F355D299FD29}"/>
              </a:ext>
            </a:extLst>
          </p:cNvPr>
          <p:cNvSpPr txBox="1"/>
          <p:nvPr/>
        </p:nvSpPr>
        <p:spPr>
          <a:xfrm>
            <a:off x="126658" y="655033"/>
            <a:ext cx="1198345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</a:t>
            </a:r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-Clube está em qual posição na lista de 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Consolas" panose="020B0609020204030204" pitchFamily="49" charset="0"/>
              </a:rPr>
              <a:t>clubes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94512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02D811D-B1B7-405A-AC34-4B3D002E6034}"/>
              </a:ext>
            </a:extLst>
          </p:cNvPr>
          <p:cNvSpPr txBox="1"/>
          <p:nvPr/>
        </p:nvSpPr>
        <p:spPr>
          <a:xfrm>
            <a:off x="153954" y="1246493"/>
            <a:ext cx="560540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//clube que está na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textBox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tClube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</a:t>
            </a:r>
          </a:p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jogo; //jogo: clubes que estão na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clube1; //clube da esquerda</a:t>
            </a:r>
          </a:p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clube2; //clube da direita</a:t>
            </a:r>
          </a:p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localizado = false;</a:t>
            </a:r>
          </a:p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0;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//Alterar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label1-&gt;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"Clube a ser localizado:";</a:t>
            </a:r>
          </a:p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LocalizaSubstring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tClube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&gt; -1 &amp;&amp;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LocalizaClube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tClube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localizado =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(localizado)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jogo = </a:t>
            </a:r>
            <a:r>
              <a:rPr lang="pt-PT" sz="12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pt-PT" sz="12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LocalizaSubstring</a:t>
            </a:r>
            <a:r>
              <a:rPr lang="pt-PT" sz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2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tClube</a:t>
            </a:r>
            <a:r>
              <a:rPr lang="pt-PT" sz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)]-&gt;</a:t>
            </a:r>
            <a:r>
              <a:rPr lang="pt-PT" sz="12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tamanho = jogo-&gt;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//Só os jogos foram gerados, sem os </a:t>
            </a:r>
            <a:r>
              <a:rPr lang="pt-PT" sz="12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gols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2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200" spc="-1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PosicaoGols</a:t>
            </a:r>
            <a:r>
              <a:rPr lang="pt-PT" sz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 == -1)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{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</a:t>
            </a:r>
            <a:r>
              <a:rPr lang="pt-PT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clube1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jogo-&gt;Substring(0, </a:t>
            </a:r>
            <a:r>
              <a:rPr lang="pt-PT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PosicaoTraco</a:t>
            </a:r>
            <a:r>
              <a:rPr lang="pt-PT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(jogo));</a:t>
            </a:r>
          </a:p>
          <a:p>
            <a:r>
              <a:rPr lang="pt-PT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clube2 = jogo-&gt;Substring(</a:t>
            </a:r>
            <a:r>
              <a:rPr lang="pt-PT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PosicaoTraco</a:t>
            </a:r>
            <a:r>
              <a:rPr lang="pt-PT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 + 1);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}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//Foram gerados os resultados com os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gols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04B400-4C86-45DB-A43C-E547CFC6052F}"/>
              </a:ext>
            </a:extLst>
          </p:cNvPr>
          <p:cNvSpPr txBox="1"/>
          <p:nvPr/>
        </p:nvSpPr>
        <p:spPr>
          <a:xfrm>
            <a:off x="126658" y="655033"/>
            <a:ext cx="1198345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6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</a:t>
            </a:r>
            <a:r>
              <a:rPr lang="pt-PT" sz="28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</a:t>
            </a:r>
            <a:r>
              <a:rPr lang="pt-P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-Com quem jogou este clube?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35CFDA-4B99-436F-9A6C-3765DE671308}"/>
              </a:ext>
            </a:extLst>
          </p:cNvPr>
          <p:cNvSpPr txBox="1"/>
          <p:nvPr/>
        </p:nvSpPr>
        <p:spPr>
          <a:xfrm>
            <a:off x="5957970" y="1274170"/>
            <a:ext cx="6121020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PosicaoGols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 &gt; -1)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//com os pontos:</a:t>
            </a:r>
          </a:p>
          <a:p>
            <a:r>
              <a:rPr lang="pt-PT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clube1 = jogo-&gt;Substring(0, </a:t>
            </a:r>
            <a:r>
              <a:rPr lang="pt-PT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PosicaoTraco</a:t>
            </a:r>
            <a:r>
              <a:rPr lang="pt-PT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(jogo));</a:t>
            </a:r>
          </a:p>
          <a:p>
            <a:r>
              <a:rPr lang="pt-PT" sz="1200" spc="-15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clube2 = jogo-&gt;Substring(</a:t>
            </a:r>
            <a:r>
              <a:rPr lang="pt-PT" sz="1200" spc="-15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PosicaoTraco</a:t>
            </a:r>
            <a:r>
              <a:rPr lang="pt-PT" sz="1200" spc="-15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 + 2, tamanho - </a:t>
            </a:r>
            <a:r>
              <a:rPr lang="pt-PT" sz="1200" spc="-15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PosicaoTraco</a:t>
            </a:r>
            <a:r>
              <a:rPr lang="pt-PT" sz="1200" spc="-15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 - 2);</a:t>
            </a:r>
          </a:p>
          <a:p>
            <a:r>
              <a:rPr lang="pt-PT" sz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//sem os pontos: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clube1 = clube1-&gt;Substring(0, clube1-&gt;</a:t>
            </a:r>
            <a:r>
              <a:rPr lang="pt-PT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pt-PT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- 2);</a:t>
            </a:r>
          </a:p>
          <a:p>
            <a:r>
              <a:rPr lang="pt-PT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clube2 = clube2-&gt;Substring(2, clube2-&gt;</a:t>
            </a:r>
            <a:r>
              <a:rPr lang="pt-PT" sz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pt-PT" sz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- 2);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clube1 + "jogou com " + clube2;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//fim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(localizado)</a:t>
            </a:r>
          </a:p>
          <a:p>
            <a:endParaRPr lang="pt-PT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tClube</a:t>
            </a:r>
            <a:r>
              <a:rPr lang="pt-PT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+ ": não localizado!";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57074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8872DE5-B111-4158-B4BA-E752849FFFD5}"/>
              </a:ext>
            </a:extLst>
          </p:cNvPr>
          <p:cNvSpPr txBox="1"/>
          <p:nvPr/>
        </p:nvSpPr>
        <p:spPr>
          <a:xfrm>
            <a:off x="2074460" y="1044977"/>
            <a:ext cx="7069539" cy="54784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-&gt;Count-1; //quantidade de clubes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clube;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letra;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0;</a:t>
            </a:r>
          </a:p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letraLocalizada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false; 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//Alterar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label1-&gt;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"Quantidade de clubes com a letra F:";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 = 0; i &lt;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i++) //clube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clube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[i]-&gt;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tamClube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clube-&gt;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for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j = 0; j &lt;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tamClube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j++) //letras de cada clube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letra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::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(clube[j]);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(letra == "f" || letra == "F")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letraLocalizada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j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tamClube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}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letraLocalizada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false;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 //fim for letras do clube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letraLocalizada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}//fim for clubes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21711F-EE91-4902-AB96-72B5E1520CA9}"/>
              </a:ext>
            </a:extLst>
          </p:cNvPr>
          <p:cNvSpPr txBox="1"/>
          <p:nvPr/>
        </p:nvSpPr>
        <p:spPr>
          <a:xfrm>
            <a:off x="104273" y="614090"/>
            <a:ext cx="11983453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2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6-Quantas equipas contêm a letra "F" no seu nome?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1F70F6-810E-413C-B51C-7E2A0F6C6FCD}"/>
              </a:ext>
            </a:extLst>
          </p:cNvPr>
          <p:cNvSpPr txBox="1"/>
          <p:nvPr/>
        </p:nvSpPr>
        <p:spPr>
          <a:xfrm>
            <a:off x="5609230" y="5918638"/>
            <a:ext cx="63052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::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234891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2D43C9-9796-4B7E-8D0F-C9429C7BF4BE}"/>
              </a:ext>
            </a:extLst>
          </p:cNvPr>
          <p:cNvSpPr txBox="1"/>
          <p:nvPr/>
        </p:nvSpPr>
        <p:spPr>
          <a:xfrm>
            <a:off x="104273" y="1954243"/>
            <a:ext cx="9577318" cy="45550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//Alterar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label1-&gt;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"Quantidade de golos do clube:";</a:t>
            </a:r>
          </a:p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jogo;</a:t>
            </a:r>
          </a:p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 =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clube1ComPonto;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clube2ComPonto;</a:t>
            </a:r>
          </a:p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clube1SemPonto;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clube2SemPonto;</a:t>
            </a:r>
          </a:p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clubeResultado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localizado = false;</a:t>
            </a:r>
          </a:p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golsClube1;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golsClube2;</a:t>
            </a:r>
          </a:p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tamanho =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LocalizaSubstring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(clube) &gt; -1 &amp;&amp;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LocalizaClube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(clube))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localizado =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(localizado)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jogo =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LocalizaSubstring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(clube)]-&gt;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tamanho = jogo-&gt;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PosicaoGols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 == -1) //Só os jogos foram gerados, sem os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gols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"Vá ao menu Gerar Resultados!";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//Foram gerados os resultados com os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gols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PosicaoGols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 &gt; -1)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//com os pontos: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clube1ComPonto = jogo-&gt;Substring(0,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PosicaoTraco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(jogo)); //Ex. Porto 1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clube2ComPonto = jogo-&gt;Substring(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PosicaoTraco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 + 2, tamanho -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PosicaoTraco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 - 2); //Ex. 2 Braga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//sem os pontos: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clube1SemPonto = clube1ComPonto-&gt;Substring(0, clube1ComPonto-&gt;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- 2);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clube2SemPonto = clube2ComPonto-&gt;Substring(2, clube2ComPonto-&gt;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- 2);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CA1D11-F278-4739-BCFF-28548315DD1D}"/>
              </a:ext>
            </a:extLst>
          </p:cNvPr>
          <p:cNvSpPr txBox="1"/>
          <p:nvPr/>
        </p:nvSpPr>
        <p:spPr>
          <a:xfrm>
            <a:off x="104273" y="614090"/>
            <a:ext cx="11983453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2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7-Quantos golos marcou o clube?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0D5F-8990-433B-A1BB-0D55AA5387C1}"/>
              </a:ext>
            </a:extLst>
          </p:cNvPr>
          <p:cNvSpPr txBox="1"/>
          <p:nvPr/>
        </p:nvSpPr>
        <p:spPr>
          <a:xfrm>
            <a:off x="4035548" y="1182231"/>
            <a:ext cx="805217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(clube == clube2SemPonto)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clubeResultado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clube + " fez " + clube2ComPonto-&gt;Substring(0,2) + "gol(s)!";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tamC1 = clube1ComPonto-&gt;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clubeResultado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clube + " fez " + clube1ComPonto-&gt;Substring(tamC1-2,2) + "gol(s)!";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clubeResultado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//fim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//fim 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(localizado)</a:t>
            </a:r>
          </a:p>
          <a:p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else</a:t>
            </a:r>
            <a:endParaRPr lang="pt-P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clube + ": não localizado!";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87673BB-1AD6-4DE8-82CB-908FEE7AA71E}"/>
              </a:ext>
            </a:extLst>
          </p:cNvPr>
          <p:cNvSpPr/>
          <p:nvPr/>
        </p:nvSpPr>
        <p:spPr>
          <a:xfrm>
            <a:off x="3114354" y="1144768"/>
            <a:ext cx="1023582" cy="7096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FA5BA52D-BB91-44AC-AA27-85EF5DC27087}"/>
              </a:ext>
            </a:extLst>
          </p:cNvPr>
          <p:cNvSpPr/>
          <p:nvPr/>
        </p:nvSpPr>
        <p:spPr>
          <a:xfrm>
            <a:off x="382137" y="1076528"/>
            <a:ext cx="887105" cy="9160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</a:t>
            </a:r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7DE7ACA0-E149-4DE6-9147-622AA71F46B4}"/>
              </a:ext>
            </a:extLst>
          </p:cNvPr>
          <p:cNvSpPr/>
          <p:nvPr/>
        </p:nvSpPr>
        <p:spPr>
          <a:xfrm>
            <a:off x="9381340" y="5669004"/>
            <a:ext cx="868128" cy="83186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54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8845B8D-EF8B-4017-B3F6-C6B25679ECD3}"/>
              </a:ext>
            </a:extLst>
          </p:cNvPr>
          <p:cNvSpPr txBox="1"/>
          <p:nvPr/>
        </p:nvSpPr>
        <p:spPr>
          <a:xfrm>
            <a:off x="323850" y="819150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Apontadores/Ponteiros/</a:t>
            </a:r>
            <a:r>
              <a:rPr lang="pt-PT" sz="28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34817-E871-4A72-9FC8-0ABF4809C74D}"/>
              </a:ext>
            </a:extLst>
          </p:cNvPr>
          <p:cNvSpPr txBox="1"/>
          <p:nvPr/>
        </p:nvSpPr>
        <p:spPr>
          <a:xfrm>
            <a:off x="323849" y="1573725"/>
            <a:ext cx="11539904" cy="492443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sz="2600" dirty="0"/>
              <a:t>Notas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02DE87-6492-4662-A370-90CEC671B86C}"/>
              </a:ext>
            </a:extLst>
          </p:cNvPr>
          <p:cNvSpPr txBox="1"/>
          <p:nvPr/>
        </p:nvSpPr>
        <p:spPr>
          <a:xfrm>
            <a:off x="323849" y="2397948"/>
            <a:ext cx="11539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1.Se </a:t>
            </a:r>
            <a:r>
              <a:rPr lang="pt-P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um ponteiro, então </a:t>
            </a:r>
            <a:r>
              <a:rPr lang="pt-PT" sz="2200" b="1" dirty="0">
                <a:solidFill>
                  <a:srgbClr val="00B0F0"/>
                </a:solidFill>
              </a:rPr>
              <a:t>*p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permite obter o valor que é apontado por </a:t>
            </a:r>
            <a:r>
              <a:rPr lang="pt-P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isto é, o </a:t>
            </a:r>
            <a:r>
              <a:rPr lang="pt-PT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da variável 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cujo </a:t>
            </a:r>
            <a:r>
              <a:rPr lang="pt-PT" sz="22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endereço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está armazenado em </a:t>
            </a:r>
            <a:r>
              <a:rPr lang="pt-P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2.O endereço de uma variável é sempre o menor dos endereços que ela ocupa em memória.</a:t>
            </a:r>
          </a:p>
          <a:p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3.Um apontador para o tipo </a:t>
            </a:r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zz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endereça sempre o número de bytes que esse tipo ocupa na memória (endereça sempre </a:t>
            </a:r>
            <a:r>
              <a:rPr lang="pt-PT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(tipo </a:t>
            </a:r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zz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bytes.</a:t>
            </a:r>
          </a:p>
          <a:p>
            <a:r>
              <a:rPr lang="pt-PT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4.O nome de um vetor corresponde ao endereço do/apontador para seu primeiro elemento, que não pode ser alterado durante a execução do programa.</a:t>
            </a:r>
          </a:p>
          <a:p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v for um vetor, então </a:t>
            </a:r>
            <a:r>
              <a:rPr lang="pt-PT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igual a </a:t>
            </a:r>
            <a:r>
              <a:rPr lang="pt-PT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&amp;v[0]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PT" sz="2000" dirty="0">
                <a:solidFill>
                  <a:schemeClr val="bg1"/>
                </a:solidFill>
              </a:rPr>
              <a:t>5. Duas formas para colocar o ponteiro p apontando para o primeiro elemento do vetor vet.</a:t>
            </a:r>
          </a:p>
          <a:p>
            <a:r>
              <a:rPr lang="pt-PT" sz="2200" b="1" dirty="0">
                <a:solidFill>
                  <a:srgbClr val="FFFF00"/>
                </a:solidFill>
              </a:rPr>
              <a:t>p = &amp;v[0];</a:t>
            </a:r>
          </a:p>
          <a:p>
            <a:r>
              <a:rPr lang="pt-PT" sz="2200" b="1" dirty="0">
                <a:solidFill>
                  <a:srgbClr val="FFFF00"/>
                </a:solidFill>
              </a:rPr>
              <a:t>p = v;</a:t>
            </a:r>
          </a:p>
        </p:txBody>
      </p:sp>
    </p:spTree>
    <p:extLst>
      <p:ext uri="{BB962C8B-B14F-4D97-AF65-F5344CB8AC3E}">
        <p14:creationId xmlns:p14="http://schemas.microsoft.com/office/powerpoint/2010/main" val="37465716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44EE451-99AE-4586-A805-01253B82DF19}"/>
              </a:ext>
            </a:extLst>
          </p:cNvPr>
          <p:cNvSpPr txBox="1"/>
          <p:nvPr/>
        </p:nvSpPr>
        <p:spPr>
          <a:xfrm>
            <a:off x="104273" y="614090"/>
            <a:ext cx="11983453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2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</a:t>
            </a:r>
            <a:r>
              <a:rPr lang="pt-PT" sz="22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LocalizaClube</a:t>
            </a:r>
            <a:r>
              <a:rPr lang="pt-PT" sz="22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61E479-B4E0-45ED-9312-52C389943F04}"/>
              </a:ext>
            </a:extLst>
          </p:cNvPr>
          <p:cNvSpPr txBox="1"/>
          <p:nvPr/>
        </p:nvSpPr>
        <p:spPr>
          <a:xfrm>
            <a:off x="221776" y="1225689"/>
            <a:ext cx="9713794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//localiza clube na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//clube da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textBox</a:t>
            </a:r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//clube da lista de clubes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tamanho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//quantidade de clubes na lista de clubes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resultado = false;</a:t>
            </a: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for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 = 0; i &lt; tamanho; i++)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[i]-&gt;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lClube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resultado = 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 //fim for</a:t>
            </a:r>
          </a:p>
          <a:p>
            <a:endParaRPr lang="pt-PT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resultado;</a:t>
            </a:r>
          </a:p>
          <a:p>
            <a:r>
              <a:rPr lang="pt-P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224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08A3C1-6464-4BD3-B289-ECCA4A88867F}"/>
              </a:ext>
            </a:extLst>
          </p:cNvPr>
          <p:cNvSpPr txBox="1"/>
          <p:nvPr/>
        </p:nvSpPr>
        <p:spPr>
          <a:xfrm>
            <a:off x="104273" y="614090"/>
            <a:ext cx="11983453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2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STRINGS:LocalizaSubstring</a:t>
            </a:r>
            <a:r>
              <a:rPr lang="pt-PT" sz="22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ABA0D0-17A0-4D97-8B2A-0DAE7DCE0037}"/>
              </a:ext>
            </a:extLst>
          </p:cNvPr>
          <p:cNvSpPr txBox="1"/>
          <p:nvPr/>
        </p:nvSpPr>
        <p:spPr>
          <a:xfrm>
            <a:off x="1491015" y="1464444"/>
            <a:ext cx="8198896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LocalizaSubstring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//retorna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se a substring for localizada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//retorna posição do jogo com a substring</a:t>
            </a:r>
          </a:p>
          <a:p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tamanho =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jogo;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resultado = -1; //não localizada</a:t>
            </a:r>
          </a:p>
          <a:p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for 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 = 0; i &lt; tamanho; i++)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jogo =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[i]-&gt;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resultado = i;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resultado;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8164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08A3C1-6464-4BD3-B289-ECCA4A88867F}"/>
              </a:ext>
            </a:extLst>
          </p:cNvPr>
          <p:cNvSpPr txBox="1"/>
          <p:nvPr/>
        </p:nvSpPr>
        <p:spPr>
          <a:xfrm>
            <a:off x="104273" y="614090"/>
            <a:ext cx="11983453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2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STRINGS:ContaClube</a:t>
            </a:r>
            <a:r>
              <a:rPr lang="pt-PT" sz="22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412740-D1CC-4D01-BCC5-DF0E34B423C4}"/>
              </a:ext>
            </a:extLst>
          </p:cNvPr>
          <p:cNvSpPr txBox="1"/>
          <p:nvPr/>
        </p:nvSpPr>
        <p:spPr>
          <a:xfrm>
            <a:off x="2514601" y="1205132"/>
            <a:ext cx="7257197" cy="53553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ContaClube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//clube: clube na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textbox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clubeLista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//clube na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conta = 0;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tamanho =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for (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 = 0; i &lt; tamanho; i++)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clubeLista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[i]-&gt;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(clube ==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clubeLista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{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conta++;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}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conta;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7654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08A3C1-6464-4BD3-B289-ECCA4A88867F}"/>
              </a:ext>
            </a:extLst>
          </p:cNvPr>
          <p:cNvSpPr txBox="1"/>
          <p:nvPr/>
        </p:nvSpPr>
        <p:spPr>
          <a:xfrm>
            <a:off x="104273" y="614090"/>
            <a:ext cx="11983453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2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STRINGS:PosicaoClube</a:t>
            </a:r>
            <a:r>
              <a:rPr lang="pt-PT" sz="22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A03CF7-ADCB-4ED7-AFBA-01B04C1B7574}"/>
              </a:ext>
            </a:extLst>
          </p:cNvPr>
          <p:cNvSpPr txBox="1"/>
          <p:nvPr/>
        </p:nvSpPr>
        <p:spPr>
          <a:xfrm>
            <a:off x="259307" y="1273372"/>
            <a:ext cx="11259403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PosicaoClube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clube)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//localiza a posição do clube que está na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textBox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na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tamanho =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0;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clubeLista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for 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 = 0; i &lt; tamanho; i++)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clubeLista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lstMostraClubes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[i]-&gt;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(clube ==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clubeLista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// clube: clube que está na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textBox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{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i + 1;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}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65953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08A3C1-6464-4BD3-B289-ECCA4A88867F}"/>
              </a:ext>
            </a:extLst>
          </p:cNvPr>
          <p:cNvSpPr txBox="1"/>
          <p:nvPr/>
        </p:nvSpPr>
        <p:spPr>
          <a:xfrm>
            <a:off x="104273" y="614090"/>
            <a:ext cx="11983453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2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 </a:t>
            </a:r>
            <a:r>
              <a:rPr lang="pt-PT" sz="22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PosicaoTraco</a:t>
            </a:r>
            <a:r>
              <a:rPr lang="pt-PT" sz="22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e </a:t>
            </a:r>
            <a:r>
              <a:rPr lang="pt-PT" sz="2200" spc="3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PosicaoGols</a:t>
            </a:r>
            <a:r>
              <a:rPr lang="pt-PT" sz="2200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3BAACC-C353-4A44-AC6C-0C59E9C033E2}"/>
              </a:ext>
            </a:extLst>
          </p:cNvPr>
          <p:cNvSpPr txBox="1"/>
          <p:nvPr/>
        </p:nvSpPr>
        <p:spPr>
          <a:xfrm>
            <a:off x="412845" y="1459384"/>
            <a:ext cx="4732361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PosicaoTraco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jogo)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//jogo: clubes que estão na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IndexOf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("-");</a:t>
            </a:r>
          </a:p>
          <a:p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2D32B1-C90D-4429-BCFA-F438CBCD83F2}"/>
              </a:ext>
            </a:extLst>
          </p:cNvPr>
          <p:cNvSpPr txBox="1"/>
          <p:nvPr/>
        </p:nvSpPr>
        <p:spPr>
          <a:xfrm>
            <a:off x="5658135" y="1228551"/>
            <a:ext cx="6121020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PosicaoGols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jogo) //do primeiro clube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//jogo: clubes que estão na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-1; //gera só os jogos, sem os resultados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//número de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gols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0 a 4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("0"))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IndexOf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("0");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("1"))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IndexOf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("1");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("2"))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IndexOf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("2");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("3"))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IndexOf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("3");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("4"))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jogo-&gt;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IndexOf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("4");</a:t>
            </a:r>
          </a:p>
          <a:p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2406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08A3C1-6464-4BD3-B289-ECCA4A88867F}"/>
              </a:ext>
            </a:extLst>
          </p:cNvPr>
          <p:cNvSpPr txBox="1"/>
          <p:nvPr/>
        </p:nvSpPr>
        <p:spPr>
          <a:xfrm>
            <a:off x="104273" y="641386"/>
            <a:ext cx="119834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STRINGS:F) Quantas equipas visitantes ficaram em branco (não marcaram qualquer golo)?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77BD3B-8159-48E2-9DEA-87E2DEBB2CCF}"/>
              </a:ext>
            </a:extLst>
          </p:cNvPr>
          <p:cNvSpPr txBox="1"/>
          <p:nvPr/>
        </p:nvSpPr>
        <p:spPr>
          <a:xfrm>
            <a:off x="272955" y="1192501"/>
            <a:ext cx="10454185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//Quantas equipas da direita/visitante ficaram com 0?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//Alterar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</a:t>
            </a:r>
            <a:endParaRPr lang="pt-P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label1-&gt;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"Quantidade de equipas visitantes com 0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gols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:";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//************Declaração de variáveis:</a:t>
            </a:r>
          </a:p>
          <a:p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^ jogo;</a:t>
            </a:r>
          </a:p>
          <a:p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golsClubeVisitante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tamanho =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//número de resultados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//**********Declaração e inicialização de variável:</a:t>
            </a:r>
          </a:p>
          <a:p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contaGols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0;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 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 = 0; i &lt; tamanho; i++)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jogo =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lstJogosResultados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[i]-&gt;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golsClubeVisitante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::ToInt16(jogo-&gt;Substring(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PosicaoTraco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(jogo) + 2, 1));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golsClubeVisitante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== 0)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contaGols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++;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}</a:t>
            </a:r>
          </a:p>
          <a:p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txtClubeParaLocalizar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Convert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::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ToString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pt-P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contaGols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442408-30D7-46E2-8F1A-D30ECFA3398E}"/>
              </a:ext>
            </a:extLst>
          </p:cNvPr>
          <p:cNvSpPr txBox="1"/>
          <p:nvPr/>
        </p:nvSpPr>
        <p:spPr>
          <a:xfrm>
            <a:off x="9143997" y="1364776"/>
            <a:ext cx="2084225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Produção 3 (P3)</a:t>
            </a:r>
          </a:p>
        </p:txBody>
      </p:sp>
    </p:spTree>
    <p:extLst>
      <p:ext uri="{BB962C8B-B14F-4D97-AF65-F5344CB8AC3E}">
        <p14:creationId xmlns:p14="http://schemas.microsoft.com/office/powerpoint/2010/main" val="19244146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C9AD5F-9743-425E-9347-F33AB6D853C1}"/>
              </a:ext>
            </a:extLst>
          </p:cNvPr>
          <p:cNvSpPr txBox="1"/>
          <p:nvPr/>
        </p:nvSpPr>
        <p:spPr>
          <a:xfrm>
            <a:off x="104273" y="641386"/>
            <a:ext cx="1198345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PRODUÇÕES: P1 (lista ligada), P2 (ficheiro), P3 (</a:t>
            </a:r>
            <a:r>
              <a:rPr lang="pt-PT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pt-PT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E5A3E9-AEFD-45EC-95EA-9ACABB1FC30D}"/>
              </a:ext>
            </a:extLst>
          </p:cNvPr>
          <p:cNvSpPr txBox="1"/>
          <p:nvPr/>
        </p:nvSpPr>
        <p:spPr>
          <a:xfrm>
            <a:off x="590265" y="1432594"/>
            <a:ext cx="3217460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P1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*Listar;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*Inserir o primeiro nó;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*Inserir no fim;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*Inserir no meio;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*Remove a cabeça;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*Limpar lista;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*Inicializar com 3 nós;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*Contar nós.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1E570F-99AC-4BA2-A6E8-CFC733A87F0F}"/>
              </a:ext>
            </a:extLst>
          </p:cNvPr>
          <p:cNvSpPr txBox="1"/>
          <p:nvPr/>
        </p:nvSpPr>
        <p:spPr>
          <a:xfrm>
            <a:off x="4220569" y="1432594"/>
            <a:ext cx="321746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P2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just"/>
            <a:r>
              <a:rPr lang="pt-P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*Contar ocorrências de uma substring.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CD805D-58D7-4457-A412-19DABB4FC43E}"/>
              </a:ext>
            </a:extLst>
          </p:cNvPr>
          <p:cNvSpPr txBox="1"/>
          <p:nvPr/>
        </p:nvSpPr>
        <p:spPr>
          <a:xfrm>
            <a:off x="7850873" y="1432594"/>
            <a:ext cx="387255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P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P3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just"/>
            <a:r>
              <a:rPr lang="pt-P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*(F):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Quantas equipas visitantes ficaram em branco (não marcaram qualquer golo)?</a:t>
            </a:r>
          </a:p>
        </p:txBody>
      </p:sp>
    </p:spTree>
    <p:extLst>
      <p:ext uri="{BB962C8B-B14F-4D97-AF65-F5344CB8AC3E}">
        <p14:creationId xmlns:p14="http://schemas.microsoft.com/office/powerpoint/2010/main" val="263135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E70565-C490-46DA-9818-95910AC9384E}"/>
              </a:ext>
            </a:extLst>
          </p:cNvPr>
          <p:cNvSpPr txBox="1"/>
          <p:nvPr/>
        </p:nvSpPr>
        <p:spPr>
          <a:xfrm>
            <a:off x="323850" y="819150"/>
            <a:ext cx="115399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Apontadores/Ponteiros/</a:t>
            </a:r>
            <a:r>
              <a:rPr lang="pt-PT" sz="28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</a:t>
            </a:r>
            <a:endParaRPr lang="pt-PT" sz="28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4EB0F0-2996-420A-AA16-29CED12F8BC9}"/>
              </a:ext>
            </a:extLst>
          </p:cNvPr>
          <p:cNvSpPr txBox="1"/>
          <p:nvPr/>
        </p:nvSpPr>
        <p:spPr>
          <a:xfrm>
            <a:off x="323849" y="1573725"/>
            <a:ext cx="11539904" cy="492443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pt-PT"/>
            </a:defPPr>
            <a:lvl1pPr algn="ctr">
              <a:defRPr sz="2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PT" sz="2600" dirty="0"/>
              <a:t>Acesso aos Elementos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2F5FFB-A088-4F53-B8C5-13A170964313}"/>
              </a:ext>
            </a:extLst>
          </p:cNvPr>
          <p:cNvSpPr txBox="1"/>
          <p:nvPr/>
        </p:nvSpPr>
        <p:spPr>
          <a:xfrm>
            <a:off x="490654" y="2832414"/>
            <a:ext cx="4555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C/</a:t>
            </a:r>
            <a:r>
              <a:rPr lang="pt-PT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</a:t>
            </a:r>
            <a:r>
              <a:rPr lang="pt-PT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Damas: pg. 200/421</a:t>
            </a:r>
          </a:p>
        </p:txBody>
      </p:sp>
    </p:spTree>
    <p:extLst>
      <p:ext uri="{BB962C8B-B14F-4D97-AF65-F5344CB8AC3E}">
        <p14:creationId xmlns:p14="http://schemas.microsoft.com/office/powerpoint/2010/main" val="1641432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727</TotalTime>
  <Words>11233</Words>
  <Application>Microsoft Office PowerPoint</Application>
  <PresentationFormat>Ecrã Panorâmico</PresentationFormat>
  <Paragraphs>1651</Paragraphs>
  <Slides>86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86</vt:i4>
      </vt:variant>
    </vt:vector>
  </HeadingPairs>
  <TitlesOfParts>
    <vt:vector size="91" baseType="lpstr">
      <vt:lpstr>Arial</vt:lpstr>
      <vt:lpstr>Calibri</vt:lpstr>
      <vt:lpstr>Consolas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CARMEN CABRAL</dc:creator>
  <cp:lastModifiedBy>CARMEN CABRAL</cp:lastModifiedBy>
  <cp:revision>175</cp:revision>
  <dcterms:created xsi:type="dcterms:W3CDTF">2021-01-24T19:51:59Z</dcterms:created>
  <dcterms:modified xsi:type="dcterms:W3CDTF">2021-02-21T23:24:25Z</dcterms:modified>
</cp:coreProperties>
</file>