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0"/>
  </p:notesMasterIdLst>
  <p:sldIdLst>
    <p:sldId id="256" r:id="rId2"/>
    <p:sldId id="276" r:id="rId3"/>
    <p:sldId id="289" r:id="rId4"/>
    <p:sldId id="257" r:id="rId5"/>
    <p:sldId id="270" r:id="rId6"/>
    <p:sldId id="271" r:id="rId7"/>
    <p:sldId id="274" r:id="rId8"/>
    <p:sldId id="272" r:id="rId9"/>
    <p:sldId id="275" r:id="rId10"/>
    <p:sldId id="280" r:id="rId11"/>
    <p:sldId id="258" r:id="rId12"/>
    <p:sldId id="260" r:id="rId13"/>
    <p:sldId id="261" r:id="rId14"/>
    <p:sldId id="291" r:id="rId15"/>
    <p:sldId id="266" r:id="rId16"/>
    <p:sldId id="267" r:id="rId17"/>
    <p:sldId id="268" r:id="rId18"/>
    <p:sldId id="278" r:id="rId19"/>
    <p:sldId id="277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90" r:id="rId28"/>
    <p:sldId id="28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men St. Jean" initials="cr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54" autoAdjust="0"/>
    <p:restoredTop sz="94608" autoAdjust="0"/>
  </p:normalViewPr>
  <p:slideViewPr>
    <p:cSldViewPr>
      <p:cViewPr varScale="1">
        <p:scale>
          <a:sx n="71" d="100"/>
          <a:sy n="71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3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2-11T16:07:48.051" idx="1">
    <p:pos x="10" y="10"/>
    <p:text>Conditions
 Number charts (3): 2, 4, 8
 Chart size (3): 48, 96, 192 pixels
 Visualization type (4)
Tasks
 Maximum 
 Slope
 Discrimination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2-11T16:08:37.693" idx="2">
    <p:pos x="10" y="10"/>
    <p:text>Conditions:
 Type (6)
 Layout: force-directed, random
Tasks:
 Is A connected to B in 1 step?
 Is A connected to B in 2 steps?
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FB05-8A6D-4E15-B4BF-BD2656D1C1F7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6BF5A-0002-48EA-9450-EEB53A8545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185C-9FF1-4BA2-8102-C8E67D26C4EF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185C-9FF1-4BA2-8102-C8E67D26C4EF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185C-9FF1-4BA2-8102-C8E67D26C4EF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185C-9FF1-4BA2-8102-C8E67D26C4EF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185C-9FF1-4BA2-8102-C8E67D26C4EF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185C-9FF1-4BA2-8102-C8E67D26C4EF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185C-9FF1-4BA2-8102-C8E67D26C4EF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185C-9FF1-4BA2-8102-C8E67D26C4EF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185C-9FF1-4BA2-8102-C8E67D26C4EF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185C-9FF1-4BA2-8102-C8E67D26C4EF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185C-9FF1-4BA2-8102-C8E67D26C4EF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1E185C-9FF1-4BA2-8102-C8E67D26C4EF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0CEE8D-63ED-4B04-98D7-0A8DAFC1F85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Interactive Visualization to Enhance Understanding of a Fisheries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572000"/>
            <a:ext cx="7854696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Carmen St. Jean</a:t>
            </a:r>
          </a:p>
          <a:p>
            <a:r>
              <a:rPr lang="en-US" dirty="0" smtClean="0"/>
              <a:t>Master’s Thesis Proposal</a:t>
            </a:r>
          </a:p>
          <a:p>
            <a:r>
              <a:rPr lang="en-US" dirty="0" smtClean="0"/>
              <a:t>December 13,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MS-PROD</a:t>
            </a:r>
            <a:endParaRPr lang="en-US" dirty="0"/>
          </a:p>
        </p:txBody>
      </p:sp>
      <p:pic>
        <p:nvPicPr>
          <p:cNvPr id="4" name="Content Placeholder 3" descr="mspro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1200"/>
            <a:ext cx="8229600" cy="1899138"/>
          </a:xfrm>
        </p:spPr>
      </p:pic>
      <p:sp>
        <p:nvSpPr>
          <p:cNvPr id="6" name="Left Brace 5"/>
          <p:cNvSpPr/>
          <p:nvPr/>
        </p:nvSpPr>
        <p:spPr>
          <a:xfrm rot="16200000">
            <a:off x="4267200" y="2514600"/>
            <a:ext cx="533400" cy="2362200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39624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Competition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6743700" y="3009899"/>
            <a:ext cx="533400" cy="1371600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8039100" y="3390901"/>
            <a:ext cx="533400" cy="609600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67400" y="39624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Predation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6200" y="3962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Harvest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2514997" y="3428603"/>
            <a:ext cx="304800" cy="794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1200" y="3505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Carrying capacity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2171700" y="3543300"/>
            <a:ext cx="914400" cy="990601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47800" y="4419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Prevents indefinite growth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1181894" y="3314700"/>
            <a:ext cx="381000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5800" y="35052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Growth rate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600" y="4800600"/>
            <a:ext cx="868680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i="1" baseline="-25000" dirty="0" smtClean="0"/>
              <a:t>i</a:t>
            </a:r>
            <a:r>
              <a:rPr lang="en-US" dirty="0" smtClean="0"/>
              <a:t>: number (or biomass) of species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r>
              <a:rPr lang="en-US" i="1" dirty="0" smtClean="0"/>
              <a:t>t</a:t>
            </a:r>
            <a:r>
              <a:rPr lang="en-US" dirty="0" smtClean="0"/>
              <a:t>: time</a:t>
            </a:r>
          </a:p>
          <a:p>
            <a:r>
              <a:rPr lang="en-US" i="1" dirty="0" err="1" smtClean="0"/>
              <a:t>r</a:t>
            </a:r>
            <a:r>
              <a:rPr lang="en-US" i="1" baseline="-25000" dirty="0" err="1" smtClean="0"/>
              <a:t>i</a:t>
            </a:r>
            <a:r>
              <a:rPr lang="en-US" dirty="0" smtClean="0"/>
              <a:t>: growth rate for species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r>
              <a:rPr lang="el-GR" i="1" dirty="0" smtClean="0"/>
              <a:t>α</a:t>
            </a:r>
            <a:r>
              <a:rPr lang="en-US" i="1" baseline="-25000" dirty="0" err="1" smtClean="0"/>
              <a:t>ij</a:t>
            </a:r>
            <a:r>
              <a:rPr lang="en-US" dirty="0" smtClean="0"/>
              <a:t>: predation of species </a:t>
            </a:r>
            <a:r>
              <a:rPr lang="en-US" i="1" dirty="0" smtClean="0"/>
              <a:t>j</a:t>
            </a:r>
            <a:r>
              <a:rPr lang="en-US" dirty="0" smtClean="0"/>
              <a:t> on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r>
              <a:rPr lang="el-GR" i="1" dirty="0" smtClean="0"/>
              <a:t>β</a:t>
            </a:r>
            <a:r>
              <a:rPr lang="en-US" i="1" baseline="-25000" dirty="0" err="1" smtClean="0"/>
              <a:t>ij</a:t>
            </a:r>
            <a:r>
              <a:rPr lang="en-US" dirty="0" smtClean="0"/>
              <a:t>: interaction of species </a:t>
            </a:r>
            <a:r>
              <a:rPr lang="en-US" i="1" dirty="0" smtClean="0"/>
              <a:t>j</a:t>
            </a:r>
            <a:r>
              <a:rPr lang="en-US" dirty="0" smtClean="0"/>
              <a:t> on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r>
              <a:rPr lang="en-US" i="1" dirty="0" smtClean="0"/>
              <a:t>H</a:t>
            </a:r>
            <a:r>
              <a:rPr lang="en-US" i="1" baseline="-25000" dirty="0" smtClean="0"/>
              <a:t>i</a:t>
            </a:r>
            <a:r>
              <a:rPr lang="en-US" dirty="0" smtClean="0"/>
              <a:t>: harvest rate on species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K</a:t>
            </a:r>
            <a:r>
              <a:rPr lang="en-US" i="1" baseline="-25000" dirty="0" smtClean="0"/>
              <a:t>G</a:t>
            </a:r>
            <a:r>
              <a:rPr lang="en-US" dirty="0" smtClean="0"/>
              <a:t>: carrying capacity of </a:t>
            </a:r>
            <a:r>
              <a:rPr lang="en-US" i="1" dirty="0" err="1" smtClean="0"/>
              <a:t>i</a:t>
            </a:r>
            <a:r>
              <a:rPr lang="en-US" dirty="0" err="1" smtClean="0"/>
              <a:t>’s</a:t>
            </a:r>
            <a:r>
              <a:rPr lang="en-US" dirty="0" smtClean="0"/>
              <a:t> functional group</a:t>
            </a:r>
          </a:p>
          <a:p>
            <a:r>
              <a:rPr lang="en-US" i="1" dirty="0" smtClean="0"/>
              <a:t>K</a:t>
            </a:r>
            <a:r>
              <a:rPr lang="el-GR" i="1" baseline="-25000" dirty="0" smtClean="0"/>
              <a:t>σ</a:t>
            </a:r>
            <a:r>
              <a:rPr lang="en-US" dirty="0" smtClean="0"/>
              <a:t>: carrying capacity of entire system</a:t>
            </a:r>
          </a:p>
          <a:p>
            <a:endParaRPr lang="en-US" i="1" dirty="0" smtClean="0"/>
          </a:p>
          <a:p>
            <a:r>
              <a:rPr lang="en-US" i="1" dirty="0" smtClean="0"/>
              <a:t>g</a:t>
            </a:r>
            <a:r>
              <a:rPr lang="en-US" dirty="0" smtClean="0"/>
              <a:t>: number of species in species </a:t>
            </a:r>
            <a:r>
              <a:rPr lang="en-US" i="1" dirty="0" err="1" smtClean="0"/>
              <a:t>i</a:t>
            </a:r>
            <a:r>
              <a:rPr lang="en-US" dirty="0" err="1" smtClean="0"/>
              <a:t>’s</a:t>
            </a:r>
            <a:r>
              <a:rPr lang="en-US" dirty="0" smtClean="0"/>
              <a:t> group</a:t>
            </a:r>
          </a:p>
          <a:p>
            <a:r>
              <a:rPr lang="en-US" i="1" dirty="0" smtClean="0"/>
              <a:t>G</a:t>
            </a:r>
            <a:r>
              <a:rPr lang="en-US" dirty="0" smtClean="0"/>
              <a:t>: number of groups</a:t>
            </a:r>
          </a:p>
          <a:p>
            <a:r>
              <a:rPr lang="en-US" i="1" dirty="0" smtClean="0"/>
              <a:t>P</a:t>
            </a:r>
            <a:r>
              <a:rPr lang="en-US" dirty="0" smtClean="0"/>
              <a:t>: number of predators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Changes over Time</a:t>
            </a:r>
            <a:endParaRPr lang="en-US" dirty="0"/>
          </a:p>
        </p:txBody>
      </p:sp>
      <p:pic>
        <p:nvPicPr>
          <p:cNvPr id="4" name="Content Placeholder 3" descr="PlayfairTimeSeri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6599" y="2209800"/>
            <a:ext cx="4639235" cy="3429000"/>
          </a:xfrm>
        </p:spPr>
      </p:pic>
      <p:sp>
        <p:nvSpPr>
          <p:cNvPr id="5" name="TextBox 4"/>
          <p:cNvSpPr txBox="1"/>
          <p:nvPr/>
        </p:nvSpPr>
        <p:spPr>
          <a:xfrm>
            <a:off x="685800" y="240166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a consequence of management actions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57150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Trade balance time series (</a:t>
            </a:r>
            <a:r>
              <a:rPr lang="en-US" dirty="0" err="1" smtClean="0"/>
              <a:t>Playfair</a:t>
            </a:r>
            <a:r>
              <a:rPr lang="en-US" dirty="0" smtClean="0"/>
              <a:t> 1786)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1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Time Series (</a:t>
            </a:r>
            <a:r>
              <a:rPr lang="en-US" dirty="0" err="1" smtClean="0"/>
              <a:t>Javed</a:t>
            </a:r>
            <a:r>
              <a:rPr lang="en-US" dirty="0" smtClean="0"/>
              <a:t> et al. 2010)</a:t>
            </a:r>
            <a:endParaRPr lang="en-US" dirty="0"/>
          </a:p>
        </p:txBody>
      </p:sp>
      <p:pic>
        <p:nvPicPr>
          <p:cNvPr id="7" name="Content Placeholder 6" descr="ts_simplelinegraph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928458"/>
            <a:ext cx="3657600" cy="484828"/>
          </a:xfrm>
        </p:spPr>
      </p:pic>
      <p:pic>
        <p:nvPicPr>
          <p:cNvPr id="9" name="Content Placeholder 8" descr="ts_smallmultiples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70375" y="2807251"/>
            <a:ext cx="3657600" cy="727242"/>
          </a:xfrm>
        </p:spPr>
      </p:pic>
      <p:pic>
        <p:nvPicPr>
          <p:cNvPr id="10" name="Picture 9" descr="ts_horizongrap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85273"/>
            <a:ext cx="3657600" cy="732957"/>
          </a:xfrm>
          <a:prstGeom prst="rect">
            <a:avLst/>
          </a:prstGeom>
        </p:spPr>
      </p:pic>
      <p:pic>
        <p:nvPicPr>
          <p:cNvPr id="11" name="Picture 10" descr="ts_braided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248" y="4313872"/>
            <a:ext cx="3657600" cy="4938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" y="2332672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Simple Line Chart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95800" y="233267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Small Multiples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3628072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Horizon Graphs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95800" y="3628072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Braided Graph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Shape (Cleveland et al. 1988)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shape = h / w = 1.0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shape = h / w = 0.074</a:t>
            </a:r>
            <a:endParaRPr lang="en-US" dirty="0"/>
          </a:p>
        </p:txBody>
      </p:sp>
      <p:pic>
        <p:nvPicPr>
          <p:cNvPr id="7" name="Content Placeholder 6" descr="ratioBad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10173" y="2514600"/>
            <a:ext cx="3934241" cy="3846513"/>
          </a:xfrm>
        </p:spPr>
      </p:pic>
      <p:pic>
        <p:nvPicPr>
          <p:cNvPr id="8" name="Content Placeholder 7" descr="ratioGood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3938460"/>
            <a:ext cx="4041775" cy="99879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Species Relationships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Force-Directed Layout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Matrix Representation</a:t>
            </a:r>
            <a:endParaRPr lang="en-US" dirty="0"/>
          </a:p>
        </p:txBody>
      </p:sp>
      <p:pic>
        <p:nvPicPr>
          <p:cNvPr id="13" name="Content Placeholder 12" descr="gaichas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7200" y="2610332"/>
            <a:ext cx="4040188" cy="3655049"/>
          </a:xfrm>
        </p:spPr>
      </p:pic>
      <p:pic>
        <p:nvPicPr>
          <p:cNvPr id="14" name="Content Placeholder 13" descr="matrix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42656" y="2514600"/>
            <a:ext cx="3846513" cy="3846513"/>
          </a:xfrm>
        </p:spPr>
      </p:pic>
      <p:sp>
        <p:nvSpPr>
          <p:cNvPr id="15" name="TextBox 14"/>
          <p:cNvSpPr txBox="1"/>
          <p:nvPr/>
        </p:nvSpPr>
        <p:spPr>
          <a:xfrm>
            <a:off x="457200" y="6397823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Gulf of Alaska food web (</a:t>
            </a:r>
            <a:r>
              <a:rPr lang="en-US" sz="1200" dirty="0" err="1" smtClean="0"/>
              <a:t>Gaichas</a:t>
            </a:r>
            <a:r>
              <a:rPr lang="en-US" sz="1200" dirty="0" smtClean="0"/>
              <a:t> and Francis 2008)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6400800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Les </a:t>
            </a:r>
            <a:r>
              <a:rPr lang="en-US" sz="1200" i="1" dirty="0" err="1" smtClean="0"/>
              <a:t>Misérables</a:t>
            </a:r>
            <a:r>
              <a:rPr lang="en-US" sz="1200" i="1" dirty="0" smtClean="0"/>
              <a:t> </a:t>
            </a:r>
            <a:r>
              <a:rPr lang="en-US" sz="1200" dirty="0" smtClean="0"/>
              <a:t>character interaction (Knuth 1993)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build="p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 Diagrams</a:t>
            </a:r>
            <a:endParaRPr lang="en-US" dirty="0"/>
          </a:p>
        </p:txBody>
      </p:sp>
      <p:pic>
        <p:nvPicPr>
          <p:cNvPr id="4" name="Content Placeholder 3" descr="matrix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05" y="1840070"/>
            <a:ext cx="8077995" cy="4038997"/>
          </a:xfrm>
        </p:spPr>
      </p:pic>
      <p:sp>
        <p:nvSpPr>
          <p:cNvPr id="5" name="TextBox 4"/>
          <p:cNvSpPr txBox="1"/>
          <p:nvPr/>
        </p:nvSpPr>
        <p:spPr>
          <a:xfrm>
            <a:off x="381000" y="61076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Les </a:t>
            </a:r>
            <a:r>
              <a:rPr lang="en-US" i="1" dirty="0" err="1" smtClean="0"/>
              <a:t>Misérables</a:t>
            </a:r>
            <a:r>
              <a:rPr lang="en-US" i="1" dirty="0" smtClean="0"/>
              <a:t> </a:t>
            </a:r>
            <a:r>
              <a:rPr lang="en-US" dirty="0" smtClean="0"/>
              <a:t>character interaction (Knuth 1993)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8888"/>
            <a:ext cx="8229600" cy="819912"/>
          </a:xfrm>
        </p:spPr>
        <p:txBody>
          <a:bodyPr>
            <a:normAutofit/>
          </a:bodyPr>
          <a:lstStyle/>
          <a:p>
            <a:r>
              <a:rPr lang="en-US" dirty="0" smtClean="0"/>
              <a:t>Directed Edges</a:t>
            </a:r>
            <a:endParaRPr lang="en-US" dirty="0"/>
          </a:p>
        </p:txBody>
      </p:sp>
      <p:pic>
        <p:nvPicPr>
          <p:cNvPr id="4" name="Content Placeholder 3" descr="directedEd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2209800"/>
            <a:ext cx="5715000" cy="2867025"/>
          </a:xfrm>
        </p:spPr>
      </p:pic>
      <p:sp>
        <p:nvSpPr>
          <p:cNvPr id="5" name="TextBox 4"/>
          <p:cNvSpPr txBox="1"/>
          <p:nvPr/>
        </p:nvSpPr>
        <p:spPr>
          <a:xfrm>
            <a:off x="1295400" y="53340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Holten</a:t>
            </a:r>
            <a:r>
              <a:rPr lang="en-US" dirty="0" smtClean="0"/>
              <a:t> and van </a:t>
            </a:r>
            <a:r>
              <a:rPr lang="en-US" dirty="0" err="1" smtClean="0"/>
              <a:t>Wijk</a:t>
            </a:r>
            <a:r>
              <a:rPr lang="en-US" dirty="0" smtClean="0"/>
              <a:t>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with Models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VisiCalc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Microsoft Excel</a:t>
            </a:r>
            <a:endParaRPr lang="en-US" dirty="0"/>
          </a:p>
        </p:txBody>
      </p:sp>
      <p:pic>
        <p:nvPicPr>
          <p:cNvPr id="8" name="Content Placeholder 7" descr="visicalc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7200" y="3052649"/>
            <a:ext cx="4040188" cy="2770415"/>
          </a:xfrm>
        </p:spPr>
      </p:pic>
      <p:pic>
        <p:nvPicPr>
          <p:cNvPr id="7" name="Content Placeholder 6" descr="excel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3170673"/>
            <a:ext cx="4041775" cy="253436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Vensim</a:t>
            </a:r>
            <a:r>
              <a:rPr lang="en-US" dirty="0" smtClean="0"/>
              <a:t> (</a:t>
            </a:r>
            <a:r>
              <a:rPr lang="en-US" dirty="0" err="1" smtClean="0"/>
              <a:t>Eberlein</a:t>
            </a:r>
            <a:r>
              <a:rPr lang="en-US" dirty="0" smtClean="0"/>
              <a:t> and Peterson 1992)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3657600" cy="4264152"/>
          </a:xfrm>
        </p:spPr>
        <p:txBody>
          <a:bodyPr>
            <a:normAutofit/>
          </a:bodyPr>
          <a:lstStyle/>
          <a:p>
            <a:r>
              <a:rPr lang="en-US" dirty="0" smtClean="0"/>
              <a:t>Interactive changing of parameters</a:t>
            </a:r>
          </a:p>
          <a:p>
            <a:r>
              <a:rPr lang="en-US" dirty="0" smtClean="0"/>
              <a:t>Instantaneous change in forecast</a:t>
            </a:r>
          </a:p>
          <a:p>
            <a:r>
              <a:rPr lang="en-US" dirty="0" smtClean="0"/>
              <a:t>Unskilled and skilled users</a:t>
            </a:r>
            <a:endParaRPr lang="en-US" dirty="0"/>
          </a:p>
        </p:txBody>
      </p:sp>
      <p:pic>
        <p:nvPicPr>
          <p:cNvPr id="4" name="Picture 3" descr="vensi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531" y="1628077"/>
            <a:ext cx="3715269" cy="5001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MS-PROD Visualization Design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4389120"/>
          </a:xfrm>
        </p:spPr>
        <p:txBody>
          <a:bodyPr/>
          <a:lstStyle/>
          <a:p>
            <a:r>
              <a:rPr lang="en-US" dirty="0" smtClean="0"/>
              <a:t>Show predicted </a:t>
            </a:r>
            <a:r>
              <a:rPr lang="en-US" b="1" dirty="0" smtClean="0"/>
              <a:t>biomass </a:t>
            </a:r>
            <a:r>
              <a:rPr lang="en-US" dirty="0" smtClean="0"/>
              <a:t>as a time series</a:t>
            </a:r>
          </a:p>
          <a:p>
            <a:r>
              <a:rPr lang="en-US" dirty="0" smtClean="0"/>
              <a:t>Show </a:t>
            </a:r>
            <a:r>
              <a:rPr lang="en-US" b="1" dirty="0" smtClean="0"/>
              <a:t>changes</a:t>
            </a:r>
            <a:r>
              <a:rPr lang="en-US" i="1" dirty="0" smtClean="0"/>
              <a:t> </a:t>
            </a:r>
            <a:r>
              <a:rPr lang="en-US" dirty="0" smtClean="0"/>
              <a:t>in predicted biomass as a result of changes in fishing effort</a:t>
            </a:r>
          </a:p>
          <a:p>
            <a:r>
              <a:rPr lang="en-US" dirty="0" smtClean="0"/>
              <a:t>Show </a:t>
            </a:r>
            <a:r>
              <a:rPr lang="en-US" b="1" dirty="0" smtClean="0"/>
              <a:t>relationships</a:t>
            </a:r>
            <a:r>
              <a:rPr lang="en-US" dirty="0" smtClean="0"/>
              <a:t> between species (i.e., causal effects in the model)</a:t>
            </a:r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i="1" dirty="0" smtClean="0"/>
              <a:t>uncertainty</a:t>
            </a:r>
            <a:r>
              <a:rPr lang="en-US" dirty="0" smtClean="0"/>
              <a:t> in the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an interactive visualization interface to the MS-PROD model</a:t>
            </a:r>
          </a:p>
          <a:p>
            <a:r>
              <a:rPr lang="en-US" dirty="0" smtClean="0"/>
              <a:t>Help fisherman, fishery managers, and other stakeholders understand</a:t>
            </a:r>
          </a:p>
          <a:p>
            <a:pPr lvl="1"/>
            <a:r>
              <a:rPr lang="en-US" dirty="0" smtClean="0"/>
              <a:t>Implications of the model</a:t>
            </a:r>
          </a:p>
          <a:p>
            <a:pPr lvl="1"/>
            <a:r>
              <a:rPr lang="en-US" dirty="0" smtClean="0"/>
              <a:t>The model itself</a:t>
            </a:r>
          </a:p>
          <a:p>
            <a:r>
              <a:rPr lang="en-US" dirty="0" smtClean="0"/>
              <a:t>Evaluate alternative portrayal methods for their effectiveness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Screen Layouts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Four panel 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Small multiples view</a:t>
            </a:r>
            <a:endParaRPr lang="en-US" dirty="0"/>
          </a:p>
        </p:txBody>
      </p:sp>
      <p:pic>
        <p:nvPicPr>
          <p:cNvPr id="7" name="Content Placeholder 6" descr="msprod_group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7200" y="3045709"/>
            <a:ext cx="4040188" cy="2784294"/>
          </a:xfrm>
        </p:spPr>
      </p:pic>
      <p:pic>
        <p:nvPicPr>
          <p:cNvPr id="8" name="Content Placeholder 7" descr="msprod_species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819231"/>
            <a:ext cx="4041775" cy="323725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Biomass Indicators</a:t>
            </a:r>
            <a:endParaRPr lang="en-US" dirty="0"/>
          </a:p>
        </p:txBody>
      </p:sp>
      <p:pic>
        <p:nvPicPr>
          <p:cNvPr id="9" name="Content Placeholder 8" descr="msprod_abssiz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212" y="1935163"/>
            <a:ext cx="5775576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Change</a:t>
            </a:r>
            <a:endParaRPr lang="en-US" dirty="0"/>
          </a:p>
        </p:txBody>
      </p:sp>
      <p:pic>
        <p:nvPicPr>
          <p:cNvPr id="4" name="Content Placeholder 3" descr="msprod_change_blen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207" y="5391020"/>
            <a:ext cx="5277587" cy="933580"/>
          </a:xfrm>
        </p:spPr>
      </p:pic>
      <p:pic>
        <p:nvPicPr>
          <p:cNvPr id="5" name="Picture 4" descr="msprod_change_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17" y="3897868"/>
            <a:ext cx="5306166" cy="933580"/>
          </a:xfrm>
          <a:prstGeom prst="rect">
            <a:avLst/>
          </a:prstGeom>
        </p:spPr>
      </p:pic>
      <p:pic>
        <p:nvPicPr>
          <p:cNvPr id="6" name="Picture 5" descr="msprod_change_no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680" y="2385536"/>
            <a:ext cx="5296640" cy="933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1200" y="32882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Instantaneous change (like </a:t>
            </a:r>
            <a:r>
              <a:rPr lang="en-US" dirty="0" err="1" smtClean="0">
                <a:solidFill>
                  <a:schemeClr val="tx2"/>
                </a:solidFill>
              </a:rPr>
              <a:t>Vensim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48122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Baseline as dotted 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63362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Blended area between baseline and current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828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Saving of </a:t>
            </a:r>
            <a:r>
              <a:rPr lang="en-US" b="1" dirty="0" smtClean="0"/>
              <a:t>baseline </a:t>
            </a:r>
            <a:r>
              <a:rPr lang="en-US" dirty="0" smtClean="0"/>
              <a:t>effort values to compare baseline forecast with current forecast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Baseline Comparison</a:t>
            </a:r>
            <a:endParaRPr lang="en-US" dirty="0"/>
          </a:p>
        </p:txBody>
      </p:sp>
      <p:pic>
        <p:nvPicPr>
          <p:cNvPr id="4" name="Content Placeholder 3" descr="msprod_chan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690" y="1935163"/>
            <a:ext cx="6282620" cy="4389437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1600200" y="25146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1714500" y="3390900"/>
            <a:ext cx="3810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1714500" y="5829300"/>
            <a:ext cx="457200" cy="762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Relationships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Predation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Interaction</a:t>
            </a:r>
            <a:endParaRPr lang="en-US" dirty="0"/>
          </a:p>
        </p:txBody>
      </p:sp>
      <p:pic>
        <p:nvPicPr>
          <p:cNvPr id="8" name="Content Placeholder 7" descr="arcs_predation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7200" y="2825922"/>
            <a:ext cx="4040188" cy="3223869"/>
          </a:xfrm>
        </p:spPr>
      </p:pic>
      <p:pic>
        <p:nvPicPr>
          <p:cNvPr id="9" name="Content Placeholder 8" descr="arcs_interaction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938130"/>
            <a:ext cx="4041775" cy="29994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Both Relationships</a:t>
            </a:r>
            <a:endParaRPr lang="en-US" dirty="0"/>
          </a:p>
        </p:txBody>
      </p:sp>
      <p:pic>
        <p:nvPicPr>
          <p:cNvPr id="8" name="Content Placeholder 7" descr="stjean-dec13-msprod-vi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271" y="1865056"/>
            <a:ext cx="6823459" cy="47643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Uncertainty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905001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Monte Carlo simulations, randomly jittered the non-zero parameter values ±10%</a:t>
            </a:r>
            <a:endParaRPr lang="en-US" dirty="0"/>
          </a:p>
        </p:txBody>
      </p:sp>
      <p:pic>
        <p:nvPicPr>
          <p:cNvPr id="6" name="Picture 5" descr="msprod_uncertainty_boxplo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09820"/>
            <a:ext cx="6601747" cy="933580"/>
          </a:xfrm>
          <a:prstGeom prst="rect">
            <a:avLst/>
          </a:prstGeom>
        </p:spPr>
      </p:pic>
      <p:pic>
        <p:nvPicPr>
          <p:cNvPr id="7" name="Picture 6" descr="msprod_uncertainty_errorban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638800"/>
            <a:ext cx="6563642" cy="952633"/>
          </a:xfrm>
          <a:prstGeom prst="rect">
            <a:avLst/>
          </a:prstGeom>
        </p:spPr>
      </p:pic>
      <p:pic>
        <p:nvPicPr>
          <p:cNvPr id="8" name="Picture 7" descr="msprod_uncertainty_errorb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358" y="4533767"/>
            <a:ext cx="6563642" cy="952633"/>
          </a:xfrm>
          <a:prstGeom prst="rect">
            <a:avLst/>
          </a:prstGeom>
        </p:spPr>
      </p:pic>
      <p:pic>
        <p:nvPicPr>
          <p:cNvPr id="9" name="Picture 8" descr="msprod_uncertainty_multlin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411" y="2286000"/>
            <a:ext cx="6544589" cy="9621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2678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Multi-Line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3657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Box Plots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4736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Error Bars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802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Error Bands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pPr algn="ctr"/>
            <a:r>
              <a:rPr lang="en-US" i="1" dirty="0" smtClean="0"/>
              <a:t>Demo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be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r>
              <a:rPr lang="en-US" dirty="0" smtClean="0"/>
              <a:t>User evaluation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Alternative portrayal methods</a:t>
            </a:r>
          </a:p>
          <a:p>
            <a:pPr marL="1124712" lvl="2" indent="-457200"/>
            <a:r>
              <a:rPr lang="en-US" dirty="0" smtClean="0"/>
              <a:t>Participants: model authors, fishery managers, scientists</a:t>
            </a:r>
          </a:p>
          <a:p>
            <a:pPr marL="1124712" lvl="2" indent="-457200"/>
            <a:r>
              <a:rPr lang="en-US" dirty="0" smtClean="0"/>
              <a:t>Goal: rank or rate the alternative features</a:t>
            </a:r>
          </a:p>
          <a:p>
            <a:pPr marL="1124712" lvl="2" indent="-457200"/>
            <a:r>
              <a:rPr lang="en-US" dirty="0" smtClean="0"/>
              <a:t>E.g., “Is this feature useful?”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Model understanding</a:t>
            </a:r>
          </a:p>
          <a:p>
            <a:pPr marL="1124712" lvl="2" indent="-457200"/>
            <a:r>
              <a:rPr lang="en-US" dirty="0" smtClean="0"/>
              <a:t>Participants: undergraduate/graduate students</a:t>
            </a:r>
          </a:p>
          <a:p>
            <a:pPr marL="1124712" lvl="2" indent="-457200"/>
            <a:r>
              <a:rPr lang="en-US" dirty="0" smtClean="0"/>
              <a:t>Goal: how well arc and change representations facilitate understanding of model</a:t>
            </a:r>
          </a:p>
          <a:p>
            <a:pPr marL="1124712" lvl="2" indent="-457200"/>
            <a:r>
              <a:rPr lang="en-US" dirty="0" smtClean="0"/>
              <a:t>E.g., “What happens to X if we increase catch on Y?”</a:t>
            </a:r>
          </a:p>
          <a:p>
            <a:pPr marL="484632" indent="-457200"/>
            <a:r>
              <a:rPr lang="en-US" dirty="0" smtClean="0"/>
              <a:t>Finalize interactive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Fisheries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Sustainable exploitation</a:t>
            </a:r>
          </a:p>
          <a:p>
            <a:r>
              <a:rPr lang="en-US" dirty="0" smtClean="0"/>
              <a:t>Managers control fishing effort</a:t>
            </a:r>
          </a:p>
          <a:p>
            <a:pPr lvl="1"/>
            <a:r>
              <a:rPr lang="en-US" dirty="0" smtClean="0"/>
              <a:t>Bottom trawls (</a:t>
            </a:r>
            <a:r>
              <a:rPr lang="en-US" dirty="0" err="1" smtClean="0"/>
              <a:t>demersal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Mid-water trawls (pelagic)</a:t>
            </a:r>
          </a:p>
          <a:p>
            <a:pPr lvl="1"/>
            <a:r>
              <a:rPr lang="en-US" dirty="0" smtClean="0"/>
              <a:t>Others (e.g., long lines)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Ecosystem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model representing an ecosystem</a:t>
            </a:r>
          </a:p>
          <a:p>
            <a:r>
              <a:rPr lang="en-US" dirty="0" smtClean="0"/>
              <a:t>Predict number (or biomass) of species</a:t>
            </a:r>
          </a:p>
          <a:p>
            <a:r>
              <a:rPr lang="en-US" dirty="0" smtClean="0"/>
              <a:t>Leads to better understanding of ecosystem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Lotka-Volterra</a:t>
            </a:r>
            <a:r>
              <a:rPr lang="en-US" dirty="0" smtClean="0"/>
              <a:t> Equations (1926)</a:t>
            </a:r>
            <a:endParaRPr lang="en-US" dirty="0"/>
          </a:p>
        </p:txBody>
      </p:sp>
      <p:pic>
        <p:nvPicPr>
          <p:cNvPr id="5" name="Content Placeholder 4" descr="lotka-volterr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049" y="2133600"/>
            <a:ext cx="3943901" cy="2019582"/>
          </a:xfrm>
        </p:spPr>
      </p:pic>
      <p:sp>
        <p:nvSpPr>
          <p:cNvPr id="6" name="TextBox 5"/>
          <p:cNvSpPr txBox="1"/>
          <p:nvPr/>
        </p:nvSpPr>
        <p:spPr>
          <a:xfrm>
            <a:off x="533400" y="434340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: number of prey</a:t>
            </a:r>
          </a:p>
          <a:p>
            <a:r>
              <a:rPr lang="en-US" i="1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: number of predator</a:t>
            </a:r>
          </a:p>
          <a:p>
            <a:r>
              <a:rPr lang="en-US" i="1" dirty="0" smtClean="0"/>
              <a:t>t</a:t>
            </a:r>
            <a:r>
              <a:rPr lang="en-US" dirty="0" smtClean="0"/>
              <a:t>: time</a:t>
            </a:r>
            <a:endParaRPr lang="en-US" dirty="0"/>
          </a:p>
          <a:p>
            <a:r>
              <a:rPr lang="en-US" i="1" dirty="0" smtClean="0"/>
              <a:t>α</a:t>
            </a:r>
            <a:r>
              <a:rPr lang="en-US" dirty="0" smtClean="0"/>
              <a:t>: prey’s growth rate</a:t>
            </a:r>
          </a:p>
          <a:p>
            <a:r>
              <a:rPr lang="en-US" i="1" dirty="0" smtClean="0"/>
              <a:t>β</a:t>
            </a:r>
            <a:r>
              <a:rPr lang="en-US" dirty="0" smtClean="0"/>
              <a:t>: rate at which the predator destroys the prey</a:t>
            </a:r>
          </a:p>
          <a:p>
            <a:r>
              <a:rPr lang="en-US" i="1" dirty="0" smtClean="0"/>
              <a:t>γ</a:t>
            </a:r>
            <a:r>
              <a:rPr lang="en-US" dirty="0" smtClean="0"/>
              <a:t>: predator’s death rate</a:t>
            </a:r>
          </a:p>
          <a:p>
            <a:r>
              <a:rPr lang="en-US" i="1" dirty="0" smtClean="0"/>
              <a:t>δ</a:t>
            </a:r>
            <a:r>
              <a:rPr lang="en-US" dirty="0" smtClean="0"/>
              <a:t>: rate at which the predator increases from consuming the prey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840468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Models predation between two species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Rosenzweig</a:t>
            </a:r>
            <a:r>
              <a:rPr lang="en-US" dirty="0" smtClean="0"/>
              <a:t>-MacArthur (1963) /Leslie-Gower (1960)</a:t>
            </a:r>
            <a:endParaRPr lang="en-US" dirty="0"/>
          </a:p>
        </p:txBody>
      </p:sp>
      <p:pic>
        <p:nvPicPr>
          <p:cNvPr id="5" name="Content Placeholder 4" descr="lotka-volterr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830" y="2819400"/>
            <a:ext cx="5692748" cy="2133600"/>
          </a:xfrm>
        </p:spPr>
      </p:pic>
      <p:sp>
        <p:nvSpPr>
          <p:cNvPr id="6" name="TextBox 5"/>
          <p:cNvSpPr txBox="1"/>
          <p:nvPr/>
        </p:nvSpPr>
        <p:spPr>
          <a:xfrm>
            <a:off x="457200" y="5048071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i="1" baseline="-25000" dirty="0" smtClean="0"/>
              <a:t>i</a:t>
            </a:r>
            <a:r>
              <a:rPr lang="en-US" dirty="0" smtClean="0"/>
              <a:t>: number of species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r>
              <a:rPr lang="en-US" i="1" dirty="0" err="1" smtClean="0"/>
              <a:t>r</a:t>
            </a:r>
            <a:r>
              <a:rPr lang="en-US" i="1" baseline="-25000" dirty="0" err="1" smtClean="0"/>
              <a:t>i</a:t>
            </a:r>
            <a:r>
              <a:rPr lang="en-US" dirty="0" smtClean="0"/>
              <a:t>: growth rate for species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r>
              <a:rPr lang="en-US" i="1" dirty="0" err="1" smtClean="0"/>
              <a:t>K</a:t>
            </a:r>
            <a:r>
              <a:rPr lang="en-US" i="1" baseline="-25000" dirty="0" err="1" smtClean="0"/>
              <a:t>i</a:t>
            </a:r>
            <a:r>
              <a:rPr lang="en-US" dirty="0" smtClean="0"/>
              <a:t>: carrying capacity for species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r>
              <a:rPr lang="el-GR" i="1" dirty="0" smtClean="0"/>
              <a:t>α</a:t>
            </a:r>
            <a:r>
              <a:rPr lang="en-US" i="1" baseline="-25000" dirty="0" err="1" smtClean="0"/>
              <a:t>ij</a:t>
            </a:r>
            <a:r>
              <a:rPr lang="en-US" dirty="0" smtClean="0"/>
              <a:t>: effect species </a:t>
            </a:r>
            <a:r>
              <a:rPr lang="en-US" i="1" dirty="0" smtClean="0"/>
              <a:t>j</a:t>
            </a:r>
            <a:r>
              <a:rPr lang="en-US" dirty="0" smtClean="0"/>
              <a:t> has on species </a:t>
            </a:r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373868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Models competition between two species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Schaefer Model (1957)</a:t>
            </a:r>
            <a:endParaRPr lang="en-US" dirty="0"/>
          </a:p>
        </p:txBody>
      </p:sp>
      <p:pic>
        <p:nvPicPr>
          <p:cNvPr id="5" name="Content Placeholder 4" descr="lotka-volterr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623" y="2819400"/>
            <a:ext cx="5266546" cy="1219200"/>
          </a:xfrm>
        </p:spPr>
      </p:pic>
      <p:sp>
        <p:nvSpPr>
          <p:cNvPr id="6" name="TextBox 5"/>
          <p:cNvSpPr txBox="1"/>
          <p:nvPr/>
        </p:nvSpPr>
        <p:spPr>
          <a:xfrm>
            <a:off x="533400" y="4494074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: biomass of species</a:t>
            </a:r>
          </a:p>
          <a:p>
            <a:r>
              <a:rPr lang="en-US" i="1" dirty="0" smtClean="0"/>
              <a:t>t</a:t>
            </a:r>
            <a:r>
              <a:rPr lang="en-US" dirty="0" smtClean="0"/>
              <a:t>: time</a:t>
            </a:r>
          </a:p>
          <a:p>
            <a:r>
              <a:rPr lang="en-US" i="1" dirty="0" smtClean="0"/>
              <a:t>r</a:t>
            </a:r>
            <a:r>
              <a:rPr lang="en-US" dirty="0" smtClean="0"/>
              <a:t>: growth rate of species</a:t>
            </a:r>
          </a:p>
          <a:p>
            <a:r>
              <a:rPr lang="en-US" i="1" dirty="0" smtClean="0"/>
              <a:t>K</a:t>
            </a:r>
            <a:r>
              <a:rPr lang="en-US" dirty="0" smtClean="0"/>
              <a:t>: carrying capacity of species</a:t>
            </a:r>
          </a:p>
          <a:p>
            <a:r>
              <a:rPr lang="en-US" i="1" dirty="0" smtClean="0"/>
              <a:t>q</a:t>
            </a:r>
            <a:r>
              <a:rPr lang="en-US" dirty="0" smtClean="0"/>
              <a:t>: </a:t>
            </a:r>
            <a:r>
              <a:rPr lang="en-US" dirty="0" err="1" smtClean="0"/>
              <a:t>catchability</a:t>
            </a:r>
            <a:r>
              <a:rPr lang="en-US" dirty="0" smtClean="0"/>
              <a:t> of species</a:t>
            </a:r>
          </a:p>
          <a:p>
            <a:r>
              <a:rPr lang="en-US" i="1" dirty="0" smtClean="0"/>
              <a:t>E</a:t>
            </a:r>
            <a:r>
              <a:rPr lang="en-US" dirty="0" smtClean="0"/>
              <a:t>: harvest effort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992868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Models effect of harvest on a species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Ecosystem-Based Fishery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0280"/>
            <a:ext cx="8229600" cy="4389120"/>
          </a:xfrm>
        </p:spPr>
        <p:txBody>
          <a:bodyPr/>
          <a:lstStyle/>
          <a:p>
            <a:r>
              <a:rPr lang="en-US" dirty="0" smtClean="0"/>
              <a:t>Considers many ecological factors</a:t>
            </a:r>
          </a:p>
          <a:p>
            <a:pPr lvl="1"/>
            <a:r>
              <a:rPr lang="en-US" dirty="0" smtClean="0"/>
              <a:t>Predation</a:t>
            </a:r>
          </a:p>
          <a:p>
            <a:pPr lvl="1"/>
            <a:r>
              <a:rPr lang="en-US" dirty="0" smtClean="0"/>
              <a:t>Competition</a:t>
            </a:r>
          </a:p>
          <a:p>
            <a:pPr lvl="1"/>
            <a:r>
              <a:rPr lang="en-US" dirty="0" smtClean="0"/>
              <a:t>Humans</a:t>
            </a:r>
          </a:p>
          <a:p>
            <a:pPr lvl="1"/>
            <a:r>
              <a:rPr lang="en-US" dirty="0" smtClean="0"/>
              <a:t>Climate</a:t>
            </a:r>
          </a:p>
          <a:p>
            <a:r>
              <a:rPr lang="en-US" dirty="0" smtClean="0"/>
              <a:t>Closer to reality</a:t>
            </a:r>
          </a:p>
          <a:p>
            <a:r>
              <a:rPr lang="en-US" dirty="0" smtClean="0"/>
              <a:t>Highly recommended, but seldom used</a:t>
            </a:r>
          </a:p>
          <a:p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en-US" i="1" dirty="0" err="1" smtClean="0"/>
              <a:t>Pop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 = Pop</a:t>
            </a:r>
            <a:r>
              <a:rPr lang="en-US" i="1" baseline="-25000" dirty="0" smtClean="0"/>
              <a:t>t</a:t>
            </a:r>
            <a:r>
              <a:rPr lang="en-US" baseline="-25000" dirty="0" smtClean="0"/>
              <a:t>-1</a:t>
            </a:r>
            <a:r>
              <a:rPr lang="en-US" i="1" dirty="0" smtClean="0"/>
              <a:t> </a:t>
            </a:r>
            <a:r>
              <a:rPr lang="en-US" dirty="0" smtClean="0"/>
              <a:t>*(1 + </a:t>
            </a:r>
            <a:r>
              <a:rPr lang="en-US" i="1" dirty="0" smtClean="0"/>
              <a:t>Growth</a:t>
            </a:r>
            <a:r>
              <a:rPr lang="en-US" dirty="0" smtClean="0"/>
              <a:t>)</a:t>
            </a:r>
            <a:r>
              <a:rPr lang="en-US" i="1" dirty="0" smtClean="0"/>
              <a:t> – Pred</a:t>
            </a:r>
            <a:r>
              <a:rPr lang="en-US" i="1" baseline="-25000" dirty="0" smtClean="0"/>
              <a:t>t</a:t>
            </a:r>
            <a:r>
              <a:rPr lang="en-US" baseline="-25000" dirty="0" smtClean="0"/>
              <a:t>-1</a:t>
            </a:r>
            <a:r>
              <a:rPr lang="en-US" i="1" dirty="0" smtClean="0"/>
              <a:t> – Comp</a:t>
            </a:r>
            <a:r>
              <a:rPr lang="en-US" i="1" baseline="-25000" dirty="0" smtClean="0"/>
              <a:t>t</a:t>
            </a:r>
            <a:r>
              <a:rPr lang="en-US" baseline="-25000" dirty="0" smtClean="0"/>
              <a:t>-1</a:t>
            </a:r>
            <a:r>
              <a:rPr lang="en-US" i="1" dirty="0" smtClean="0"/>
              <a:t> - Harv</a:t>
            </a:r>
            <a:r>
              <a:rPr lang="en-US" i="1" baseline="-25000" dirty="0" smtClean="0"/>
              <a:t>t</a:t>
            </a:r>
            <a:r>
              <a:rPr lang="en-US" baseline="-25000" dirty="0" smtClean="0"/>
              <a:t>-1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0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MS-PROD (Multispecies Production)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4389120"/>
          </a:xfrm>
        </p:spPr>
        <p:txBody>
          <a:bodyPr/>
          <a:lstStyle/>
          <a:p>
            <a:r>
              <a:rPr lang="en-US" dirty="0" smtClean="0"/>
              <a:t>Gamble and Link (NOAA National Marine Fisheries Service)</a:t>
            </a:r>
          </a:p>
          <a:p>
            <a:r>
              <a:rPr lang="en-US" dirty="0" smtClean="0"/>
              <a:t>Uses ecosystem-based management approach</a:t>
            </a:r>
          </a:p>
          <a:p>
            <a:pPr lvl="1"/>
            <a:r>
              <a:rPr lang="en-US" dirty="0" smtClean="0"/>
              <a:t>Predation</a:t>
            </a:r>
          </a:p>
          <a:p>
            <a:pPr lvl="1"/>
            <a:r>
              <a:rPr lang="en-US" dirty="0" smtClean="0"/>
              <a:t>Interaction</a:t>
            </a:r>
          </a:p>
          <a:p>
            <a:pPr lvl="1"/>
            <a:r>
              <a:rPr lang="en-US" dirty="0" smtClean="0"/>
              <a:t>Harvest</a:t>
            </a:r>
          </a:p>
          <a:p>
            <a:r>
              <a:rPr lang="en-US" dirty="0" smtClean="0"/>
              <a:t>10 significant species</a:t>
            </a:r>
          </a:p>
          <a:p>
            <a:r>
              <a:rPr lang="en-US" dirty="0" smtClean="0"/>
              <a:t>4 functional groups</a:t>
            </a:r>
          </a:p>
          <a:p>
            <a:r>
              <a:rPr lang="en-US" dirty="0" smtClean="0"/>
              <a:t>30 year forecasts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719</TotalTime>
  <Words>716</Words>
  <Application>Microsoft Office PowerPoint</Application>
  <PresentationFormat>On-screen Show (4:3)</PresentationFormat>
  <Paragraphs>148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Using Interactive Visualization to Enhance Understanding of a Fisheries Model</vt:lpstr>
      <vt:lpstr>Thesis Goals</vt:lpstr>
      <vt:lpstr>Fisheries Management</vt:lpstr>
      <vt:lpstr>Ecosystem Models</vt:lpstr>
      <vt:lpstr>Lotka-Volterra Equations (1926)</vt:lpstr>
      <vt:lpstr>Rosenzweig-MacArthur (1963) /Leslie-Gower (1960)</vt:lpstr>
      <vt:lpstr>Schaefer Model (1957)</vt:lpstr>
      <vt:lpstr>Ecosystem-Based Fishery Management</vt:lpstr>
      <vt:lpstr>MS-PROD (Multispecies Production) Model</vt:lpstr>
      <vt:lpstr>MS-PROD</vt:lpstr>
      <vt:lpstr>Representing Changes over Time</vt:lpstr>
      <vt:lpstr>Multiple Time Series (Javed et al. 2010)</vt:lpstr>
      <vt:lpstr>Chart Shape (Cleveland et al. 1988)</vt:lpstr>
      <vt:lpstr>Representing Species Relationships</vt:lpstr>
      <vt:lpstr>Arc Diagrams</vt:lpstr>
      <vt:lpstr>Directed Edges</vt:lpstr>
      <vt:lpstr>Interaction with Models</vt:lpstr>
      <vt:lpstr>Vensim (Eberlein and Peterson 1992)</vt:lpstr>
      <vt:lpstr>MS-PROD Visualization Design Requirements</vt:lpstr>
      <vt:lpstr>Alternative Screen Layouts</vt:lpstr>
      <vt:lpstr>Absolute Biomass Indicators</vt:lpstr>
      <vt:lpstr>Visualization of Change</vt:lpstr>
      <vt:lpstr>Example of Baseline Comparison</vt:lpstr>
      <vt:lpstr>Visualization of Relationships</vt:lpstr>
      <vt:lpstr>Visualizing Both Relationships</vt:lpstr>
      <vt:lpstr>Visualizing Uncertainty</vt:lpstr>
      <vt:lpstr>Demo</vt:lpstr>
      <vt:lpstr>Work to be Completed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Interactive Visualization to Enhance Understanding of a Fisheries Model</dc:title>
  <dc:creator>Carmen St. Jean</dc:creator>
  <cp:lastModifiedBy>Carmen St. Jean</cp:lastModifiedBy>
  <cp:revision>78</cp:revision>
  <dcterms:created xsi:type="dcterms:W3CDTF">2013-12-11T03:54:34Z</dcterms:created>
  <dcterms:modified xsi:type="dcterms:W3CDTF">2013-12-13T15:38:07Z</dcterms:modified>
</cp:coreProperties>
</file>