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3"/>
  </p:notesMasterIdLst>
  <p:sldIdLst>
    <p:sldId id="256" r:id="rId2"/>
    <p:sldId id="276" r:id="rId3"/>
    <p:sldId id="289" r:id="rId4"/>
    <p:sldId id="257" r:id="rId5"/>
    <p:sldId id="271" r:id="rId6"/>
    <p:sldId id="274" r:id="rId7"/>
    <p:sldId id="272" r:id="rId8"/>
    <p:sldId id="275" r:id="rId9"/>
    <p:sldId id="280" r:id="rId10"/>
    <p:sldId id="258" r:id="rId11"/>
    <p:sldId id="291" r:id="rId12"/>
    <p:sldId id="266" r:id="rId13"/>
    <p:sldId id="268" r:id="rId14"/>
    <p:sldId id="277" r:id="rId15"/>
    <p:sldId id="281" r:id="rId16"/>
    <p:sldId id="282" r:id="rId17"/>
    <p:sldId id="283" r:id="rId18"/>
    <p:sldId id="284" r:id="rId19"/>
    <p:sldId id="286" r:id="rId20"/>
    <p:sldId id="295" r:id="rId21"/>
    <p:sldId id="287" r:id="rId22"/>
    <p:sldId id="290" r:id="rId23"/>
    <p:sldId id="296" r:id="rId24"/>
    <p:sldId id="297" r:id="rId25"/>
    <p:sldId id="300" r:id="rId26"/>
    <p:sldId id="301" r:id="rId27"/>
    <p:sldId id="302" r:id="rId28"/>
    <p:sldId id="303" r:id="rId29"/>
    <p:sldId id="304" r:id="rId30"/>
    <p:sldId id="306" r:id="rId31"/>
    <p:sldId id="305" r:id="rId32"/>
    <p:sldId id="307" r:id="rId33"/>
    <p:sldId id="309" r:id="rId34"/>
    <p:sldId id="308" r:id="rId35"/>
    <p:sldId id="310" r:id="rId36"/>
    <p:sldId id="311" r:id="rId37"/>
    <p:sldId id="313" r:id="rId38"/>
    <p:sldId id="312" r:id="rId39"/>
    <p:sldId id="314" r:id="rId40"/>
    <p:sldId id="317" r:id="rId41"/>
    <p:sldId id="31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men St. Jean" initials="cr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08" autoAdjust="0"/>
  </p:normalViewPr>
  <p:slideViewPr>
    <p:cSldViewPr>
      <p:cViewPr varScale="1">
        <p:scale>
          <a:sx n="78" d="100"/>
          <a:sy n="78" d="100"/>
        </p:scale>
        <p:origin x="6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FB05-8A6D-4E15-B4BF-BD2656D1C1F7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6BF5A-0002-48EA-9450-EEB53A8545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1E185C-9FF1-4BA2-8102-C8E67D26C4EF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851648" cy="3200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Interactive Visualization to Enhance Understanding of a Fisheries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72000"/>
            <a:ext cx="7854696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Carmen St. Jean</a:t>
            </a:r>
          </a:p>
          <a:p>
            <a:r>
              <a:rPr lang="en-US" dirty="0" smtClean="0"/>
              <a:t>Master’s Thesis</a:t>
            </a:r>
          </a:p>
          <a:p>
            <a:r>
              <a:rPr lang="en-US" dirty="0" smtClean="0"/>
              <a:t>May 28,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Changes over Time</a:t>
            </a:r>
            <a:endParaRPr lang="en-US" dirty="0"/>
          </a:p>
        </p:txBody>
      </p:sp>
      <p:pic>
        <p:nvPicPr>
          <p:cNvPr id="4" name="Content Placeholder 3" descr="PlayfairTimeSeri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6599" y="2209800"/>
            <a:ext cx="4639235" cy="3429000"/>
          </a:xfrm>
        </p:spPr>
      </p:pic>
      <p:sp>
        <p:nvSpPr>
          <p:cNvPr id="5" name="TextBox 4"/>
          <p:cNvSpPr txBox="1"/>
          <p:nvPr/>
        </p:nvSpPr>
        <p:spPr>
          <a:xfrm>
            <a:off x="685800" y="24016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a consequence of management actions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57150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Trade balance time series (</a:t>
            </a:r>
            <a:r>
              <a:rPr lang="en-US" dirty="0" err="1" smtClean="0"/>
              <a:t>Playfair</a:t>
            </a:r>
            <a:r>
              <a:rPr lang="en-US" dirty="0" smtClean="0"/>
              <a:t> 1786)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Species Relationships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Force-Directed Layout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Matrix Representation</a:t>
            </a:r>
            <a:endParaRPr lang="en-US" dirty="0"/>
          </a:p>
        </p:txBody>
      </p:sp>
      <p:pic>
        <p:nvPicPr>
          <p:cNvPr id="13" name="Content Placeholder 12" descr="gaichas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10332"/>
            <a:ext cx="4040188" cy="3655049"/>
          </a:xfrm>
        </p:spPr>
      </p:pic>
      <p:pic>
        <p:nvPicPr>
          <p:cNvPr id="14" name="Content Placeholder 13" descr="matrix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742656" y="2514600"/>
            <a:ext cx="3846513" cy="3846513"/>
          </a:xfrm>
        </p:spPr>
      </p:pic>
      <p:sp>
        <p:nvSpPr>
          <p:cNvPr id="15" name="TextBox 14"/>
          <p:cNvSpPr txBox="1"/>
          <p:nvPr/>
        </p:nvSpPr>
        <p:spPr>
          <a:xfrm>
            <a:off x="457200" y="6397823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Gulf of Alaska food web (</a:t>
            </a:r>
            <a:r>
              <a:rPr lang="en-US" sz="1200" dirty="0" err="1" smtClean="0"/>
              <a:t>Gaichas</a:t>
            </a:r>
            <a:r>
              <a:rPr lang="en-US" sz="1200" dirty="0" smtClean="0"/>
              <a:t> and Francis 2008)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6400800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Les </a:t>
            </a:r>
            <a:r>
              <a:rPr lang="en-US" sz="1200" i="1" dirty="0" err="1" smtClean="0"/>
              <a:t>Misérables</a:t>
            </a:r>
            <a:r>
              <a:rPr lang="en-US" sz="1200" i="1" dirty="0" smtClean="0"/>
              <a:t> </a:t>
            </a:r>
            <a:r>
              <a:rPr lang="en-US" sz="1200" dirty="0" smtClean="0"/>
              <a:t>character interaction (Knuth 1993)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build="p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 Diagrams</a:t>
            </a:r>
            <a:endParaRPr lang="en-US" dirty="0"/>
          </a:p>
        </p:txBody>
      </p:sp>
      <p:pic>
        <p:nvPicPr>
          <p:cNvPr id="4" name="Content Placeholder 3" descr="matri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0205" y="1840070"/>
            <a:ext cx="8077995" cy="4038997"/>
          </a:xfrm>
        </p:spPr>
      </p:pic>
      <p:sp>
        <p:nvSpPr>
          <p:cNvPr id="5" name="TextBox 4"/>
          <p:cNvSpPr txBox="1"/>
          <p:nvPr/>
        </p:nvSpPr>
        <p:spPr>
          <a:xfrm>
            <a:off x="381000" y="61076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Les </a:t>
            </a:r>
            <a:r>
              <a:rPr lang="en-US" i="1" dirty="0" err="1" smtClean="0"/>
              <a:t>Misérables</a:t>
            </a:r>
            <a:r>
              <a:rPr lang="en-US" i="1" dirty="0" smtClean="0"/>
              <a:t> </a:t>
            </a:r>
            <a:r>
              <a:rPr lang="en-US" dirty="0" smtClean="0"/>
              <a:t>character interaction (Knuth 1993)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with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VisiCalc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Microsoft Excel</a:t>
            </a:r>
            <a:endParaRPr lang="en-US" dirty="0"/>
          </a:p>
        </p:txBody>
      </p:sp>
      <p:pic>
        <p:nvPicPr>
          <p:cNvPr id="8" name="Content Placeholder 7" descr="visicalc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3052649"/>
            <a:ext cx="4040188" cy="2770415"/>
          </a:xfrm>
        </p:spPr>
      </p:pic>
      <p:pic>
        <p:nvPicPr>
          <p:cNvPr id="7" name="Content Placeholder 6" descr="excel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3170673"/>
            <a:ext cx="4041775" cy="253436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MS-PROD Visualization Design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4389120"/>
          </a:xfrm>
        </p:spPr>
        <p:txBody>
          <a:bodyPr/>
          <a:lstStyle/>
          <a:p>
            <a:r>
              <a:rPr lang="en-US" dirty="0" smtClean="0"/>
              <a:t>Show predicted </a:t>
            </a:r>
            <a:r>
              <a:rPr lang="en-US" b="1" dirty="0" smtClean="0"/>
              <a:t>biomass </a:t>
            </a:r>
            <a:r>
              <a:rPr lang="en-US" dirty="0" smtClean="0"/>
              <a:t>as a time series</a:t>
            </a:r>
          </a:p>
          <a:p>
            <a:r>
              <a:rPr lang="en-US" dirty="0" smtClean="0"/>
              <a:t>Show </a:t>
            </a:r>
            <a:r>
              <a:rPr lang="en-US" b="1" dirty="0" smtClean="0"/>
              <a:t>changes</a:t>
            </a:r>
            <a:r>
              <a:rPr lang="en-US" i="1" dirty="0" smtClean="0"/>
              <a:t> </a:t>
            </a:r>
            <a:r>
              <a:rPr lang="en-US" dirty="0" smtClean="0"/>
              <a:t>in predicted biomass as a result of changes in fishing effort</a:t>
            </a:r>
          </a:p>
          <a:p>
            <a:r>
              <a:rPr lang="en-US" dirty="0" smtClean="0"/>
              <a:t>Show </a:t>
            </a:r>
            <a:r>
              <a:rPr lang="en-US" b="1" dirty="0" smtClean="0"/>
              <a:t>relationships</a:t>
            </a:r>
            <a:r>
              <a:rPr lang="en-US" dirty="0" smtClean="0"/>
              <a:t> between species (i.e., causal effects in the model)</a:t>
            </a:r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i="1" dirty="0" smtClean="0"/>
              <a:t>uncertainty</a:t>
            </a:r>
            <a:r>
              <a:rPr lang="en-US" dirty="0" smtClean="0"/>
              <a:t> in the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Screen Layouts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Four panel 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Small multiples view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51902"/>
            <a:ext cx="4040188" cy="237190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819231"/>
            <a:ext cx="4041774" cy="323725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Biomass Indicators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13" y="1935163"/>
            <a:ext cx="5775574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Change</a:t>
            </a:r>
            <a:endParaRPr lang="en-US" dirty="0"/>
          </a:p>
        </p:txBody>
      </p:sp>
      <p:pic>
        <p:nvPicPr>
          <p:cNvPr id="4" name="Content Placeholder 3" descr="msprod_change_blen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3207" y="5391020"/>
            <a:ext cx="5277587" cy="933580"/>
          </a:xfrm>
        </p:spPr>
      </p:pic>
      <p:pic>
        <p:nvPicPr>
          <p:cNvPr id="5" name="Picture 4" descr="msprod_change_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8917" y="3897868"/>
            <a:ext cx="5306166" cy="933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80" y="2385536"/>
            <a:ext cx="5296639" cy="933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1200" y="3288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Instantaneous change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4812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Baseline as dotted 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6336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Blended area between baseline and current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828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Saving of </a:t>
            </a:r>
            <a:r>
              <a:rPr lang="en-US" b="1" dirty="0" smtClean="0"/>
              <a:t>baseline </a:t>
            </a:r>
            <a:r>
              <a:rPr lang="en-US" dirty="0" smtClean="0"/>
              <a:t>effort values to compare baseline forecast with current forecast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Baseline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99" y="1935163"/>
            <a:ext cx="6236401" cy="4389437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2362200" y="25146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2476500" y="3436937"/>
            <a:ext cx="3810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2171700" y="5905500"/>
            <a:ext cx="457200" cy="762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txBody>
          <a:bodyPr/>
          <a:lstStyle/>
          <a:p>
            <a:r>
              <a:rPr lang="en-US" dirty="0" smtClean="0"/>
              <a:t>Visualization of Relationships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0476"/>
            <a:ext cx="8229600" cy="5136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an interactive visualization interface to the MS-PROD model</a:t>
            </a:r>
          </a:p>
          <a:p>
            <a:r>
              <a:rPr lang="en-US" dirty="0" smtClean="0"/>
              <a:t>Help fisherman, fishery managers, and other stakeholders understand</a:t>
            </a:r>
          </a:p>
          <a:p>
            <a:pPr lvl="1"/>
            <a:r>
              <a:rPr lang="en-US" dirty="0" smtClean="0"/>
              <a:t>Implications of the model</a:t>
            </a:r>
          </a:p>
          <a:p>
            <a:pPr lvl="1"/>
            <a:r>
              <a:rPr lang="en-US" dirty="0" smtClean="0"/>
              <a:t>The model itself</a:t>
            </a:r>
          </a:p>
          <a:p>
            <a:r>
              <a:rPr lang="en-US" dirty="0" smtClean="0"/>
              <a:t>Evaluate alternative portrayal methods for causal relationships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Dynamic Arcs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6" y="1752600"/>
            <a:ext cx="8174182" cy="495299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024581"/>
            <a:ext cx="1124404" cy="82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Visualizing Uncertainty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Monte Carlo simulations, randomly varied the non-zero parameter values ±10% using normal distribution (</a:t>
            </a:r>
            <a:r>
              <a:rPr lang="en-US" sz="1600" dirty="0" err="1" smtClean="0"/>
              <a:t>stdev</a:t>
            </a:r>
            <a:r>
              <a:rPr lang="en-US" sz="1600" dirty="0" smtClean="0"/>
              <a:t> = 5%)</a:t>
            </a:r>
            <a:endParaRPr lang="en-US" sz="1600" dirty="0"/>
          </a:p>
        </p:txBody>
      </p:sp>
      <p:pic>
        <p:nvPicPr>
          <p:cNvPr id="6" name="Picture 5" descr="msprod_uncertainty_boxpl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3409820"/>
            <a:ext cx="6601747" cy="933580"/>
          </a:xfrm>
          <a:prstGeom prst="rect">
            <a:avLst/>
          </a:prstGeom>
        </p:spPr>
      </p:pic>
      <p:pic>
        <p:nvPicPr>
          <p:cNvPr id="7" name="Picture 6" descr="msprod_uncertainty_errorband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5638800"/>
            <a:ext cx="6563642" cy="952633"/>
          </a:xfrm>
          <a:prstGeom prst="rect">
            <a:avLst/>
          </a:prstGeom>
        </p:spPr>
      </p:pic>
      <p:pic>
        <p:nvPicPr>
          <p:cNvPr id="8" name="Picture 7" descr="msprod_uncertainty_errorba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9358" y="4533767"/>
            <a:ext cx="6563642" cy="952633"/>
          </a:xfrm>
          <a:prstGeom prst="rect">
            <a:avLst/>
          </a:prstGeom>
        </p:spPr>
      </p:pic>
      <p:pic>
        <p:nvPicPr>
          <p:cNvPr id="9" name="Picture 8" descr="msprod_uncertainty_multl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8411" y="2286000"/>
            <a:ext cx="6544589" cy="9621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2678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Multi-Line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3657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Box Plots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4736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Error Bars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802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Error Bands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en-US" i="1" dirty="0" smtClean="0"/>
              <a:t>Demo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evaluation</a:t>
            </a:r>
          </a:p>
          <a:p>
            <a:pPr lvl="1"/>
            <a:r>
              <a:rPr lang="en-US" dirty="0" smtClean="0"/>
              <a:t>80 student participants</a:t>
            </a:r>
          </a:p>
          <a:p>
            <a:pPr lvl="1"/>
            <a:r>
              <a:rPr lang="en-US" dirty="0" smtClean="0"/>
              <a:t>Comparison of different methods for depicting inter-species relationships</a:t>
            </a:r>
          </a:p>
          <a:p>
            <a:pPr lvl="1"/>
            <a:endParaRPr lang="en-US" dirty="0"/>
          </a:p>
          <a:p>
            <a:r>
              <a:rPr lang="en-US" dirty="0" smtClean="0"/>
              <a:t>Informal evaluation</a:t>
            </a:r>
          </a:p>
          <a:p>
            <a:pPr lvl="1"/>
            <a:r>
              <a:rPr lang="en-US" dirty="0" smtClean="0"/>
              <a:t>3 expert users</a:t>
            </a:r>
          </a:p>
          <a:p>
            <a:pPr lvl="1"/>
            <a:r>
              <a:rPr lang="en-US" dirty="0" smtClean="0"/>
              <a:t>Casual interviews to learn preference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80 participants, recruited randomly at the MUB</a:t>
            </a:r>
          </a:p>
          <a:p>
            <a:r>
              <a:rPr lang="en-US" dirty="0" smtClean="0"/>
              <a:t>Conditions:</a:t>
            </a:r>
          </a:p>
          <a:p>
            <a:pPr marL="850392" lvl="1" indent="-457200">
              <a:buFont typeface="+mj-lt"/>
              <a:buAutoNum type="alphaUcPeriod"/>
            </a:pPr>
            <a:r>
              <a:rPr lang="en-US" dirty="0" smtClean="0"/>
              <a:t>No arcs</a:t>
            </a:r>
          </a:p>
          <a:p>
            <a:pPr marL="850392" lvl="1" indent="-457200">
              <a:buFont typeface="+mj-lt"/>
              <a:buAutoNum type="alphaUcPeriod"/>
            </a:pPr>
            <a:r>
              <a:rPr lang="en-US" dirty="0" smtClean="0"/>
              <a:t>Static arcs</a:t>
            </a:r>
          </a:p>
          <a:p>
            <a:pPr marL="850392" lvl="1" indent="-457200">
              <a:buFont typeface="+mj-lt"/>
              <a:buAutoNum type="alphaUcPeriod"/>
            </a:pPr>
            <a:r>
              <a:rPr lang="en-US" dirty="0" smtClean="0"/>
              <a:t>Dynamic arcs without animation</a:t>
            </a:r>
          </a:p>
          <a:p>
            <a:pPr marL="850392" lvl="1" indent="-457200">
              <a:buFont typeface="+mj-lt"/>
              <a:buAutoNum type="alphaUcPeriod"/>
            </a:pPr>
            <a:r>
              <a:rPr lang="en-US" dirty="0" smtClean="0"/>
              <a:t>Dynamic arcs with animation</a:t>
            </a:r>
          </a:p>
          <a:p>
            <a:pPr marL="484632" indent="-457200"/>
            <a:r>
              <a:rPr lang="en-US" dirty="0" smtClean="0"/>
              <a:t>Task:</a:t>
            </a:r>
          </a:p>
          <a:p>
            <a:pPr marL="850392" lvl="1" indent="-457200"/>
            <a:r>
              <a:rPr lang="en-US" dirty="0" smtClean="0"/>
              <a:t>Follow instruction to change fishing effort</a:t>
            </a:r>
          </a:p>
          <a:p>
            <a:pPr marL="850392" lvl="1" indent="-457200"/>
            <a:r>
              <a:rPr lang="en-US" dirty="0" smtClean="0"/>
              <a:t>Explain what happened to a specific fish </a:t>
            </a:r>
          </a:p>
          <a:p>
            <a:pPr marL="850392" lvl="1" indent="-457200"/>
            <a:r>
              <a:rPr lang="en-US" dirty="0" smtClean="0"/>
              <a:t>Explain why that happened to that fish</a:t>
            </a:r>
          </a:p>
          <a:p>
            <a:pPr marL="484632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Evaluation Task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" y="1935163"/>
            <a:ext cx="6974138" cy="438943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724400"/>
            <a:ext cx="4419600" cy="19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Evaluation Task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" y="1935163"/>
            <a:ext cx="6974138" cy="438943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724400"/>
            <a:ext cx="4419600" cy="19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Evaluation Task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" y="1935163"/>
            <a:ext cx="6974138" cy="438943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4724400"/>
            <a:ext cx="4419598" cy="19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Evaluation Task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" y="1935163"/>
            <a:ext cx="6974138" cy="438943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4724400"/>
            <a:ext cx="4419598" cy="194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Evaluation Task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" y="1935163"/>
            <a:ext cx="6974138" cy="438943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4724400"/>
            <a:ext cx="4419596" cy="194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Fisheries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Sustainable exploitation</a:t>
            </a:r>
          </a:p>
          <a:p>
            <a:r>
              <a:rPr lang="en-US" dirty="0" smtClean="0"/>
              <a:t>Managers control fishing effort</a:t>
            </a:r>
          </a:p>
          <a:p>
            <a:pPr lvl="1"/>
            <a:r>
              <a:rPr lang="en-US" dirty="0" smtClean="0"/>
              <a:t>Bottom trawls (</a:t>
            </a:r>
            <a:r>
              <a:rPr lang="en-US" dirty="0" err="1" smtClean="0"/>
              <a:t>demersal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Mid-water trawls (pelagic)</a:t>
            </a:r>
          </a:p>
          <a:p>
            <a:pPr lvl="1"/>
            <a:r>
              <a:rPr lang="en-US" dirty="0" smtClean="0"/>
              <a:t>Others (e.g., long lines)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Evaluation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Varied in difficulty:</a:t>
            </a:r>
          </a:p>
          <a:p>
            <a:pPr lvl="1"/>
            <a:r>
              <a:rPr lang="en-US" dirty="0" smtClean="0"/>
              <a:t>“What happened to ___?” questions</a:t>
            </a:r>
            <a:r>
              <a:rPr lang="en-US" dirty="0"/>
              <a:t> (</a:t>
            </a:r>
            <a:r>
              <a:rPr lang="en-US" dirty="0" smtClean="0"/>
              <a:t>7)</a:t>
            </a:r>
          </a:p>
          <a:p>
            <a:pPr lvl="2"/>
            <a:r>
              <a:rPr lang="en-US" dirty="0" smtClean="0"/>
              <a:t>Easiest</a:t>
            </a:r>
          </a:p>
          <a:p>
            <a:pPr lvl="2"/>
            <a:r>
              <a:rPr lang="en-US" dirty="0" smtClean="0"/>
              <a:t>Simple reading of the time series</a:t>
            </a:r>
          </a:p>
          <a:p>
            <a:pPr lvl="1"/>
            <a:r>
              <a:rPr lang="en-US" dirty="0" smtClean="0"/>
              <a:t>First-order “Why?” questions </a:t>
            </a:r>
            <a:r>
              <a:rPr lang="en-US" dirty="0"/>
              <a:t>(3)</a:t>
            </a:r>
            <a:endParaRPr lang="en-US" dirty="0" smtClean="0"/>
          </a:p>
          <a:p>
            <a:pPr lvl="2"/>
            <a:r>
              <a:rPr lang="en-US" dirty="0"/>
              <a:t>H</a:t>
            </a:r>
            <a:r>
              <a:rPr lang="en-US" dirty="0" smtClean="0"/>
              <a:t>arder</a:t>
            </a:r>
          </a:p>
          <a:p>
            <a:pPr lvl="2"/>
            <a:r>
              <a:rPr lang="en-US" dirty="0" smtClean="0"/>
              <a:t>Involved a species directly effected by fishing effort change</a:t>
            </a:r>
          </a:p>
          <a:p>
            <a:pPr lvl="1"/>
            <a:r>
              <a:rPr lang="en-US" dirty="0" smtClean="0"/>
              <a:t>Higher-order “Why?” questions </a:t>
            </a:r>
            <a:r>
              <a:rPr lang="en-US" dirty="0"/>
              <a:t>(4)</a:t>
            </a:r>
            <a:endParaRPr lang="en-US" dirty="0" smtClean="0"/>
          </a:p>
          <a:p>
            <a:pPr lvl="2"/>
            <a:r>
              <a:rPr lang="en-US" dirty="0" smtClean="0"/>
              <a:t>Hardest</a:t>
            </a:r>
          </a:p>
          <a:p>
            <a:pPr lvl="2"/>
            <a:r>
              <a:rPr lang="en-US" dirty="0" smtClean="0"/>
              <a:t>Involved a species indirectly effected by fishing effort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6488"/>
          </a:xfrm>
        </p:spPr>
        <p:txBody>
          <a:bodyPr/>
          <a:lstStyle/>
          <a:p>
            <a:r>
              <a:rPr lang="en-US" dirty="0" smtClean="0"/>
              <a:t>Formal Evaluation Grading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76400"/>
            <a:ext cx="8229600" cy="23738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0 to 3 scale</a:t>
            </a:r>
          </a:p>
          <a:p>
            <a:pPr lvl="1"/>
            <a:r>
              <a:rPr lang="en-US" dirty="0" smtClean="0"/>
              <a:t>Two undergraduates, correlation coefficient (Pearson’s </a:t>
            </a:r>
            <a:r>
              <a:rPr lang="en-US" i="1" dirty="0" smtClean="0"/>
              <a:t>r</a:t>
            </a:r>
            <a:r>
              <a:rPr lang="en-US" dirty="0" smtClean="0"/>
              <a:t>) of graders’ scores: 0.744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4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64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Formal Evaluation Results cont’d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1" y="1608001"/>
            <a:ext cx="2841938" cy="20380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395" y="1600200"/>
            <a:ext cx="2837209" cy="2042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05468"/>
            <a:ext cx="2836459" cy="2037523"/>
          </a:xfrm>
          <a:prstGeom prst="rect">
            <a:avLst/>
          </a:prstGeom>
          <a:effectLst>
            <a:glow rad="63500">
              <a:srgbClr val="FF0000"/>
            </a:glow>
          </a:effectLst>
        </p:spPr>
      </p:pic>
      <p:sp>
        <p:nvSpPr>
          <p:cNvPr id="7" name="TextBox 6"/>
          <p:cNvSpPr txBox="1"/>
          <p:nvPr/>
        </p:nvSpPr>
        <p:spPr>
          <a:xfrm>
            <a:off x="129861" y="3642991"/>
            <a:ext cx="2841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“What…?” mean scores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153394" y="3642991"/>
            <a:ext cx="281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First-order “Why?” mean scores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3642991"/>
            <a:ext cx="281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Higher-order “Why?” mean scores</a:t>
            </a:r>
            <a:endParaRPr lang="en-US" sz="1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32486" y="4114800"/>
            <a:ext cx="8229600" cy="27432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 significant differences between conditions:</a:t>
            </a:r>
          </a:p>
          <a:p>
            <a:pPr lvl="1"/>
            <a:r>
              <a:rPr lang="en-US" dirty="0" smtClean="0"/>
              <a:t>“What…?” questions</a:t>
            </a:r>
          </a:p>
          <a:p>
            <a:pPr lvl="1"/>
            <a:r>
              <a:rPr lang="en-US" dirty="0" smtClean="0"/>
              <a:t>First-order “Why?” questions</a:t>
            </a:r>
          </a:p>
          <a:p>
            <a:r>
              <a:rPr lang="en-US" dirty="0" smtClean="0"/>
              <a:t>ANOVA (</a:t>
            </a:r>
            <a:r>
              <a:rPr lang="en-US" i="1" dirty="0" smtClean="0"/>
              <a:t>F</a:t>
            </a:r>
            <a:r>
              <a:rPr lang="en-US" dirty="0" smtClean="0"/>
              <a:t>[1, 76] = 12.6; </a:t>
            </a:r>
            <a:r>
              <a:rPr lang="en-US" i="1" dirty="0" smtClean="0"/>
              <a:t>p</a:t>
            </a:r>
            <a:r>
              <a:rPr lang="en-US" dirty="0" smtClean="0"/>
              <a:t> &lt; 0.001) and HSD test showed significant effect for higher-order “Why?” questions</a:t>
            </a:r>
          </a:p>
          <a:p>
            <a:r>
              <a:rPr lang="en-US" dirty="0" smtClean="0"/>
              <a:t>No significant effect for 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3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6488"/>
          </a:xfrm>
        </p:spPr>
        <p:txBody>
          <a:bodyPr/>
          <a:lstStyle/>
          <a:p>
            <a:r>
              <a:rPr lang="en-US" dirty="0" smtClean="0"/>
              <a:t>Formal Evaluation Discussion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1" y="1608001"/>
            <a:ext cx="2841938" cy="20380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395" y="1600200"/>
            <a:ext cx="2837209" cy="2042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05468"/>
            <a:ext cx="2836459" cy="2037523"/>
          </a:xfrm>
          <a:prstGeom prst="rect">
            <a:avLst/>
          </a:prstGeom>
          <a:effectLst>
            <a:glow rad="63500">
              <a:srgbClr val="FF0000"/>
            </a:glow>
          </a:effectLst>
        </p:spPr>
      </p:pic>
      <p:sp>
        <p:nvSpPr>
          <p:cNvPr id="7" name="TextBox 6"/>
          <p:cNvSpPr txBox="1"/>
          <p:nvPr/>
        </p:nvSpPr>
        <p:spPr>
          <a:xfrm>
            <a:off x="129861" y="3642991"/>
            <a:ext cx="2841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“What…?” mean scores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153394" y="3642991"/>
            <a:ext cx="281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First-order “Why?” mean scores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3642991"/>
            <a:ext cx="281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Higher-order “Why?” mean scores</a:t>
            </a:r>
            <a:endParaRPr lang="en-US" sz="1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32486" y="4114800"/>
            <a:ext cx="8229600" cy="23738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Static or dynamic arcs are better than no arcs for difficult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4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6488"/>
          </a:xfrm>
        </p:spPr>
        <p:txBody>
          <a:bodyPr>
            <a:normAutofit/>
          </a:bodyPr>
          <a:lstStyle/>
          <a:p>
            <a:r>
              <a:rPr lang="en-US" dirty="0" smtClean="0"/>
              <a:t>Quantitative Level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5735" y="2057400"/>
            <a:ext cx="8229600" cy="2895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Pseudo quantitative category based on college:</a:t>
            </a:r>
          </a:p>
          <a:p>
            <a:pPr lvl="1"/>
            <a:r>
              <a:rPr lang="en-US" dirty="0" smtClean="0"/>
              <a:t>“Low quantitative” – COLA</a:t>
            </a:r>
          </a:p>
          <a:p>
            <a:pPr lvl="1"/>
            <a:r>
              <a:rPr lang="en-US" dirty="0" smtClean="0"/>
              <a:t>“High quantitative” – every other college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Approached significance (</a:t>
            </a:r>
            <a:r>
              <a:rPr lang="en-US" i="1" dirty="0" smtClean="0"/>
              <a:t>F</a:t>
            </a:r>
            <a:r>
              <a:rPr lang="en-US" dirty="0" smtClean="0"/>
              <a:t>[1, 3] = 5.26; </a:t>
            </a:r>
            <a:r>
              <a:rPr lang="en-US" i="1" dirty="0" smtClean="0"/>
              <a:t>p</a:t>
            </a:r>
            <a:r>
              <a:rPr lang="en-US" dirty="0" smtClean="0"/>
              <a:t> = 0.1)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382000" cy="856488"/>
          </a:xfrm>
        </p:spPr>
        <p:txBody>
          <a:bodyPr>
            <a:normAutofit/>
          </a:bodyPr>
          <a:lstStyle/>
          <a:p>
            <a:r>
              <a:rPr lang="en-US" dirty="0" smtClean="0"/>
              <a:t>Effect of Quantitative Level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32486" y="4551984"/>
            <a:ext cx="8229600" cy="2077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High quant students performed better than low quant students with no arcs or static arcs</a:t>
            </a:r>
          </a:p>
          <a:p>
            <a:r>
              <a:rPr lang="en-US" dirty="0" smtClean="0"/>
              <a:t>Gap between quantitative levels narrowed with dynamic arcs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86" y="1515515"/>
            <a:ext cx="4800600" cy="30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Michael </a:t>
            </a:r>
            <a:r>
              <a:rPr lang="en-US" dirty="0" smtClean="0"/>
              <a:t>Fogarty </a:t>
            </a:r>
            <a:r>
              <a:rPr lang="en-US" dirty="0" smtClean="0"/>
              <a:t>and Robert Gamble</a:t>
            </a:r>
          </a:p>
          <a:p>
            <a:pPr lvl="1"/>
            <a:r>
              <a:rPr lang="en-US" dirty="0" smtClean="0"/>
              <a:t>Authors of the MS-PROD model</a:t>
            </a:r>
          </a:p>
          <a:p>
            <a:pPr lvl="1"/>
            <a:r>
              <a:rPr lang="en-US" dirty="0" smtClean="0"/>
              <a:t>NOAA’s National Marine Fisheries Services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Goethel</a:t>
            </a:r>
            <a:endParaRPr lang="en-US" dirty="0" smtClean="0"/>
          </a:p>
          <a:p>
            <a:pPr lvl="1"/>
            <a:r>
              <a:rPr lang="en-US" dirty="0" smtClean="0"/>
              <a:t>Biologist, fisherman, former advisor to New England Fishery Management Council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Overall positive reactions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5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Michael </a:t>
            </a:r>
            <a:r>
              <a:rPr lang="en-US" dirty="0" smtClean="0"/>
              <a:t>Fogarty </a:t>
            </a:r>
            <a:r>
              <a:rPr lang="en-US" dirty="0"/>
              <a:t>&amp; Robert Gamble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35480"/>
            <a:ext cx="87630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Different views useful for different tasks</a:t>
            </a:r>
          </a:p>
          <a:p>
            <a:r>
              <a:rPr lang="en-US" dirty="0" smtClean="0"/>
              <a:t>Ability to compare forecasts a powerful tool</a:t>
            </a:r>
          </a:p>
          <a:p>
            <a:r>
              <a:rPr lang="en-US" dirty="0" smtClean="0"/>
              <a:t>Dynamic arcs help explain effects even they find confusing</a:t>
            </a:r>
          </a:p>
          <a:p>
            <a:endParaRPr lang="en-US" dirty="0"/>
          </a:p>
          <a:p>
            <a:r>
              <a:rPr lang="en-US" dirty="0" smtClean="0"/>
              <a:t>Future directions</a:t>
            </a:r>
          </a:p>
          <a:p>
            <a:pPr lvl="1"/>
            <a:r>
              <a:rPr lang="en-US" dirty="0" smtClean="0"/>
              <a:t>Could help to persuade fishery managers to use MS-PROD</a:t>
            </a:r>
          </a:p>
          <a:p>
            <a:pPr lvl="1"/>
            <a:r>
              <a:rPr lang="en-US" dirty="0" smtClean="0"/>
              <a:t>New versions of MS-PROD</a:t>
            </a:r>
          </a:p>
          <a:p>
            <a:pPr lvl="1"/>
            <a:r>
              <a:rPr lang="en-US" dirty="0" smtClean="0"/>
              <a:t>Web-based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1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</a:t>
            </a:r>
            <a:r>
              <a:rPr lang="en-US" dirty="0" err="1" smtClean="0"/>
              <a:t>Goethel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Liked having options for uncertainty visualization</a:t>
            </a:r>
          </a:p>
          <a:p>
            <a:r>
              <a:rPr lang="en-US" dirty="0" smtClean="0"/>
              <a:t>Preferred the blended, shaded area between forecasts</a:t>
            </a:r>
          </a:p>
          <a:p>
            <a:r>
              <a:rPr lang="en-US" dirty="0" smtClean="0"/>
              <a:t>Preferred dynamic over static arcs</a:t>
            </a:r>
          </a:p>
          <a:p>
            <a:pPr lvl="1"/>
            <a:r>
              <a:rPr lang="en-US" dirty="0" smtClean="0"/>
              <a:t>“follow the flow of the relationships”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Arcs help to explain complex, underlying relationships between fish</a:t>
            </a:r>
          </a:p>
          <a:p>
            <a:r>
              <a:rPr lang="en-US" dirty="0" smtClean="0"/>
              <a:t>Novel combination</a:t>
            </a:r>
            <a:endParaRPr lang="en-US" dirty="0"/>
          </a:p>
          <a:p>
            <a:pPr lvl="1"/>
            <a:r>
              <a:rPr lang="en-US" dirty="0"/>
              <a:t>Time series</a:t>
            </a:r>
          </a:p>
          <a:p>
            <a:pPr lvl="1"/>
            <a:r>
              <a:rPr lang="en-US" dirty="0"/>
              <a:t>Network diagram</a:t>
            </a:r>
          </a:p>
          <a:p>
            <a:pPr lvl="1"/>
            <a:r>
              <a:rPr lang="en-US" dirty="0"/>
              <a:t>User interactions</a:t>
            </a:r>
          </a:p>
          <a:p>
            <a:pPr lvl="1"/>
            <a:r>
              <a:rPr lang="en-US" dirty="0"/>
              <a:t>Ecological model</a:t>
            </a:r>
          </a:p>
          <a:p>
            <a:r>
              <a:rPr lang="en-US" dirty="0" smtClean="0"/>
              <a:t>Might aid the model authors, scientists, fishery managers, fishermen, etc.</a:t>
            </a:r>
          </a:p>
          <a:p>
            <a:pPr lvl="1"/>
            <a:r>
              <a:rPr lang="en-US" dirty="0" smtClean="0"/>
              <a:t>Could be expanded, generalized</a:t>
            </a:r>
          </a:p>
          <a:p>
            <a:pPr lvl="1"/>
            <a:r>
              <a:rPr lang="en-US" dirty="0" smtClean="0"/>
              <a:t>Might be applicable to models in other fields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1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lotka-volter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4419600"/>
            <a:ext cx="3943901" cy="20195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Ecosystem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78280"/>
            <a:ext cx="8229600" cy="4389120"/>
          </a:xfrm>
        </p:spPr>
        <p:txBody>
          <a:bodyPr/>
          <a:lstStyle/>
          <a:p>
            <a:r>
              <a:rPr lang="en-US" dirty="0" smtClean="0"/>
              <a:t>Abstract model representing an ecosystem</a:t>
            </a:r>
          </a:p>
          <a:p>
            <a:r>
              <a:rPr lang="en-US" dirty="0" smtClean="0"/>
              <a:t>Predict number (or biomass) of species</a:t>
            </a:r>
          </a:p>
          <a:p>
            <a:r>
              <a:rPr lang="en-US" dirty="0" smtClean="0"/>
              <a:t>Leads to better understanding of ecosystem</a:t>
            </a:r>
          </a:p>
          <a:p>
            <a:endParaRPr lang="en-US" dirty="0"/>
          </a:p>
          <a:p>
            <a:r>
              <a:rPr lang="en-US" b="1" dirty="0" err="1" smtClean="0"/>
              <a:t>Lokta-Volterra</a:t>
            </a:r>
            <a:r>
              <a:rPr lang="en-US" b="1" dirty="0" smtClean="0"/>
              <a:t> Equations </a:t>
            </a:r>
            <a:r>
              <a:rPr lang="en-US" dirty="0" smtClean="0"/>
              <a:t>(1926)</a:t>
            </a:r>
          </a:p>
          <a:p>
            <a:pPr lvl="1"/>
            <a:r>
              <a:rPr lang="en-US" dirty="0" smtClean="0"/>
              <a:t>Models predation between two species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57800" y="4572000"/>
            <a:ext cx="381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N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: number of prey</a:t>
            </a:r>
          </a:p>
          <a:p>
            <a:r>
              <a:rPr lang="en-US" sz="1400" i="1" dirty="0" smtClean="0"/>
              <a:t>N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: number of predator</a:t>
            </a:r>
          </a:p>
          <a:p>
            <a:r>
              <a:rPr lang="en-US" sz="1400" i="1" dirty="0" smtClean="0"/>
              <a:t>t</a:t>
            </a:r>
            <a:r>
              <a:rPr lang="en-US" sz="1400" dirty="0" smtClean="0"/>
              <a:t>: time</a:t>
            </a:r>
            <a:endParaRPr lang="en-US" sz="1400" dirty="0"/>
          </a:p>
          <a:p>
            <a:r>
              <a:rPr lang="en-US" sz="1400" i="1" dirty="0" smtClean="0"/>
              <a:t>α</a:t>
            </a:r>
            <a:r>
              <a:rPr lang="en-US" sz="1400" dirty="0" smtClean="0"/>
              <a:t>: prey’s growth rate</a:t>
            </a:r>
          </a:p>
          <a:p>
            <a:r>
              <a:rPr lang="en-US" sz="1400" i="1" dirty="0" smtClean="0"/>
              <a:t>β</a:t>
            </a:r>
            <a:r>
              <a:rPr lang="en-US" sz="1400" dirty="0" smtClean="0"/>
              <a:t>: rate at which the predator destroys the prey</a:t>
            </a:r>
          </a:p>
          <a:p>
            <a:r>
              <a:rPr lang="en-US" sz="1400" i="1" dirty="0" smtClean="0"/>
              <a:t>γ</a:t>
            </a:r>
            <a:r>
              <a:rPr lang="en-US" sz="1400" dirty="0" smtClean="0"/>
              <a:t>: predator’s death rate</a:t>
            </a:r>
          </a:p>
          <a:p>
            <a:r>
              <a:rPr lang="en-US" sz="1400" i="1" dirty="0" smtClean="0"/>
              <a:t>δ</a:t>
            </a:r>
            <a:r>
              <a:rPr lang="en-US" sz="1400" dirty="0" smtClean="0"/>
              <a:t>: rate at which the predator increases from consuming the prey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3657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evaluation (find significance for quantitative skills)</a:t>
            </a:r>
          </a:p>
          <a:p>
            <a:r>
              <a:rPr lang="en-US" dirty="0" smtClean="0"/>
              <a:t>Unexplored alternatives</a:t>
            </a:r>
          </a:p>
          <a:p>
            <a:pPr lvl="1"/>
            <a:r>
              <a:rPr lang="en-US" dirty="0" smtClean="0"/>
              <a:t>Dynamic arc width calculation</a:t>
            </a:r>
          </a:p>
          <a:p>
            <a:pPr lvl="1"/>
            <a:r>
              <a:rPr lang="en-US" dirty="0" smtClean="0"/>
              <a:t>Drawing styles for arcs</a:t>
            </a:r>
          </a:p>
          <a:p>
            <a:r>
              <a:rPr lang="en-US" dirty="0" smtClean="0"/>
              <a:t>Generalization</a:t>
            </a:r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Require zooming, filtering, fisheye, etc.</a:t>
            </a:r>
          </a:p>
          <a:p>
            <a:r>
              <a:rPr lang="en-US" dirty="0" smtClean="0"/>
              <a:t>Web-based version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2173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Rosenzweig</a:t>
            </a:r>
            <a:r>
              <a:rPr lang="en-US" dirty="0" smtClean="0"/>
              <a:t>-MacArthur (1963) /Leslie-Gower (1960)</a:t>
            </a:r>
            <a:endParaRPr lang="en-US" dirty="0"/>
          </a:p>
        </p:txBody>
      </p:sp>
      <p:pic>
        <p:nvPicPr>
          <p:cNvPr id="5" name="Content Placeholder 4" descr="lotka-volterr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95830" y="2819400"/>
            <a:ext cx="5692748" cy="2133600"/>
          </a:xfrm>
        </p:spPr>
      </p:pic>
      <p:sp>
        <p:nvSpPr>
          <p:cNvPr id="6" name="TextBox 5"/>
          <p:cNvSpPr txBox="1"/>
          <p:nvPr/>
        </p:nvSpPr>
        <p:spPr>
          <a:xfrm>
            <a:off x="457200" y="5048071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i="1" baseline="-25000" dirty="0" smtClean="0"/>
              <a:t>i</a:t>
            </a:r>
            <a:r>
              <a:rPr lang="en-US" dirty="0" smtClean="0"/>
              <a:t>: number of species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r>
              <a:rPr lang="en-US" i="1" dirty="0" err="1" smtClean="0"/>
              <a:t>r</a:t>
            </a:r>
            <a:r>
              <a:rPr lang="en-US" i="1" baseline="-25000" dirty="0" err="1" smtClean="0"/>
              <a:t>i</a:t>
            </a:r>
            <a:r>
              <a:rPr lang="en-US" dirty="0" smtClean="0"/>
              <a:t>: growth rate for species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r>
              <a:rPr lang="en-US" i="1" dirty="0" err="1" smtClean="0"/>
              <a:t>K</a:t>
            </a:r>
            <a:r>
              <a:rPr lang="en-US" i="1" baseline="-25000" dirty="0" err="1" smtClean="0"/>
              <a:t>i</a:t>
            </a:r>
            <a:r>
              <a:rPr lang="en-US" dirty="0" smtClean="0"/>
              <a:t>: carrying capacity for species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r>
              <a:rPr lang="el-GR" i="1" dirty="0" smtClean="0"/>
              <a:t>α</a:t>
            </a:r>
            <a:r>
              <a:rPr lang="en-US" i="1" baseline="-25000" dirty="0" err="1" smtClean="0"/>
              <a:t>ij</a:t>
            </a:r>
            <a:r>
              <a:rPr lang="en-US" dirty="0" smtClean="0"/>
              <a:t>: effect species </a:t>
            </a:r>
            <a:r>
              <a:rPr lang="en-US" i="1" dirty="0" smtClean="0"/>
              <a:t>j</a:t>
            </a:r>
            <a:r>
              <a:rPr lang="en-US" dirty="0" smtClean="0"/>
              <a:t> has on species </a:t>
            </a:r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373868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Models competition between two species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Schaefer Model (1957)</a:t>
            </a:r>
            <a:endParaRPr lang="en-US" dirty="0"/>
          </a:p>
        </p:txBody>
      </p:sp>
      <p:pic>
        <p:nvPicPr>
          <p:cNvPr id="5" name="Content Placeholder 4" descr="lotka-volterr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0623" y="2819400"/>
            <a:ext cx="5266546" cy="1219200"/>
          </a:xfrm>
        </p:spPr>
      </p:pic>
      <p:sp>
        <p:nvSpPr>
          <p:cNvPr id="6" name="TextBox 5"/>
          <p:cNvSpPr txBox="1"/>
          <p:nvPr/>
        </p:nvSpPr>
        <p:spPr>
          <a:xfrm>
            <a:off x="533400" y="449407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: biomass of species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: time</a:t>
            </a:r>
          </a:p>
          <a:p>
            <a:r>
              <a:rPr lang="en-US" i="1" dirty="0" smtClean="0"/>
              <a:t>r</a:t>
            </a:r>
            <a:r>
              <a:rPr lang="en-US" dirty="0" smtClean="0"/>
              <a:t>: growth rate of species</a:t>
            </a:r>
          </a:p>
          <a:p>
            <a:r>
              <a:rPr lang="en-US" i="1" dirty="0" smtClean="0"/>
              <a:t>K</a:t>
            </a:r>
            <a:r>
              <a:rPr lang="en-US" dirty="0" smtClean="0"/>
              <a:t>: carrying capacity of species</a:t>
            </a:r>
          </a:p>
          <a:p>
            <a:r>
              <a:rPr lang="en-US" i="1" dirty="0" smtClean="0"/>
              <a:t>q</a:t>
            </a:r>
            <a:r>
              <a:rPr lang="en-US" dirty="0" smtClean="0"/>
              <a:t>: </a:t>
            </a:r>
            <a:r>
              <a:rPr lang="en-US" dirty="0" err="1" smtClean="0"/>
              <a:t>catchability</a:t>
            </a:r>
            <a:r>
              <a:rPr lang="en-US" dirty="0" smtClean="0"/>
              <a:t> of species</a:t>
            </a:r>
          </a:p>
          <a:p>
            <a:r>
              <a:rPr lang="en-US" i="1" dirty="0" smtClean="0"/>
              <a:t>E</a:t>
            </a:r>
            <a:r>
              <a:rPr lang="en-US" dirty="0" smtClean="0"/>
              <a:t>: harvest effort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992868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Models effect of harvest on a species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Ecosystem-Based Fishery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0280"/>
            <a:ext cx="8229600" cy="4389120"/>
          </a:xfrm>
        </p:spPr>
        <p:txBody>
          <a:bodyPr/>
          <a:lstStyle/>
          <a:p>
            <a:r>
              <a:rPr lang="en-US" dirty="0" smtClean="0"/>
              <a:t>Considers many ecological factors</a:t>
            </a:r>
          </a:p>
          <a:p>
            <a:pPr lvl="1"/>
            <a:r>
              <a:rPr lang="en-US" dirty="0" smtClean="0"/>
              <a:t>Predation</a:t>
            </a:r>
          </a:p>
          <a:p>
            <a:pPr lvl="1"/>
            <a:r>
              <a:rPr lang="en-US" dirty="0" smtClean="0"/>
              <a:t>Competition</a:t>
            </a:r>
          </a:p>
          <a:p>
            <a:pPr lvl="1"/>
            <a:r>
              <a:rPr lang="en-US" dirty="0" smtClean="0"/>
              <a:t>Humans</a:t>
            </a:r>
          </a:p>
          <a:p>
            <a:pPr lvl="1"/>
            <a:r>
              <a:rPr lang="en-US" dirty="0" smtClean="0"/>
              <a:t>Climate</a:t>
            </a:r>
          </a:p>
          <a:p>
            <a:r>
              <a:rPr lang="en-US" dirty="0" smtClean="0"/>
              <a:t>Closer to reality</a:t>
            </a:r>
          </a:p>
          <a:p>
            <a:r>
              <a:rPr lang="en-US" dirty="0" smtClean="0"/>
              <a:t>Highly recommended, but seldom used</a:t>
            </a:r>
          </a:p>
          <a:p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en-US" i="1" dirty="0" err="1" smtClean="0"/>
              <a:t>Pop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 = Pop</a:t>
            </a:r>
            <a:r>
              <a:rPr lang="en-US" i="1" baseline="-25000" dirty="0" smtClean="0"/>
              <a:t>t</a:t>
            </a:r>
            <a:r>
              <a:rPr lang="en-US" baseline="-25000" dirty="0" smtClean="0"/>
              <a:t>-1</a:t>
            </a:r>
            <a:r>
              <a:rPr lang="en-US" i="1" dirty="0" smtClean="0"/>
              <a:t> </a:t>
            </a:r>
            <a:r>
              <a:rPr lang="en-US" dirty="0" smtClean="0"/>
              <a:t>*(1 + </a:t>
            </a:r>
            <a:r>
              <a:rPr lang="en-US" i="1" dirty="0" smtClean="0"/>
              <a:t>Growth</a:t>
            </a:r>
            <a:r>
              <a:rPr lang="en-US" dirty="0" smtClean="0"/>
              <a:t>)</a:t>
            </a:r>
            <a:r>
              <a:rPr lang="en-US" i="1" dirty="0" smtClean="0"/>
              <a:t> – Pred</a:t>
            </a:r>
            <a:r>
              <a:rPr lang="en-US" i="1" baseline="-25000" dirty="0" smtClean="0"/>
              <a:t>t</a:t>
            </a:r>
            <a:r>
              <a:rPr lang="en-US" baseline="-25000" dirty="0" smtClean="0"/>
              <a:t>-1</a:t>
            </a:r>
            <a:r>
              <a:rPr lang="en-US" i="1" dirty="0" smtClean="0"/>
              <a:t> – Comp</a:t>
            </a:r>
            <a:r>
              <a:rPr lang="en-US" i="1" baseline="-25000" dirty="0" smtClean="0"/>
              <a:t>t</a:t>
            </a:r>
            <a:r>
              <a:rPr lang="en-US" baseline="-25000" dirty="0" smtClean="0"/>
              <a:t>-1</a:t>
            </a:r>
            <a:r>
              <a:rPr lang="en-US" i="1" dirty="0" smtClean="0"/>
              <a:t> - Harv</a:t>
            </a:r>
            <a:r>
              <a:rPr lang="en-US" i="1" baseline="-25000" dirty="0" smtClean="0"/>
              <a:t>t</a:t>
            </a:r>
            <a:r>
              <a:rPr lang="en-US" baseline="-25000" dirty="0" smtClean="0"/>
              <a:t>-1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0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MS-PROD (Multispecies Production)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4389120"/>
          </a:xfrm>
        </p:spPr>
        <p:txBody>
          <a:bodyPr/>
          <a:lstStyle/>
          <a:p>
            <a:r>
              <a:rPr lang="en-US" dirty="0" smtClean="0"/>
              <a:t>Gamble and Link (NOAA National Marine Fisheries Service)</a:t>
            </a:r>
          </a:p>
          <a:p>
            <a:r>
              <a:rPr lang="en-US" dirty="0" smtClean="0"/>
              <a:t>Uses ecosystem-based management approach</a:t>
            </a:r>
          </a:p>
          <a:p>
            <a:pPr lvl="1"/>
            <a:r>
              <a:rPr lang="en-US" dirty="0" smtClean="0"/>
              <a:t>Predation</a:t>
            </a:r>
          </a:p>
          <a:p>
            <a:pPr lvl="1"/>
            <a:r>
              <a:rPr lang="en-US" dirty="0" smtClean="0"/>
              <a:t>Competition</a:t>
            </a:r>
          </a:p>
          <a:p>
            <a:pPr lvl="1"/>
            <a:r>
              <a:rPr lang="en-US" dirty="0" smtClean="0"/>
              <a:t>Harvest</a:t>
            </a:r>
          </a:p>
          <a:p>
            <a:r>
              <a:rPr lang="en-US" dirty="0" smtClean="0"/>
              <a:t>10 significant species</a:t>
            </a:r>
          </a:p>
          <a:p>
            <a:r>
              <a:rPr lang="en-US" dirty="0" smtClean="0"/>
              <a:t>4 functional groups</a:t>
            </a:r>
          </a:p>
          <a:p>
            <a:r>
              <a:rPr lang="en-US" dirty="0" smtClean="0"/>
              <a:t>30 year forecasts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MS-PROD</a:t>
            </a:r>
            <a:endParaRPr lang="en-US" dirty="0"/>
          </a:p>
        </p:txBody>
      </p:sp>
      <p:pic>
        <p:nvPicPr>
          <p:cNvPr id="4" name="Content Placeholder 3" descr="mspro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8229600" cy="1899138"/>
          </a:xfrm>
        </p:spPr>
      </p:pic>
      <p:sp>
        <p:nvSpPr>
          <p:cNvPr id="6" name="Left Brace 5"/>
          <p:cNvSpPr/>
          <p:nvPr/>
        </p:nvSpPr>
        <p:spPr>
          <a:xfrm rot="16200000">
            <a:off x="4267200" y="2514600"/>
            <a:ext cx="533400" cy="2362200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39624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Competition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6743700" y="3009899"/>
            <a:ext cx="533400" cy="1371600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8039100" y="3390901"/>
            <a:ext cx="533400" cy="609600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67400" y="39624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Predation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6200" y="3962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Harvest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2514997" y="3428603"/>
            <a:ext cx="304800" cy="794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1200" y="3505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Carrying capacity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2171700" y="3543300"/>
            <a:ext cx="914400" cy="990601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47800" y="4419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Prevents indefinite growth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1181894" y="3314700"/>
            <a:ext cx="381000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5800" y="35052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Growth rate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600" y="4800600"/>
            <a:ext cx="868680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i="1" baseline="-25000" dirty="0" smtClean="0"/>
              <a:t>i</a:t>
            </a:r>
            <a:r>
              <a:rPr lang="en-US" dirty="0" smtClean="0"/>
              <a:t>: number (or biomass) of species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r>
              <a:rPr lang="en-US" i="1" dirty="0" smtClean="0"/>
              <a:t>t</a:t>
            </a:r>
            <a:r>
              <a:rPr lang="en-US" dirty="0" smtClean="0"/>
              <a:t>: time</a:t>
            </a:r>
          </a:p>
          <a:p>
            <a:r>
              <a:rPr lang="en-US" i="1" dirty="0" err="1" smtClean="0"/>
              <a:t>r</a:t>
            </a:r>
            <a:r>
              <a:rPr lang="en-US" i="1" baseline="-25000" dirty="0" err="1" smtClean="0"/>
              <a:t>i</a:t>
            </a:r>
            <a:r>
              <a:rPr lang="en-US" dirty="0" smtClean="0"/>
              <a:t>: growth rate for species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r>
              <a:rPr lang="el-GR" i="1" dirty="0" smtClean="0"/>
              <a:t>α</a:t>
            </a:r>
            <a:r>
              <a:rPr lang="en-US" i="1" baseline="-25000" dirty="0" err="1" smtClean="0"/>
              <a:t>ij</a:t>
            </a:r>
            <a:r>
              <a:rPr lang="en-US" dirty="0" smtClean="0"/>
              <a:t>: predation of species </a:t>
            </a:r>
            <a:r>
              <a:rPr lang="en-US" i="1" dirty="0" smtClean="0"/>
              <a:t>j</a:t>
            </a:r>
            <a:r>
              <a:rPr lang="en-US" dirty="0" smtClean="0"/>
              <a:t> on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r>
              <a:rPr lang="el-GR" i="1" dirty="0" smtClean="0"/>
              <a:t>β</a:t>
            </a:r>
            <a:r>
              <a:rPr lang="en-US" i="1" baseline="-25000" dirty="0" err="1" smtClean="0"/>
              <a:t>ij</a:t>
            </a:r>
            <a:r>
              <a:rPr lang="en-US" dirty="0" smtClean="0"/>
              <a:t>: interaction of species </a:t>
            </a:r>
            <a:r>
              <a:rPr lang="en-US" i="1" dirty="0" smtClean="0"/>
              <a:t>j</a:t>
            </a:r>
            <a:r>
              <a:rPr lang="en-US" dirty="0" smtClean="0"/>
              <a:t> on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r>
              <a:rPr lang="en-US" i="1" dirty="0" smtClean="0"/>
              <a:t>H</a:t>
            </a:r>
            <a:r>
              <a:rPr lang="en-US" i="1" baseline="-25000" dirty="0" smtClean="0"/>
              <a:t>i</a:t>
            </a:r>
            <a:r>
              <a:rPr lang="en-US" dirty="0" smtClean="0"/>
              <a:t>: harvest rate on species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K</a:t>
            </a:r>
            <a:r>
              <a:rPr lang="en-US" i="1" baseline="-25000" dirty="0" smtClean="0"/>
              <a:t>G</a:t>
            </a:r>
            <a:r>
              <a:rPr lang="en-US" dirty="0" smtClean="0"/>
              <a:t>: carrying capacity of </a:t>
            </a:r>
            <a:r>
              <a:rPr lang="en-US" i="1" dirty="0" err="1" smtClean="0"/>
              <a:t>i</a:t>
            </a:r>
            <a:r>
              <a:rPr lang="en-US" dirty="0" err="1" smtClean="0"/>
              <a:t>’s</a:t>
            </a:r>
            <a:r>
              <a:rPr lang="en-US" dirty="0" smtClean="0"/>
              <a:t> functional group</a:t>
            </a:r>
          </a:p>
          <a:p>
            <a:r>
              <a:rPr lang="en-US" i="1" dirty="0" smtClean="0"/>
              <a:t>K</a:t>
            </a:r>
            <a:r>
              <a:rPr lang="el-GR" i="1" baseline="-25000" dirty="0" smtClean="0"/>
              <a:t>σ</a:t>
            </a:r>
            <a:r>
              <a:rPr lang="en-US" dirty="0" smtClean="0"/>
              <a:t>: carrying capacity of entire system</a:t>
            </a:r>
          </a:p>
          <a:p>
            <a:endParaRPr lang="en-US" i="1" dirty="0" smtClean="0"/>
          </a:p>
          <a:p>
            <a:r>
              <a:rPr lang="en-US" i="1" dirty="0" smtClean="0"/>
              <a:t>g</a:t>
            </a:r>
            <a:r>
              <a:rPr lang="en-US" dirty="0" smtClean="0"/>
              <a:t>: number of species in species </a:t>
            </a:r>
            <a:r>
              <a:rPr lang="en-US" i="1" dirty="0" err="1" smtClean="0"/>
              <a:t>i</a:t>
            </a:r>
            <a:r>
              <a:rPr lang="en-US" dirty="0" err="1" smtClean="0"/>
              <a:t>’s</a:t>
            </a:r>
            <a:r>
              <a:rPr lang="en-US" dirty="0" smtClean="0"/>
              <a:t> group</a:t>
            </a:r>
          </a:p>
          <a:p>
            <a:r>
              <a:rPr lang="en-US" i="1" dirty="0" smtClean="0"/>
              <a:t>G</a:t>
            </a:r>
            <a:r>
              <a:rPr lang="en-US" dirty="0" smtClean="0"/>
              <a:t>: number of groups</a:t>
            </a:r>
          </a:p>
          <a:p>
            <a:r>
              <a:rPr lang="en-US" i="1" dirty="0" smtClean="0"/>
              <a:t>P</a:t>
            </a:r>
            <a:r>
              <a:rPr lang="en-US" dirty="0" smtClean="0"/>
              <a:t>: number of predators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55052</TotalTime>
  <Words>1104</Words>
  <Application>Microsoft Office PowerPoint</Application>
  <PresentationFormat>On-screen Show (4:3)</PresentationFormat>
  <Paragraphs>227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Calibri</vt:lpstr>
      <vt:lpstr>Constantia</vt:lpstr>
      <vt:lpstr>Wingdings 2</vt:lpstr>
      <vt:lpstr>Flow</vt:lpstr>
      <vt:lpstr>Using Interactive Visualization to Enhance Understanding of a Fisheries Model</vt:lpstr>
      <vt:lpstr>Thesis Goals</vt:lpstr>
      <vt:lpstr>Fisheries Management</vt:lpstr>
      <vt:lpstr>Ecosystem Models</vt:lpstr>
      <vt:lpstr>Rosenzweig-MacArthur (1963) /Leslie-Gower (1960)</vt:lpstr>
      <vt:lpstr>Schaefer Model (1957)</vt:lpstr>
      <vt:lpstr>Ecosystem-Based Fishery Management</vt:lpstr>
      <vt:lpstr>MS-PROD (Multispecies Production) Model</vt:lpstr>
      <vt:lpstr>MS-PROD</vt:lpstr>
      <vt:lpstr>Representing Changes over Time</vt:lpstr>
      <vt:lpstr>Representing Species Relationships</vt:lpstr>
      <vt:lpstr>Arc Diagrams</vt:lpstr>
      <vt:lpstr>Interaction with Models</vt:lpstr>
      <vt:lpstr>MS-PROD Visualization Design Requirements</vt:lpstr>
      <vt:lpstr>Alternative Screen Layouts</vt:lpstr>
      <vt:lpstr>Absolute Biomass Indicators</vt:lpstr>
      <vt:lpstr>Visualization of Change</vt:lpstr>
      <vt:lpstr>Example of Baseline Comparison</vt:lpstr>
      <vt:lpstr>Visualization of Relationships</vt:lpstr>
      <vt:lpstr>Dynamic Arcs</vt:lpstr>
      <vt:lpstr>Visualizing Uncertainty</vt:lpstr>
      <vt:lpstr>Demo</vt:lpstr>
      <vt:lpstr>Evaluations</vt:lpstr>
      <vt:lpstr>Formal Evaluation</vt:lpstr>
      <vt:lpstr>Formal Evaluation Task</vt:lpstr>
      <vt:lpstr>Formal Evaluation Task</vt:lpstr>
      <vt:lpstr>Formal Evaluation Task</vt:lpstr>
      <vt:lpstr>Formal Evaluation Task</vt:lpstr>
      <vt:lpstr>Formal Evaluation Task</vt:lpstr>
      <vt:lpstr>Formal Evaluation Questions</vt:lpstr>
      <vt:lpstr>Formal Evaluation Grading</vt:lpstr>
      <vt:lpstr>Formal Evaluation Results cont’d</vt:lpstr>
      <vt:lpstr>Formal Evaluation Discussion</vt:lpstr>
      <vt:lpstr>Quantitative Level</vt:lpstr>
      <vt:lpstr>Effect of Quantitative Level</vt:lpstr>
      <vt:lpstr>Informal Evaluation</vt:lpstr>
      <vt:lpstr>Michael Fogarty &amp; Robert Gamble</vt:lpstr>
      <vt:lpstr>David Goethel</vt:lpstr>
      <vt:lpstr>Conclusion</vt:lpstr>
      <vt:lpstr>Thank you</vt:lpstr>
      <vt:lpstr>Future Directions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Interactive Visualization to Enhance Understanding of a Fisheries Model</dc:title>
  <dc:creator>Carmen St. Jean</dc:creator>
  <cp:lastModifiedBy>Carmen St Jean</cp:lastModifiedBy>
  <cp:revision>128</cp:revision>
  <dcterms:created xsi:type="dcterms:W3CDTF">2013-12-11T03:54:34Z</dcterms:created>
  <dcterms:modified xsi:type="dcterms:W3CDTF">2014-06-10T18:03:42Z</dcterms:modified>
</cp:coreProperties>
</file>