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4" r:id="rId6"/>
    <p:sldId id="266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/>
    <p:restoredTop sz="93093"/>
  </p:normalViewPr>
  <p:slideViewPr>
    <p:cSldViewPr snapToGrid="0" snapToObjects="1">
      <p:cViewPr varScale="1">
        <p:scale>
          <a:sx n="72" d="100"/>
          <a:sy n="72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A06C5-FCCD-4A4F-B67C-90598240B728}" type="datetimeFigureOut">
              <a:rPr lang="es-ES_tradnl" smtClean="0"/>
              <a:t>19/10/18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DC7FE-5E3D-1748-8809-C6B71DECA9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27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DC7FE-5E3D-1748-8809-C6B71DECA95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818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8C79C5D-2A6F-F04D-97DA-BEF2467B64E4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2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dirty="0" smtClean="0"/>
              <a:t>REDES EN EL CONGRESO</a:t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800" dirty="0" smtClean="0"/>
              <a:t>Carmen Le </a:t>
            </a:r>
            <a:r>
              <a:rPr lang="es-ES_tradnl" sz="2800" dirty="0" smtClean="0"/>
              <a:t>Foulon</a:t>
            </a:r>
            <a:br>
              <a:rPr lang="es-ES_tradnl" sz="2800" dirty="0" smtClean="0"/>
            </a:br>
            <a:r>
              <a:rPr lang="es-ES_tradnl" sz="2800" dirty="0" err="1" smtClean="0"/>
              <a:t>cle@uc.cl</a:t>
            </a:r>
            <a:endParaRPr lang="es-ES_tradn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 Ladies Santiago </a:t>
            </a:r>
            <a:r>
              <a:rPr lang="mr-IN" dirty="0" smtClean="0"/>
              <a:t>–</a:t>
            </a:r>
            <a:r>
              <a:rPr lang="es-ES_tradnl" dirty="0" smtClean="0"/>
              <a:t>  ICP:  Taller Uso de Redes en Ciencias Sociales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11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Algunos conceptos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Componentes básicos: G=V(V,E)</a:t>
            </a:r>
          </a:p>
          <a:p>
            <a:pPr lvl="1"/>
            <a:r>
              <a:rPr lang="es-ES_tradnl" dirty="0" smtClean="0"/>
              <a:t>V: </a:t>
            </a:r>
            <a:r>
              <a:rPr lang="es-ES_tradnl" dirty="0" err="1" smtClean="0"/>
              <a:t>vertices</a:t>
            </a:r>
            <a:r>
              <a:rPr lang="es-ES_tradnl" dirty="0" smtClean="0"/>
              <a:t> </a:t>
            </a:r>
            <a:r>
              <a:rPr lang="es-ES_tradnl" dirty="0"/>
              <a:t>o nodos</a:t>
            </a:r>
            <a:endParaRPr lang="es-ES_tradnl" dirty="0" smtClean="0"/>
          </a:p>
          <a:p>
            <a:pPr lvl="1"/>
            <a:r>
              <a:rPr lang="es-ES_tradnl" dirty="0" smtClean="0"/>
              <a:t>E: </a:t>
            </a:r>
            <a:r>
              <a:rPr lang="es-ES_tradnl" dirty="0" err="1" smtClean="0"/>
              <a:t>edges</a:t>
            </a:r>
            <a:r>
              <a:rPr lang="es-ES_tradnl" dirty="0"/>
              <a:t> </a:t>
            </a:r>
            <a:r>
              <a:rPr lang="es-ES_tradnl" dirty="0" smtClean="0"/>
              <a:t>o links: conectan.</a:t>
            </a:r>
          </a:p>
          <a:p>
            <a:r>
              <a:rPr lang="es-ES_tradnl" dirty="0"/>
              <a:t>Matriz de </a:t>
            </a:r>
            <a:r>
              <a:rPr lang="es-ES_tradnl" dirty="0" err="1"/>
              <a:t>adjacencia</a:t>
            </a:r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(Algunos) tipos de gráficos:</a:t>
            </a:r>
          </a:p>
          <a:p>
            <a:pPr lvl="1"/>
            <a:r>
              <a:rPr lang="es-ES_tradnl" dirty="0" err="1" smtClean="0"/>
              <a:t>directed</a:t>
            </a:r>
            <a:r>
              <a:rPr lang="es-ES_tradnl" dirty="0" smtClean="0"/>
              <a:t>” vs “</a:t>
            </a:r>
            <a:r>
              <a:rPr lang="es-ES_tradnl" dirty="0" err="1" smtClean="0"/>
              <a:t>undirected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smtClean="0"/>
              <a:t>bipartitos</a:t>
            </a:r>
          </a:p>
        </p:txBody>
      </p:sp>
    </p:spTree>
    <p:extLst>
      <p:ext uri="{BB962C8B-B14F-4D97-AF65-F5344CB8AC3E}">
        <p14:creationId xmlns:p14="http://schemas.microsoft.com/office/powerpoint/2010/main" val="16309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Redes en el Congreso: Mociones</a:t>
            </a:r>
            <a:br>
              <a:rPr lang="es-ES_tradnl" dirty="0" smtClean="0"/>
            </a:br>
            <a:r>
              <a:rPr lang="es-ES_tradnl" dirty="0"/>
              <a:t>	</a:t>
            </a:r>
            <a:r>
              <a:rPr lang="es-ES_tradnl" dirty="0" smtClean="0"/>
              <a:t>Algunas preguntas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Descriptivas: nivel sistema y subcomponentes:</a:t>
            </a:r>
          </a:p>
          <a:p>
            <a:pPr lvl="1"/>
            <a:r>
              <a:rPr lang="es-ES_tradnl" dirty="0" smtClean="0"/>
              <a:t>Cómo son las redes entre </a:t>
            </a:r>
            <a:r>
              <a:rPr lang="es-ES_tradnl" dirty="0" err="1" smtClean="0"/>
              <a:t>legisladorxs</a:t>
            </a:r>
            <a:endParaRPr lang="es-ES_tradnl" dirty="0" smtClean="0"/>
          </a:p>
          <a:p>
            <a:pPr lvl="1"/>
            <a:r>
              <a:rPr lang="es-ES_tradnl" dirty="0" smtClean="0"/>
              <a:t>Cómo han cambiando en el tiempo</a:t>
            </a:r>
          </a:p>
          <a:p>
            <a:pPr lvl="1"/>
            <a:r>
              <a:rPr lang="es-ES_tradnl" dirty="0" smtClean="0"/>
              <a:t>Quienes son </a:t>
            </a:r>
            <a:r>
              <a:rPr lang="es-ES_tradnl" dirty="0" err="1" smtClean="0"/>
              <a:t>lxs</a:t>
            </a:r>
            <a:r>
              <a:rPr lang="es-ES_tradnl" dirty="0" smtClean="0"/>
              <a:t> </a:t>
            </a:r>
            <a:r>
              <a:rPr lang="es-ES_tradnl" dirty="0" err="1" smtClean="0"/>
              <a:t>legisladorxs</a:t>
            </a:r>
            <a:r>
              <a:rPr lang="es-ES_tradnl" dirty="0" smtClean="0"/>
              <a:t> “centrales” y qué </a:t>
            </a:r>
            <a:r>
              <a:rPr lang="es-ES_tradnl" dirty="0" err="1" smtClean="0"/>
              <a:t>carácterísticas</a:t>
            </a:r>
            <a:r>
              <a:rPr lang="es-ES_tradnl" dirty="0" smtClean="0"/>
              <a:t> tienen</a:t>
            </a:r>
            <a:endParaRPr lang="es-ES_tradnl" dirty="0"/>
          </a:p>
          <a:p>
            <a:r>
              <a:rPr lang="es-ES_tradnl" dirty="0" smtClean="0"/>
              <a:t>Explicativas:</a:t>
            </a:r>
          </a:p>
          <a:p>
            <a:pPr lvl="1"/>
            <a:r>
              <a:rPr lang="es-ES_tradnl" dirty="0" smtClean="0"/>
              <a:t>Qué </a:t>
            </a:r>
            <a:r>
              <a:rPr lang="es-ES_tradnl" dirty="0" err="1" smtClean="0"/>
              <a:t>carácterísticas</a:t>
            </a:r>
            <a:r>
              <a:rPr lang="es-ES_tradnl" dirty="0" smtClean="0"/>
              <a:t> individuales inciden en que dos </a:t>
            </a:r>
            <a:r>
              <a:rPr lang="es-ES_tradnl" dirty="0" err="1" smtClean="0"/>
              <a:t>legisladorxs</a:t>
            </a:r>
            <a:r>
              <a:rPr lang="es-ES_tradnl" dirty="0" smtClean="0"/>
              <a:t> </a:t>
            </a:r>
            <a:r>
              <a:rPr lang="es-ES_tradnl" dirty="0" err="1" smtClean="0"/>
              <a:t>co-autoreen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¿Incide partido de pertenencia?</a:t>
            </a:r>
          </a:p>
          <a:p>
            <a:pPr lvl="1"/>
            <a:r>
              <a:rPr lang="es-ES_tradnl" dirty="0" smtClean="0"/>
              <a:t>¿Pertenecer a otra red (</a:t>
            </a:r>
            <a:r>
              <a:rPr lang="es-ES_tradnl" dirty="0" err="1" smtClean="0"/>
              <a:t>e.g</a:t>
            </a:r>
            <a:r>
              <a:rPr lang="es-ES_tradnl" dirty="0" smtClean="0"/>
              <a:t>. social) aumenta la probabilidad de </a:t>
            </a:r>
            <a:r>
              <a:rPr lang="es-ES_tradnl" dirty="0" err="1" smtClean="0"/>
              <a:t>co-autorear</a:t>
            </a:r>
            <a:r>
              <a:rPr lang="es-ES_tradnl" dirty="0" smtClean="0"/>
              <a:t>?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2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Redes en el Congreso: Mociones</a:t>
            </a:r>
            <a:br>
              <a:rPr lang="es-ES_tradnl" dirty="0" smtClean="0"/>
            </a:br>
            <a:r>
              <a:rPr lang="es-ES_tradnl" dirty="0"/>
              <a:t>	</a:t>
            </a:r>
            <a:r>
              <a:rPr lang="es-ES_tradnl" dirty="0" smtClean="0"/>
              <a:t>Algunas preguntas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charset="0"/>
              <a:buChar char="o"/>
            </a:pPr>
            <a:r>
              <a:rPr lang="es-ES_tradnl" dirty="0" smtClean="0"/>
              <a:t>Descriptivas: nivel sistema y subcomponentes:</a:t>
            </a:r>
          </a:p>
          <a:p>
            <a:pPr lvl="1">
              <a:buFont typeface="Courier New" charset="0"/>
              <a:buChar char="o"/>
            </a:pPr>
            <a:r>
              <a:rPr lang="es-ES_tradnl" dirty="0" smtClean="0"/>
              <a:t>Cómo son las redes entre </a:t>
            </a:r>
            <a:r>
              <a:rPr lang="es-ES_tradnl" dirty="0" err="1" smtClean="0"/>
              <a:t>legisladorxs</a:t>
            </a:r>
            <a:endParaRPr lang="es-ES_tradnl" dirty="0" smtClean="0"/>
          </a:p>
          <a:p>
            <a:pPr lvl="1">
              <a:buFont typeface="Courier New" charset="0"/>
              <a:buChar char="o"/>
            </a:pPr>
            <a:r>
              <a:rPr lang="es-ES_tradnl" dirty="0" smtClean="0"/>
              <a:t>Cómo han cambiando en el tiempo</a:t>
            </a:r>
          </a:p>
          <a:p>
            <a:pPr lvl="1">
              <a:buFont typeface="Courier New" charset="0"/>
              <a:buChar char="o"/>
            </a:pPr>
            <a:r>
              <a:rPr lang="es-ES_tradnl" dirty="0" smtClean="0"/>
              <a:t>Quienes son </a:t>
            </a:r>
            <a:r>
              <a:rPr lang="es-ES_tradnl" dirty="0" err="1" smtClean="0"/>
              <a:t>lxs</a:t>
            </a:r>
            <a:r>
              <a:rPr lang="es-ES_tradnl" dirty="0" smtClean="0"/>
              <a:t> </a:t>
            </a:r>
            <a:r>
              <a:rPr lang="es-ES_tradnl" dirty="0" err="1" smtClean="0"/>
              <a:t>legisladorxs</a:t>
            </a:r>
            <a:r>
              <a:rPr lang="es-ES_tradnl" dirty="0" smtClean="0"/>
              <a:t> “centrales” y qué </a:t>
            </a:r>
            <a:r>
              <a:rPr lang="es-ES_tradnl" dirty="0" err="1" smtClean="0"/>
              <a:t>carácterísticas</a:t>
            </a:r>
            <a:r>
              <a:rPr lang="es-ES_tradnl" dirty="0" smtClean="0"/>
              <a:t> tienen</a:t>
            </a:r>
          </a:p>
          <a:p>
            <a:pPr lvl="1">
              <a:buFont typeface="Courier New" charset="0"/>
              <a:buChar char="o"/>
            </a:pPr>
            <a:endParaRPr lang="es-ES_tradnl" dirty="0"/>
          </a:p>
          <a:p>
            <a:pPr>
              <a:buFont typeface="Courier New" charset="0"/>
              <a:buChar char="o"/>
            </a:pPr>
            <a:r>
              <a:rPr lang="es-ES_tradnl" dirty="0" smtClean="0"/>
              <a:t>Hoy revisaremos descripción de redes:</a:t>
            </a:r>
          </a:p>
          <a:p>
            <a:pPr lvl="1">
              <a:buFont typeface="Courier New" charset="0"/>
              <a:buChar char="o"/>
            </a:pPr>
            <a:r>
              <a:rPr lang="es-ES_tradnl" dirty="0"/>
              <a:t>Estadísticos descriptivos de la red</a:t>
            </a:r>
          </a:p>
          <a:p>
            <a:pPr lvl="1">
              <a:buFont typeface="Courier New" charset="0"/>
              <a:buChar char="o"/>
            </a:pPr>
            <a:r>
              <a:rPr lang="es-ES_tradnl" dirty="0"/>
              <a:t>Medidas de </a:t>
            </a:r>
            <a:r>
              <a:rPr lang="es-ES_tradnl" dirty="0" smtClean="0"/>
              <a:t>centralidad</a:t>
            </a:r>
          </a:p>
          <a:p>
            <a:pPr lvl="1">
              <a:buFont typeface="Courier New" charset="0"/>
              <a:buChar char="o"/>
            </a:pPr>
            <a:r>
              <a:rPr lang="es-ES_tradnl" dirty="0" smtClean="0"/>
              <a:t>Detección de comunidades</a:t>
            </a:r>
          </a:p>
          <a:p>
            <a:pPr lvl="1">
              <a:buFont typeface="Courier New" charset="0"/>
              <a:buChar char="o"/>
            </a:pPr>
            <a:r>
              <a:rPr lang="es-ES_tradnl" dirty="0" smtClean="0"/>
              <a:t>Gráficos de redes</a:t>
            </a:r>
            <a:endParaRPr lang="es-ES_tradnl" dirty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503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Redes en el Congreso: Mociones</a:t>
            </a:r>
            <a:br>
              <a:rPr lang="es-ES_tradnl" dirty="0" smtClean="0"/>
            </a:br>
            <a:r>
              <a:rPr lang="es-ES_tradnl" dirty="0"/>
              <a:t>	</a:t>
            </a:r>
            <a:r>
              <a:rPr lang="es-ES_tradnl" dirty="0" smtClean="0"/>
              <a:t>Algunas preguntas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105835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Explicativas:</a:t>
            </a:r>
          </a:p>
          <a:p>
            <a:pPr lvl="1"/>
            <a:r>
              <a:rPr lang="es-ES_tradnl" dirty="0" smtClean="0"/>
              <a:t>Qué </a:t>
            </a:r>
            <a:r>
              <a:rPr lang="es-ES_tradnl" dirty="0" err="1" smtClean="0"/>
              <a:t>carácterísticas</a:t>
            </a:r>
            <a:r>
              <a:rPr lang="es-ES_tradnl" dirty="0" smtClean="0"/>
              <a:t> individuales inciden en que dos </a:t>
            </a:r>
            <a:r>
              <a:rPr lang="es-ES_tradnl" dirty="0" err="1" smtClean="0"/>
              <a:t>legisladorxs</a:t>
            </a:r>
            <a:r>
              <a:rPr lang="es-ES_tradnl" dirty="0" smtClean="0"/>
              <a:t> </a:t>
            </a:r>
            <a:r>
              <a:rPr lang="es-ES_tradnl" dirty="0" err="1" smtClean="0"/>
              <a:t>co-autoreen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¿Incide partido de pertenencia?</a:t>
            </a:r>
          </a:p>
          <a:p>
            <a:pPr lvl="1"/>
            <a:r>
              <a:rPr lang="es-ES_tradnl" dirty="0" smtClean="0"/>
              <a:t>¿Pertenecer a otra red (</a:t>
            </a:r>
            <a:r>
              <a:rPr lang="es-ES_tradnl" dirty="0" err="1" smtClean="0"/>
              <a:t>e.g</a:t>
            </a:r>
            <a:r>
              <a:rPr lang="es-ES_tradnl" dirty="0" smtClean="0"/>
              <a:t>. social) aumenta la probabilidad de </a:t>
            </a:r>
            <a:r>
              <a:rPr lang="es-ES_tradnl" dirty="0" err="1" smtClean="0"/>
              <a:t>co-autorear</a:t>
            </a:r>
            <a:r>
              <a:rPr lang="es-ES_tradnl" dirty="0" smtClean="0"/>
              <a:t>?</a:t>
            </a:r>
          </a:p>
          <a:p>
            <a:endParaRPr lang="es-ES_tradnl" dirty="0" smtClean="0"/>
          </a:p>
          <a:p>
            <a:r>
              <a:rPr lang="es-ES_tradnl" dirty="0" smtClean="0"/>
              <a:t>Se modela </a:t>
            </a:r>
            <a:r>
              <a:rPr lang="es-ES_tradnl" dirty="0" err="1" smtClean="0"/>
              <a:t>explicitamente</a:t>
            </a:r>
            <a:r>
              <a:rPr lang="es-ES_tradnl" dirty="0" smtClean="0"/>
              <a:t> la dependencia entre unidades </a:t>
            </a:r>
            <a:r>
              <a:rPr lang="mr-IN" dirty="0" smtClean="0"/>
              <a:t>–</a:t>
            </a:r>
            <a:r>
              <a:rPr lang="es-ES_tradnl" dirty="0" smtClean="0"/>
              <a:t> una </a:t>
            </a:r>
            <a:r>
              <a:rPr lang="es-ES_tradnl" dirty="0" err="1" smtClean="0"/>
              <a:t>carácterística</a:t>
            </a:r>
            <a:r>
              <a:rPr lang="es-ES_tradnl" dirty="0" smtClean="0"/>
              <a:t> esencial en datos relacionales, además,  factores </a:t>
            </a:r>
            <a:r>
              <a:rPr lang="es-ES_tradnl" dirty="0" err="1" smtClean="0"/>
              <a:t>endogenos</a:t>
            </a:r>
            <a:r>
              <a:rPr lang="es-ES_tradnl" dirty="0" smtClean="0"/>
              <a:t> (como propensión a cerrar la tríada).</a:t>
            </a:r>
          </a:p>
          <a:p>
            <a:pPr lvl="1"/>
            <a:r>
              <a:rPr lang="es-ES_tradnl" dirty="0" smtClean="0"/>
              <a:t>ERGM:   se considera la matriz </a:t>
            </a:r>
            <a:r>
              <a:rPr lang="es-ES_tradnl" dirty="0" err="1" smtClean="0"/>
              <a:t>ade</a:t>
            </a:r>
            <a:r>
              <a:rPr lang="es-ES_tradnl" dirty="0" smtClean="0"/>
              <a:t> </a:t>
            </a:r>
            <a:r>
              <a:rPr lang="es-ES_tradnl" dirty="0" err="1" smtClean="0"/>
              <a:t>adjacencia</a:t>
            </a:r>
            <a:r>
              <a:rPr lang="es-ES_tradnl" dirty="0" smtClean="0"/>
              <a:t> como matriz </a:t>
            </a:r>
            <a:r>
              <a:rPr lang="es-ES_tradnl" dirty="0" err="1" smtClean="0"/>
              <a:t>aleaoria</a:t>
            </a:r>
            <a:r>
              <a:rPr lang="es-ES_tradnl" dirty="0"/>
              <a:t> </a:t>
            </a:r>
            <a:r>
              <a:rPr lang="es-ES_tradnl" dirty="0" smtClean="0"/>
              <a:t>cuya matriz observable es la realización de una distribución multivariada.</a:t>
            </a:r>
          </a:p>
          <a:p>
            <a:pPr lvl="1"/>
            <a:r>
              <a:rPr lang="es-ES_tradnl" dirty="0" smtClean="0"/>
              <a:t>Se estima la probabilidad de un link dada los variables explicativas. </a:t>
            </a:r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Una nota sobre </a:t>
            </a:r>
            <a:r>
              <a:rPr lang="es-ES_tradnl" dirty="0" err="1"/>
              <a:t>g</a:t>
            </a:r>
            <a:r>
              <a:rPr lang="es-ES_tradnl" dirty="0" err="1" smtClean="0"/>
              <a:t>raficos</a:t>
            </a:r>
            <a:r>
              <a:rPr lang="es-ES_tradnl" dirty="0" smtClean="0"/>
              <a:t> de redes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Cómo mejor representar la red:</a:t>
            </a:r>
          </a:p>
          <a:p>
            <a:pPr lvl="1"/>
            <a:r>
              <a:rPr lang="es-ES_tradnl" dirty="0" err="1" smtClean="0"/>
              <a:t>Drawing</a:t>
            </a:r>
            <a:r>
              <a:rPr lang="es-ES_tradnl" dirty="0" smtClean="0"/>
              <a:t> </a:t>
            </a:r>
            <a:r>
              <a:rPr lang="es-ES_tradnl" dirty="0" err="1" smtClean="0"/>
              <a:t>conventions</a:t>
            </a:r>
            <a:r>
              <a:rPr lang="es-ES_tradnl" dirty="0" smtClean="0"/>
              <a:t>, </a:t>
            </a:r>
            <a:r>
              <a:rPr lang="es-ES_tradnl" dirty="0" err="1" smtClean="0"/>
              <a:t>aesthetics</a:t>
            </a:r>
            <a:r>
              <a:rPr lang="es-ES_tradnl" dirty="0" smtClean="0"/>
              <a:t> and </a:t>
            </a:r>
            <a:r>
              <a:rPr lang="es-ES_tradnl" dirty="0" err="1" smtClean="0"/>
              <a:t>constraints</a:t>
            </a:r>
            <a:r>
              <a:rPr lang="es-ES_tradnl" dirty="0" smtClean="0"/>
              <a:t>: </a:t>
            </a:r>
            <a:r>
              <a:rPr lang="es-ES_tradnl" dirty="0" err="1" smtClean="0"/>
              <a:t>optimization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endParaRPr lang="es-ES_tradnl" dirty="0" smtClean="0"/>
          </a:p>
          <a:p>
            <a:pPr lvl="1"/>
            <a:r>
              <a:rPr lang="es-ES_tradnl" dirty="0" smtClean="0"/>
              <a:t>Algoritmos:</a:t>
            </a:r>
          </a:p>
          <a:p>
            <a:pPr lvl="2"/>
            <a:r>
              <a:rPr lang="es-ES_tradnl" dirty="0" smtClean="0"/>
              <a:t>Basados la noción de fuerza: pelotas y resortes (</a:t>
            </a:r>
            <a:r>
              <a:rPr lang="es-ES_tradnl" dirty="0" err="1" smtClean="0"/>
              <a:t>Fruchterman</a:t>
            </a:r>
            <a:r>
              <a:rPr lang="es-ES_tradnl" dirty="0" smtClean="0"/>
              <a:t> y </a:t>
            </a:r>
            <a:r>
              <a:rPr lang="es-ES_tradnl" dirty="0" err="1" smtClean="0"/>
              <a:t>Reingold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Basados en escalamiento multidimensionales: MDS</a:t>
            </a:r>
          </a:p>
          <a:p>
            <a:pPr lvl="2"/>
            <a:r>
              <a:rPr lang="es-ES_tradnl" dirty="0" smtClean="0"/>
              <a:t>Muchos otros!</a:t>
            </a:r>
          </a:p>
          <a:p>
            <a:pPr lvl="2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1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/>
              <a:t>Libros 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Luke (2015) A User’s Guide to Network Analysis in </a:t>
            </a:r>
            <a:r>
              <a:rPr lang="en-US" dirty="0" smtClean="0"/>
              <a:t>R</a:t>
            </a:r>
            <a:endParaRPr lang="es-ES_tradnl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Kolaczyk</a:t>
            </a:r>
            <a:r>
              <a:rPr lang="en-US" dirty="0"/>
              <a:t> y </a:t>
            </a:r>
            <a:r>
              <a:rPr lang="en-US" dirty="0" err="1"/>
              <a:t>Csárdi</a:t>
            </a:r>
            <a:r>
              <a:rPr lang="en-US" dirty="0"/>
              <a:t> (2014) Statistical Analysis of Network Data with 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/>
              <a:t>Libros: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Kolaczyk</a:t>
            </a:r>
            <a:r>
              <a:rPr lang="en-US" dirty="0"/>
              <a:t> </a:t>
            </a:r>
            <a:r>
              <a:rPr lang="en-US" dirty="0" smtClean="0"/>
              <a:t>(2009) </a:t>
            </a:r>
            <a:r>
              <a:rPr lang="en-US" dirty="0"/>
              <a:t>Statistical Analysis of Network </a:t>
            </a:r>
            <a:r>
              <a:rPr lang="en-US" dirty="0" smtClean="0"/>
              <a:t>Data</a:t>
            </a: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 smtClean="0"/>
              <a:t>Newman (2018) Networks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_tradnl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 smtClean="0"/>
              <a:t>Paquetes: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 err="1"/>
              <a:t>i</a:t>
            </a:r>
            <a:r>
              <a:rPr lang="es-ES_tradnl" dirty="0" err="1" smtClean="0"/>
              <a:t>graph</a:t>
            </a:r>
            <a:r>
              <a:rPr lang="es-ES_tradnl" dirty="0" smtClean="0"/>
              <a:t> (veremos hoy)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 err="1" smtClean="0"/>
              <a:t>tidygraph</a:t>
            </a:r>
            <a:r>
              <a:rPr lang="es-ES_tradnl" dirty="0" smtClean="0"/>
              <a:t> y </a:t>
            </a:r>
            <a:r>
              <a:rPr lang="es-ES_tradnl" dirty="0" err="1" smtClean="0"/>
              <a:t>ggraph</a:t>
            </a: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 smtClean="0"/>
              <a:t>Paquetes </a:t>
            </a:r>
            <a:r>
              <a:rPr lang="es-ES_tradnl" dirty="0" err="1" smtClean="0"/>
              <a:t>statnet</a:t>
            </a:r>
            <a:r>
              <a:rPr lang="es-ES_tradnl" dirty="0" smtClean="0"/>
              <a:t>, incluyendo </a:t>
            </a:r>
            <a:r>
              <a:rPr lang="es-ES_tradnl" dirty="0" err="1" smtClean="0"/>
              <a:t>ergm</a:t>
            </a:r>
            <a:r>
              <a:rPr lang="es-ES_tradnl" dirty="0" smtClean="0"/>
              <a:t> y </a:t>
            </a:r>
            <a:r>
              <a:rPr lang="es-ES_tradnl" dirty="0" err="1" smtClean="0"/>
              <a:t>network</a:t>
            </a:r>
            <a:r>
              <a:rPr lang="es-ES_tradnl" dirty="0" smtClean="0"/>
              <a:t> (</a:t>
            </a:r>
            <a:r>
              <a:rPr lang="es-ES_tradnl" dirty="0" err="1" smtClean="0"/>
              <a:t>statnet.org</a:t>
            </a:r>
            <a:r>
              <a:rPr lang="es-ES_tradnl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92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Ahora...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Abrir </a:t>
            </a:r>
            <a:r>
              <a:rPr lang="es-ES_tradnl" dirty="0" err="1" smtClean="0"/>
              <a:t>projecto</a:t>
            </a:r>
            <a:r>
              <a:rPr lang="es-ES_tradnl" dirty="0" smtClean="0"/>
              <a:t> de R para trabajar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09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454</TotalTime>
  <Words>401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Courier New</vt:lpstr>
      <vt:lpstr>Feathered</vt:lpstr>
      <vt:lpstr>REDES EN EL CONGRESO   Carmen Le Foulon cle@uc.cl</vt:lpstr>
      <vt:lpstr>Algunos conceptos</vt:lpstr>
      <vt:lpstr>Redes en el Congreso: Mociones  Algunas preguntas</vt:lpstr>
      <vt:lpstr>Redes en el Congreso: Mociones  Algunas preguntas</vt:lpstr>
      <vt:lpstr>Redes en el Congreso: Mociones  Algunas preguntas</vt:lpstr>
      <vt:lpstr>Una nota sobre graficos de redes</vt:lpstr>
      <vt:lpstr>Recursos</vt:lpstr>
      <vt:lpstr>Ahora...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EN EL CONGRESO   Carmen Le Foulon</dc:title>
  <dc:creator>NN</dc:creator>
  <cp:lastModifiedBy>NN</cp:lastModifiedBy>
  <cp:revision>10</cp:revision>
  <dcterms:created xsi:type="dcterms:W3CDTF">2018-10-19T12:21:13Z</dcterms:created>
  <dcterms:modified xsi:type="dcterms:W3CDTF">2018-10-19T20:02:09Z</dcterms:modified>
</cp:coreProperties>
</file>