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6858000" cy="9144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8"/>
    <p:restoredTop sz="94687"/>
  </p:normalViewPr>
  <p:slideViewPr>
    <p:cSldViewPr snapToGrid="0" snapToObjects="1">
      <p:cViewPr varScale="1">
        <p:scale>
          <a:sx n="78" d="100"/>
          <a:sy n="78" d="100"/>
        </p:scale>
        <p:origin x="3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06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9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514350" y="2459569"/>
            <a:ext cx="5829300" cy="272203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8700" y="5181600"/>
            <a:ext cx="4800600" cy="39624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4972050" y="0"/>
            <a:ext cx="1543050" cy="853440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342900" y="366184"/>
            <a:ext cx="4514850" cy="877781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541735" y="5875866"/>
            <a:ext cx="5829301" cy="181610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41735" y="3875618"/>
            <a:ext cx="5829301" cy="20002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42900" y="2133600"/>
            <a:ext cx="3028950" cy="70104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342900" y="342414"/>
            <a:ext cx="6172200" cy="157154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42900" y="1913953"/>
            <a:ext cx="3030142" cy="9858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342900" y="122768"/>
            <a:ext cx="6172200" cy="201083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2256235" cy="191346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idx="1"/>
          </p:nvPr>
        </p:nvSpPr>
        <p:spPr>
          <a:xfrm>
            <a:off x="2681286" y="364066"/>
            <a:ext cx="3833814" cy="877993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1344216" y="6400800"/>
            <a:ext cx="4114801" cy="75565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44216" y="7156450"/>
            <a:ext cx="4114801" cy="10731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42900" y="122767"/>
            <a:ext cx="6172200" cy="2010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42900" y="2133600"/>
            <a:ext cx="6172200" cy="701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914900" y="8583929"/>
            <a:ext cx="16002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Daphne"/>
          <p:cNvSpPr txBox="1"/>
          <p:nvPr/>
        </p:nvSpPr>
        <p:spPr>
          <a:xfrm>
            <a:off x="22776" y="529797"/>
            <a:ext cx="342900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AU" sz="3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Kim</a:t>
            </a:r>
            <a:endParaRPr sz="3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‘I’m constantly on the move’"/>
          <p:cNvSpPr txBox="1"/>
          <p:nvPr/>
        </p:nvSpPr>
        <p:spPr>
          <a:xfrm>
            <a:off x="99507" y="3409403"/>
            <a:ext cx="685799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>
              <a:defRPr sz="2800" i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‘I</a:t>
            </a:r>
            <a:r>
              <a:rPr lang="en-AU"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value providing good customer service</a:t>
            </a:r>
            <a:r>
              <a:rPr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</p:txBody>
      </p:sp>
      <p:grpSp>
        <p:nvGrpSpPr>
          <p:cNvPr id="115" name="Group"/>
          <p:cNvGrpSpPr/>
          <p:nvPr/>
        </p:nvGrpSpPr>
        <p:grpSpPr>
          <a:xfrm>
            <a:off x="124833" y="4198990"/>
            <a:ext cx="3276304" cy="540001"/>
            <a:chOff x="0" y="0"/>
            <a:chExt cx="3276302" cy="539999"/>
          </a:xfrm>
        </p:grpSpPr>
        <p:pic>
          <p:nvPicPr>
            <p:cNvPr id="113" name="F:\key.png" descr="F:\key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40001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4" name="Key goals"/>
            <p:cNvSpPr txBox="1"/>
            <p:nvPr/>
          </p:nvSpPr>
          <p:spPr>
            <a:xfrm>
              <a:off x="604049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 dirty="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Key goals</a:t>
              </a:r>
            </a:p>
          </p:txBody>
        </p:sp>
      </p:grpSp>
      <p:grpSp>
        <p:nvGrpSpPr>
          <p:cNvPr id="118" name="Group"/>
          <p:cNvGrpSpPr/>
          <p:nvPr/>
        </p:nvGrpSpPr>
        <p:grpSpPr>
          <a:xfrm>
            <a:off x="3528507" y="4198990"/>
            <a:ext cx="3257006" cy="540001"/>
            <a:chOff x="0" y="0"/>
            <a:chExt cx="3257004" cy="539999"/>
          </a:xfrm>
        </p:grpSpPr>
        <p:pic>
          <p:nvPicPr>
            <p:cNvPr id="116" name="F:\icons0010.png" descr="F:\icons001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40000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7" name="We must"/>
            <p:cNvSpPr txBox="1"/>
            <p:nvPr/>
          </p:nvSpPr>
          <p:spPr>
            <a:xfrm>
              <a:off x="584751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We must</a:t>
              </a:r>
            </a:p>
          </p:txBody>
        </p:sp>
      </p:grpSp>
      <p:grpSp>
        <p:nvGrpSpPr>
          <p:cNvPr id="121" name="Group"/>
          <p:cNvGrpSpPr/>
          <p:nvPr/>
        </p:nvGrpSpPr>
        <p:grpSpPr>
          <a:xfrm>
            <a:off x="3528507" y="6540783"/>
            <a:ext cx="3257006" cy="540001"/>
            <a:chOff x="0" y="0"/>
            <a:chExt cx="3257004" cy="539999"/>
          </a:xfrm>
        </p:grpSpPr>
        <p:pic>
          <p:nvPicPr>
            <p:cNvPr id="119" name="F:\icons0007.png" descr="F:\icons0007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540000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" name="We must not"/>
            <p:cNvSpPr txBox="1"/>
            <p:nvPr/>
          </p:nvSpPr>
          <p:spPr>
            <a:xfrm>
              <a:off x="584751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We must not</a:t>
              </a:r>
            </a:p>
          </p:txBody>
        </p:sp>
      </p:grpSp>
      <p:grpSp>
        <p:nvGrpSpPr>
          <p:cNvPr id="124" name="Group"/>
          <p:cNvGrpSpPr/>
          <p:nvPr/>
        </p:nvGrpSpPr>
        <p:grpSpPr>
          <a:xfrm>
            <a:off x="124833" y="6540783"/>
            <a:ext cx="3276304" cy="540001"/>
            <a:chOff x="0" y="0"/>
            <a:chExt cx="3276302" cy="539999"/>
          </a:xfrm>
        </p:grpSpPr>
        <p:pic>
          <p:nvPicPr>
            <p:cNvPr id="122" name="F:\icons0001.png" descr="F:\icons000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540001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Behaviours"/>
            <p:cNvSpPr txBox="1"/>
            <p:nvPr/>
          </p:nvSpPr>
          <p:spPr>
            <a:xfrm>
              <a:off x="604049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 dirty="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Behaviours</a:t>
              </a:r>
            </a:p>
          </p:txBody>
        </p:sp>
      </p:grpSp>
      <p:sp>
        <p:nvSpPr>
          <p:cNvPr id="125" name="I do not want to manage my music…"/>
          <p:cNvSpPr txBox="1"/>
          <p:nvPr/>
        </p:nvSpPr>
        <p:spPr>
          <a:xfrm>
            <a:off x="160777" y="4721019"/>
            <a:ext cx="3240360" cy="2569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To get promoted to call centre manager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Improve on her technology skills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Values time with family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Likes helping out people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Provide service on mobile phones…"/>
          <p:cNvSpPr txBox="1"/>
          <p:nvPr/>
        </p:nvSpPr>
        <p:spPr>
          <a:xfrm>
            <a:off x="3589777" y="4721019"/>
            <a:ext cx="3240360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73037" indent="-173037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  <a:defRPr sz="14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 lang="en-AU" dirty="0"/>
              <a:t>Make the UI simple to use </a:t>
            </a:r>
          </a:p>
          <a:p>
            <a:pPr marL="173037" indent="-173037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  <a:defRPr sz="14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 lang="en-AU" dirty="0"/>
              <a:t>Display relevant questions on screen </a:t>
            </a:r>
          </a:p>
          <a:p>
            <a:pPr marL="173037" indent="-173037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  <a:defRPr sz="14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 lang="en-AU" dirty="0"/>
              <a:t>Make sure incidents and tracking of existing incidents are easy to find </a:t>
            </a:r>
          </a:p>
          <a:p>
            <a:pPr marL="173037" indent="-173037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  <a:defRPr sz="14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 lang="en-AU" dirty="0"/>
              <a:t>Make logging incidents quick and easy </a:t>
            </a:r>
          </a:p>
          <a:p>
            <a:pPr marL="173037" indent="-173037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  <a:defRPr sz="1400">
                <a:latin typeface="Arial Unicode MS"/>
                <a:ea typeface="Arial Unicode MS"/>
                <a:cs typeface="Arial Unicode MS"/>
                <a:sym typeface="Arial Unicode MS"/>
              </a:defRPr>
            </a:pPr>
            <a:r>
              <a:rPr lang="en-AU" dirty="0"/>
              <a:t>Use helpful icons to guide the user </a:t>
            </a:r>
            <a:endParaRPr dirty="0"/>
          </a:p>
        </p:txBody>
      </p:sp>
      <p:sp>
        <p:nvSpPr>
          <p:cNvPr id="127" name="Using mobile phone all the time…"/>
          <p:cNvSpPr txBox="1"/>
          <p:nvPr/>
        </p:nvSpPr>
        <p:spPr>
          <a:xfrm>
            <a:off x="160777" y="7079679"/>
            <a:ext cx="3240360" cy="2200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 incidents onto system 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Making sure customers are happy  over the phone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May not be efficient when using the system (e.g. difficulty using system)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Request complex interactions…"/>
          <p:cNvSpPr txBox="1"/>
          <p:nvPr/>
        </p:nvSpPr>
        <p:spPr>
          <a:xfrm>
            <a:off x="3589777" y="7079679"/>
            <a:ext cx="3240360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Make the UI complicated and hard to use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Display irrelevant questions for her to read out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Include many steps to finding relevant information (e.g. hiding information in folders which user will have to click through)</a:t>
            </a:r>
          </a:p>
          <a:p>
            <a:pPr>
              <a:spcBef>
                <a:spcPts val="600"/>
              </a:spcBef>
              <a:buClr>
                <a:srgbClr val="262626"/>
              </a:buClr>
              <a:buSzPct val="100000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600"/>
              </a:spcBef>
              <a:buClr>
                <a:srgbClr val="262626"/>
              </a:buClr>
              <a:buSzPct val="100000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EE71B1-58BD-9B4A-9F4E-C4B0FB75EA28}"/>
              </a:ext>
            </a:extLst>
          </p:cNvPr>
          <p:cNvSpPr txBox="1"/>
          <p:nvPr/>
        </p:nvSpPr>
        <p:spPr>
          <a:xfrm>
            <a:off x="22777" y="1056163"/>
            <a:ext cx="2992599" cy="2631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Age: 55 years old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Occupation: Call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centre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operator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5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dirty="0"/>
              <a:t>Education: Bachelor of Communication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dirty="0"/>
              <a:t>Location: Wellington, NZ</a:t>
            </a:r>
            <a:endParaRPr kumimoji="0" lang="en-US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5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5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65610-3D65-1B42-93D5-CE7EA076DF8D}"/>
              </a:ext>
            </a:extLst>
          </p:cNvPr>
          <p:cNvSpPr txBox="1"/>
          <p:nvPr/>
        </p:nvSpPr>
        <p:spPr>
          <a:xfrm>
            <a:off x="1" y="-17392"/>
            <a:ext cx="6857999" cy="477052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PRIMARY</a:t>
            </a:r>
          </a:p>
        </p:txBody>
      </p:sp>
      <p:pic>
        <p:nvPicPr>
          <p:cNvPr id="5" name="Picture 4" descr="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CB481350-343F-4941-BBC6-CDE0A2508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59660"/>
            <a:ext cx="3962400" cy="2628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2C9CA75F-44EC-C940-BDA3-5202E2BBC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959" y="439048"/>
            <a:ext cx="3852041" cy="2560704"/>
          </a:xfrm>
          <a:prstGeom prst="rect">
            <a:avLst/>
          </a:prstGeom>
        </p:spPr>
      </p:pic>
      <p:sp>
        <p:nvSpPr>
          <p:cNvPr id="132" name="Audrey"/>
          <p:cNvSpPr txBox="1"/>
          <p:nvPr/>
        </p:nvSpPr>
        <p:spPr>
          <a:xfrm>
            <a:off x="-1" y="439048"/>
            <a:ext cx="342900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AU" sz="3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Kourtney</a:t>
            </a:r>
            <a:endParaRPr sz="3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‘I like to dance’"/>
          <p:cNvSpPr txBox="1"/>
          <p:nvPr/>
        </p:nvSpPr>
        <p:spPr>
          <a:xfrm>
            <a:off x="44622" y="3253114"/>
            <a:ext cx="685800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>
              <a:defRPr sz="2800" i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‘I</a:t>
            </a:r>
            <a:r>
              <a:rPr lang="en-AU"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’m very tech-savvy</a:t>
            </a:r>
            <a:r>
              <a:rPr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</p:txBody>
      </p:sp>
      <p:grpSp>
        <p:nvGrpSpPr>
          <p:cNvPr id="136" name="Group"/>
          <p:cNvGrpSpPr/>
          <p:nvPr/>
        </p:nvGrpSpPr>
        <p:grpSpPr>
          <a:xfrm>
            <a:off x="197319" y="4029696"/>
            <a:ext cx="3276304" cy="540001"/>
            <a:chOff x="0" y="0"/>
            <a:chExt cx="3276302" cy="539999"/>
          </a:xfrm>
        </p:grpSpPr>
        <p:pic>
          <p:nvPicPr>
            <p:cNvPr id="134" name="F:\key.png" descr="F:\key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540001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" name="Key goals"/>
            <p:cNvSpPr txBox="1"/>
            <p:nvPr/>
          </p:nvSpPr>
          <p:spPr>
            <a:xfrm>
              <a:off x="604049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 dirty="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Key goals</a:t>
              </a:r>
            </a:p>
          </p:txBody>
        </p:sp>
      </p:grpSp>
      <p:grpSp>
        <p:nvGrpSpPr>
          <p:cNvPr id="139" name="Group"/>
          <p:cNvGrpSpPr/>
          <p:nvPr/>
        </p:nvGrpSpPr>
        <p:grpSpPr>
          <a:xfrm>
            <a:off x="3600993" y="4029696"/>
            <a:ext cx="3257006" cy="540001"/>
            <a:chOff x="0" y="0"/>
            <a:chExt cx="3257004" cy="539999"/>
          </a:xfrm>
        </p:grpSpPr>
        <p:pic>
          <p:nvPicPr>
            <p:cNvPr id="137" name="F:\icons0010.png" descr="F:\icons0010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540000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We must"/>
            <p:cNvSpPr txBox="1"/>
            <p:nvPr/>
          </p:nvSpPr>
          <p:spPr>
            <a:xfrm>
              <a:off x="584751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We must</a:t>
              </a:r>
            </a:p>
          </p:txBody>
        </p:sp>
      </p:grpSp>
      <p:grpSp>
        <p:nvGrpSpPr>
          <p:cNvPr id="142" name="Group"/>
          <p:cNvGrpSpPr/>
          <p:nvPr/>
        </p:nvGrpSpPr>
        <p:grpSpPr>
          <a:xfrm>
            <a:off x="3600993" y="6674119"/>
            <a:ext cx="3257006" cy="540001"/>
            <a:chOff x="0" y="0"/>
            <a:chExt cx="3257004" cy="539999"/>
          </a:xfrm>
        </p:grpSpPr>
        <p:pic>
          <p:nvPicPr>
            <p:cNvPr id="140" name="F:\icons0007.png" descr="F:\icons0007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540000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" name="We must not"/>
            <p:cNvSpPr txBox="1"/>
            <p:nvPr/>
          </p:nvSpPr>
          <p:spPr>
            <a:xfrm>
              <a:off x="584751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We must not</a:t>
              </a:r>
            </a:p>
          </p:txBody>
        </p:sp>
      </p:grpSp>
      <p:grpSp>
        <p:nvGrpSpPr>
          <p:cNvPr id="145" name="Group"/>
          <p:cNvGrpSpPr/>
          <p:nvPr/>
        </p:nvGrpSpPr>
        <p:grpSpPr>
          <a:xfrm>
            <a:off x="50174" y="6416416"/>
            <a:ext cx="3276304" cy="540001"/>
            <a:chOff x="0" y="0"/>
            <a:chExt cx="3276302" cy="539999"/>
          </a:xfrm>
        </p:grpSpPr>
        <p:pic>
          <p:nvPicPr>
            <p:cNvPr id="143" name="F:\icons0001.png" descr="F:\icons0001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540001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4" name="Behaviours"/>
            <p:cNvSpPr txBox="1"/>
            <p:nvPr/>
          </p:nvSpPr>
          <p:spPr>
            <a:xfrm>
              <a:off x="604049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 dirty="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Behaviours</a:t>
              </a:r>
            </a:p>
          </p:txBody>
        </p:sp>
      </p:grpSp>
      <p:sp>
        <p:nvSpPr>
          <p:cNvPr id="146" name="Entertain friends…"/>
          <p:cNvSpPr txBox="1"/>
          <p:nvPr/>
        </p:nvSpPr>
        <p:spPr>
          <a:xfrm>
            <a:off x="233263" y="4551725"/>
            <a:ext cx="3240360" cy="190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Regularly keeps up with current affairs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Likes to use social media 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Keeps up with latest trends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Likes to stay up late, but gets tired easily</a:t>
            </a:r>
          </a:p>
          <a:p>
            <a:pPr>
              <a:spcBef>
                <a:spcPts val="600"/>
              </a:spcBef>
              <a:buClr>
                <a:srgbClr val="262626"/>
              </a:buClr>
              <a:buSzPct val="100000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Provide a way to rate music…"/>
          <p:cNvSpPr txBox="1"/>
          <p:nvPr/>
        </p:nvSpPr>
        <p:spPr>
          <a:xfrm>
            <a:off x="3662263" y="4551725"/>
            <a:ext cx="3240360" cy="1831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Make the UI modern and have meaningful layout 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Allow easy access to customers’ messages and emails 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Use bright, clean colours when choosing a colour palette for the UI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Knows exactly what music to play…"/>
          <p:cNvSpPr txBox="1"/>
          <p:nvPr/>
        </p:nvSpPr>
        <p:spPr>
          <a:xfrm>
            <a:off x="197319" y="7124732"/>
            <a:ext cx="3240360" cy="263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NZ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Can answer emails and messages from customers quickly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NZ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Wants the system to have a simplistic, ‘straight-to-the-point’ UI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NZ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Checks incident log and updates or adds a new one when required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Aims to solve customers’ problems asap without delay</a:t>
            </a:r>
          </a:p>
          <a:p>
            <a:pPr>
              <a:spcBef>
                <a:spcPts val="600"/>
              </a:spcBef>
              <a:buClr>
                <a:srgbClr val="262626"/>
              </a:buClr>
              <a:buSzPct val="100000"/>
            </a:pPr>
            <a:endParaRPr lang="en-NZ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NZ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Build automatic lists based on popularity…"/>
          <p:cNvSpPr txBox="1"/>
          <p:nvPr/>
        </p:nvSpPr>
        <p:spPr>
          <a:xfrm>
            <a:off x="3662263" y="7213015"/>
            <a:ext cx="3240360" cy="1831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Make the UI old fashioned and unappealing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Use plain, small font (unless necessary e.g. for messages)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Restrict the user from finding the information she needs 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235B34-1E20-C944-B1DA-57FB60601107}"/>
              </a:ext>
            </a:extLst>
          </p:cNvPr>
          <p:cNvSpPr txBox="1"/>
          <p:nvPr/>
        </p:nvSpPr>
        <p:spPr>
          <a:xfrm>
            <a:off x="0" y="993046"/>
            <a:ext cx="3005958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Age: 24 years old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5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Occupation: Call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centre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operator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5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Education: Bachelor of Arts (Media Studies)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5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Location: Wellington, NZ.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503967-59AA-DA43-B30C-52AC1A6A1457}"/>
              </a:ext>
            </a:extLst>
          </p:cNvPr>
          <p:cNvSpPr txBox="1"/>
          <p:nvPr/>
        </p:nvSpPr>
        <p:spPr>
          <a:xfrm>
            <a:off x="1" y="0"/>
            <a:ext cx="6857999" cy="477052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PRIMARY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241FB95D-9DE7-B942-A262-0E3766893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473311"/>
            <a:ext cx="4000500" cy="2488576"/>
          </a:xfrm>
          <a:prstGeom prst="rect">
            <a:avLst/>
          </a:prstGeom>
        </p:spPr>
      </p:pic>
      <p:sp>
        <p:nvSpPr>
          <p:cNvPr id="152" name="Rectangle"/>
          <p:cNvSpPr/>
          <p:nvPr/>
        </p:nvSpPr>
        <p:spPr>
          <a:xfrm>
            <a:off x="-12700" y="332657"/>
            <a:ext cx="3429000" cy="4572001"/>
          </a:xfrm>
          <a:prstGeom prst="rect">
            <a:avLst/>
          </a:prstGeom>
          <a:gradFill>
            <a:gsLst>
              <a:gs pos="0">
                <a:srgbClr val="FFFFFF">
                  <a:alpha val="80000"/>
                </a:srgbClr>
              </a:gs>
              <a:gs pos="50000">
                <a:srgbClr val="FFFFFF">
                  <a:alpha val="78000"/>
                </a:srgbClr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Audrey"/>
          <p:cNvSpPr txBox="1"/>
          <p:nvPr/>
        </p:nvSpPr>
        <p:spPr>
          <a:xfrm>
            <a:off x="-12700" y="590529"/>
            <a:ext cx="342900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AU" sz="3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Khloe</a:t>
            </a:r>
            <a:endParaRPr sz="3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‘I like to dance’"/>
          <p:cNvSpPr txBox="1"/>
          <p:nvPr/>
        </p:nvSpPr>
        <p:spPr>
          <a:xfrm>
            <a:off x="116692" y="3604060"/>
            <a:ext cx="683878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>
              <a:defRPr sz="2800" i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NZ"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 love learning new things</a:t>
            </a:r>
            <a:r>
              <a:rPr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203681" y="4310930"/>
            <a:ext cx="3276304" cy="540001"/>
            <a:chOff x="0" y="0"/>
            <a:chExt cx="3276302" cy="539999"/>
          </a:xfrm>
        </p:grpSpPr>
        <p:pic>
          <p:nvPicPr>
            <p:cNvPr id="155" name="F:\key.png" descr="F:\key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540001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" name="Key goals"/>
            <p:cNvSpPr txBox="1"/>
            <p:nvPr/>
          </p:nvSpPr>
          <p:spPr>
            <a:xfrm>
              <a:off x="604049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Key goals</a:t>
              </a:r>
            </a:p>
          </p:txBody>
        </p:sp>
      </p:grpSp>
      <p:grpSp>
        <p:nvGrpSpPr>
          <p:cNvPr id="160" name="Group"/>
          <p:cNvGrpSpPr/>
          <p:nvPr/>
        </p:nvGrpSpPr>
        <p:grpSpPr>
          <a:xfrm>
            <a:off x="3632681" y="4310931"/>
            <a:ext cx="3257006" cy="540001"/>
            <a:chOff x="0" y="0"/>
            <a:chExt cx="3257004" cy="539999"/>
          </a:xfrm>
        </p:grpSpPr>
        <p:pic>
          <p:nvPicPr>
            <p:cNvPr id="158" name="F:\icons0010.png" descr="F:\icons0010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540000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We must"/>
            <p:cNvSpPr txBox="1"/>
            <p:nvPr/>
          </p:nvSpPr>
          <p:spPr>
            <a:xfrm>
              <a:off x="584751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We must</a:t>
              </a:r>
            </a:p>
          </p:txBody>
        </p:sp>
      </p:grpSp>
      <p:grpSp>
        <p:nvGrpSpPr>
          <p:cNvPr id="163" name="Group"/>
          <p:cNvGrpSpPr/>
          <p:nvPr/>
        </p:nvGrpSpPr>
        <p:grpSpPr>
          <a:xfrm>
            <a:off x="3632681" y="6550261"/>
            <a:ext cx="3257006" cy="540001"/>
            <a:chOff x="0" y="0"/>
            <a:chExt cx="3257004" cy="539999"/>
          </a:xfrm>
        </p:grpSpPr>
        <p:pic>
          <p:nvPicPr>
            <p:cNvPr id="161" name="F:\icons0007.png" descr="F:\icons0007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540000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" name="We must not"/>
            <p:cNvSpPr txBox="1"/>
            <p:nvPr/>
          </p:nvSpPr>
          <p:spPr>
            <a:xfrm>
              <a:off x="584751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We must not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203681" y="6605091"/>
            <a:ext cx="3276304" cy="540001"/>
            <a:chOff x="0" y="0"/>
            <a:chExt cx="3276302" cy="539999"/>
          </a:xfrm>
        </p:grpSpPr>
        <p:pic>
          <p:nvPicPr>
            <p:cNvPr id="164" name="F:\icons0001.png" descr="F:\icons0001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540001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Behaviours"/>
            <p:cNvSpPr txBox="1"/>
            <p:nvPr/>
          </p:nvSpPr>
          <p:spPr>
            <a:xfrm>
              <a:off x="604049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 dirty="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Behaviours</a:t>
              </a:r>
            </a:p>
          </p:txBody>
        </p:sp>
      </p:grpSp>
      <p:sp>
        <p:nvSpPr>
          <p:cNvPr id="167" name="Entertain friends…"/>
          <p:cNvSpPr txBox="1"/>
          <p:nvPr/>
        </p:nvSpPr>
        <p:spPr>
          <a:xfrm>
            <a:off x="239625" y="4832959"/>
            <a:ext cx="3240360" cy="1985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Likes learning new things</a:t>
            </a:r>
            <a:endParaRPr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Enjoys being social with others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Works hard to complete tasks to the best of her ability 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Likes working with technology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Provide a way to rate music…"/>
          <p:cNvSpPr txBox="1"/>
          <p:nvPr/>
        </p:nvSpPr>
        <p:spPr>
          <a:xfrm>
            <a:off x="3693951" y="4832960"/>
            <a:ext cx="3240360" cy="3000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Provide helpful hints when user is filling out a form 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Allow deletion and editing of entries (such as incidents in the log)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Step the user through when they are logging an incident 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600"/>
              </a:spcBef>
              <a:buClr>
                <a:srgbClr val="262626"/>
              </a:buClr>
              <a:buSzPct val="100000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Knows exactly what music to play…"/>
          <p:cNvSpPr txBox="1"/>
          <p:nvPr/>
        </p:nvSpPr>
        <p:spPr>
          <a:xfrm>
            <a:off x="203681" y="7145093"/>
            <a:ext cx="3240360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Logging incidents and assigning the appropriate CMUs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Communicates with callers and CMUs when necessary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May enter incorrect data entries often due to human error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Build automatic lists based on popularity…"/>
          <p:cNvSpPr txBox="1"/>
          <p:nvPr/>
        </p:nvSpPr>
        <p:spPr>
          <a:xfrm>
            <a:off x="3698605" y="7080680"/>
            <a:ext cx="3240360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Use complicated jargon 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Create a slow and old-fashioned UI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D23178-5C79-4548-B207-6EFD1BFCB975}"/>
              </a:ext>
            </a:extLst>
          </p:cNvPr>
          <p:cNvSpPr/>
          <p:nvPr/>
        </p:nvSpPr>
        <p:spPr>
          <a:xfrm>
            <a:off x="-38104" y="1211418"/>
            <a:ext cx="28956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Age: 18 years old</a:t>
            </a:r>
          </a:p>
          <a:p>
            <a:endParaRPr lang="en-US" sz="1500" dirty="0"/>
          </a:p>
          <a:p>
            <a:r>
              <a:rPr lang="en-US" sz="1500" dirty="0"/>
              <a:t>Occupation: Call </a:t>
            </a:r>
            <a:r>
              <a:rPr lang="en-US" sz="1500" dirty="0" err="1"/>
              <a:t>centre</a:t>
            </a:r>
            <a:r>
              <a:rPr lang="en-US" sz="1500" dirty="0"/>
              <a:t> operator trainee</a:t>
            </a:r>
          </a:p>
          <a:p>
            <a:endParaRPr lang="en-US" sz="1500" dirty="0"/>
          </a:p>
          <a:p>
            <a:r>
              <a:rPr lang="en-US" sz="1500" dirty="0"/>
              <a:t>Education: High school, NCEA Level 3</a:t>
            </a:r>
          </a:p>
          <a:p>
            <a:endParaRPr lang="en-US" sz="1500" dirty="0"/>
          </a:p>
          <a:p>
            <a:r>
              <a:rPr lang="en-US" sz="1500" dirty="0"/>
              <a:t>Location: Wellington, NZ.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E40187-8881-834F-84FE-F9686673BA76}"/>
              </a:ext>
            </a:extLst>
          </p:cNvPr>
          <p:cNvSpPr txBox="1"/>
          <p:nvPr/>
        </p:nvSpPr>
        <p:spPr>
          <a:xfrm>
            <a:off x="1" y="1692"/>
            <a:ext cx="6857999" cy="477052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SECONDARY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"/>
          <p:cNvSpPr/>
          <p:nvPr/>
        </p:nvSpPr>
        <p:spPr>
          <a:xfrm>
            <a:off x="-12700" y="53644"/>
            <a:ext cx="3429000" cy="4572001"/>
          </a:xfrm>
          <a:prstGeom prst="rect">
            <a:avLst/>
          </a:prstGeom>
          <a:gradFill>
            <a:gsLst>
              <a:gs pos="0">
                <a:srgbClr val="FFFFFF">
                  <a:alpha val="80000"/>
                </a:srgbClr>
              </a:gs>
              <a:gs pos="50000">
                <a:srgbClr val="FFFFFF">
                  <a:alpha val="78000"/>
                </a:srgbClr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Audrey"/>
          <p:cNvSpPr txBox="1"/>
          <p:nvPr/>
        </p:nvSpPr>
        <p:spPr>
          <a:xfrm>
            <a:off x="-12700" y="452931"/>
            <a:ext cx="342900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AU" sz="3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Rob</a:t>
            </a:r>
            <a:endParaRPr sz="3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‘I like to dance’"/>
          <p:cNvSpPr txBox="1"/>
          <p:nvPr/>
        </p:nvSpPr>
        <p:spPr>
          <a:xfrm>
            <a:off x="-38104" y="3673537"/>
            <a:ext cx="683878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>
              <a:defRPr sz="2800" i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NZ"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I’m keen to improve my skills</a:t>
            </a:r>
            <a:r>
              <a:rPr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165398" y="4572000"/>
            <a:ext cx="3276304" cy="540001"/>
            <a:chOff x="0" y="0"/>
            <a:chExt cx="3276302" cy="539999"/>
          </a:xfrm>
        </p:grpSpPr>
        <p:pic>
          <p:nvPicPr>
            <p:cNvPr id="155" name="F:\key.png" descr="F:\key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40001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6" name="Key goals"/>
            <p:cNvSpPr txBox="1"/>
            <p:nvPr/>
          </p:nvSpPr>
          <p:spPr>
            <a:xfrm>
              <a:off x="604049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Key goals</a:t>
              </a:r>
            </a:p>
          </p:txBody>
        </p:sp>
      </p:grpSp>
      <p:grpSp>
        <p:nvGrpSpPr>
          <p:cNvPr id="160" name="Group"/>
          <p:cNvGrpSpPr/>
          <p:nvPr/>
        </p:nvGrpSpPr>
        <p:grpSpPr>
          <a:xfrm>
            <a:off x="3556372" y="4375392"/>
            <a:ext cx="3257006" cy="540001"/>
            <a:chOff x="0" y="0"/>
            <a:chExt cx="3257004" cy="539999"/>
          </a:xfrm>
        </p:grpSpPr>
        <p:pic>
          <p:nvPicPr>
            <p:cNvPr id="158" name="F:\icons0010.png" descr="F:\icons0010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540000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We must"/>
            <p:cNvSpPr txBox="1"/>
            <p:nvPr/>
          </p:nvSpPr>
          <p:spPr>
            <a:xfrm>
              <a:off x="584751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 dirty="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We must</a:t>
              </a:r>
            </a:p>
          </p:txBody>
        </p:sp>
      </p:grpSp>
      <p:grpSp>
        <p:nvGrpSpPr>
          <p:cNvPr id="163" name="Group"/>
          <p:cNvGrpSpPr/>
          <p:nvPr/>
        </p:nvGrpSpPr>
        <p:grpSpPr>
          <a:xfrm>
            <a:off x="3435596" y="7263478"/>
            <a:ext cx="3257006" cy="540001"/>
            <a:chOff x="0" y="0"/>
            <a:chExt cx="3257004" cy="539999"/>
          </a:xfrm>
        </p:grpSpPr>
        <p:pic>
          <p:nvPicPr>
            <p:cNvPr id="161" name="F:\icons0007.png" descr="F:\icons0007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540000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2" name="We must not"/>
            <p:cNvSpPr txBox="1"/>
            <p:nvPr/>
          </p:nvSpPr>
          <p:spPr>
            <a:xfrm>
              <a:off x="584751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We must not</a:t>
              </a:r>
            </a:p>
          </p:txBody>
        </p:sp>
      </p:grpSp>
      <p:grpSp>
        <p:nvGrpSpPr>
          <p:cNvPr id="166" name="Group"/>
          <p:cNvGrpSpPr/>
          <p:nvPr/>
        </p:nvGrpSpPr>
        <p:grpSpPr>
          <a:xfrm>
            <a:off x="152696" y="6723476"/>
            <a:ext cx="3276304" cy="540001"/>
            <a:chOff x="0" y="0"/>
            <a:chExt cx="3276302" cy="539999"/>
          </a:xfrm>
        </p:grpSpPr>
        <p:pic>
          <p:nvPicPr>
            <p:cNvPr id="164" name="F:\icons0001.png" descr="F:\icons0001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540001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Behaviours"/>
            <p:cNvSpPr txBox="1"/>
            <p:nvPr/>
          </p:nvSpPr>
          <p:spPr>
            <a:xfrm>
              <a:off x="604049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 dirty="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Behaviours</a:t>
              </a:r>
            </a:p>
          </p:txBody>
        </p:sp>
      </p:grpSp>
      <p:sp>
        <p:nvSpPr>
          <p:cNvPr id="167" name="Entertain friends…"/>
          <p:cNvSpPr txBox="1"/>
          <p:nvPr/>
        </p:nvSpPr>
        <p:spPr>
          <a:xfrm>
            <a:off x="201342" y="5094029"/>
            <a:ext cx="3240360" cy="2123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Improving his English</a:t>
            </a:r>
            <a:endParaRPr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Wants to get promoted to call centre manager or higher position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Interested in learning the different work strategies in NZ in comparison to Slovakia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Provide a way to rate music…"/>
          <p:cNvSpPr txBox="1"/>
          <p:nvPr/>
        </p:nvSpPr>
        <p:spPr>
          <a:xfrm>
            <a:off x="3493050" y="4906756"/>
            <a:ext cx="3240360" cy="401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Allow the user to save their work at anytime (even if the incident is not logged yet)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Display of questions on the screen for minor, serious and critical incidents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Require the user to enter the minimum information for an incident before it is passed on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Knows exactly what music to play…"/>
          <p:cNvSpPr txBox="1"/>
          <p:nvPr/>
        </p:nvSpPr>
        <p:spPr>
          <a:xfrm>
            <a:off x="165398" y="7292253"/>
            <a:ext cx="3240360" cy="3293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May have difficulty understanding certain English words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Decides what kind of response is needed for the incident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Hands over open incidents to other operators 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600"/>
              </a:spcBef>
              <a:buClr>
                <a:srgbClr val="262626"/>
              </a:buClr>
              <a:buSzPct val="100000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Build automatic lists based on popularity…"/>
          <p:cNvSpPr txBox="1"/>
          <p:nvPr/>
        </p:nvSpPr>
        <p:spPr>
          <a:xfrm>
            <a:off x="3496866" y="7802374"/>
            <a:ext cx="3240360" cy="140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Use complicated English (jargon)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Allow the user to quit/log off without saving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D23178-5C79-4548-B207-6EFD1BFCB975}"/>
              </a:ext>
            </a:extLst>
          </p:cNvPr>
          <p:cNvSpPr/>
          <p:nvPr/>
        </p:nvSpPr>
        <p:spPr>
          <a:xfrm>
            <a:off x="-38104" y="1208462"/>
            <a:ext cx="28956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Age: 31 years old</a:t>
            </a:r>
          </a:p>
          <a:p>
            <a:endParaRPr lang="en-US" sz="1500" dirty="0"/>
          </a:p>
          <a:p>
            <a:r>
              <a:rPr lang="en-US" sz="1500" dirty="0"/>
              <a:t>Occupation: Call </a:t>
            </a:r>
            <a:r>
              <a:rPr lang="en-US" sz="1500" dirty="0" err="1"/>
              <a:t>centre</a:t>
            </a:r>
            <a:r>
              <a:rPr lang="en-US" sz="1500" dirty="0"/>
              <a:t> operator</a:t>
            </a:r>
          </a:p>
          <a:p>
            <a:endParaRPr lang="en-US" sz="1500" dirty="0"/>
          </a:p>
          <a:p>
            <a:r>
              <a:rPr lang="en-US" sz="1500" dirty="0"/>
              <a:t>Education: Business degree</a:t>
            </a:r>
          </a:p>
          <a:p>
            <a:endParaRPr lang="en-US" sz="1500" dirty="0"/>
          </a:p>
          <a:p>
            <a:r>
              <a:rPr lang="en-US" sz="1500" dirty="0"/>
              <a:t>Location: From Slovakia, but now based in Wellington, NZ</a:t>
            </a:r>
          </a:p>
        </p:txBody>
      </p:sp>
      <p:pic>
        <p:nvPicPr>
          <p:cNvPr id="5" name="Picture 4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08BBC9F8-51E5-844A-B70B-EF673418F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52931"/>
            <a:ext cx="3657600" cy="28369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35EBFD5-5449-FA48-BD09-79F6A223D5F3}"/>
              </a:ext>
            </a:extLst>
          </p:cNvPr>
          <p:cNvSpPr txBox="1"/>
          <p:nvPr/>
        </p:nvSpPr>
        <p:spPr>
          <a:xfrm>
            <a:off x="-12700" y="-9013"/>
            <a:ext cx="6870700" cy="477052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SECONDARY</a:t>
            </a:r>
          </a:p>
        </p:txBody>
      </p:sp>
    </p:spTree>
    <p:extLst>
      <p:ext uri="{BB962C8B-B14F-4D97-AF65-F5344CB8AC3E}">
        <p14:creationId xmlns:p14="http://schemas.microsoft.com/office/powerpoint/2010/main" val="22532098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udrey"/>
          <p:cNvSpPr txBox="1"/>
          <p:nvPr/>
        </p:nvSpPr>
        <p:spPr>
          <a:xfrm>
            <a:off x="31389" y="539709"/>
            <a:ext cx="342900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6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AU" sz="30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Kris</a:t>
            </a:r>
            <a:endParaRPr sz="30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‘I like to dance’"/>
          <p:cNvSpPr txBox="1"/>
          <p:nvPr/>
        </p:nvSpPr>
        <p:spPr>
          <a:xfrm>
            <a:off x="0" y="3357958"/>
            <a:ext cx="685800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>
            <a:lvl1pPr>
              <a:defRPr sz="2800" i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defRPr sz="180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AU"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Can’t wait to go home and play video games</a:t>
            </a:r>
            <a:r>
              <a:rPr sz="2800" i="1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152696" y="4561935"/>
            <a:ext cx="3276304" cy="540001"/>
            <a:chOff x="0" y="0"/>
            <a:chExt cx="3276302" cy="539999"/>
          </a:xfrm>
        </p:grpSpPr>
        <p:pic>
          <p:nvPicPr>
            <p:cNvPr id="181" name="F:\key.png" descr="F:\key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40001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2" name="Key goals"/>
            <p:cNvSpPr txBox="1"/>
            <p:nvPr/>
          </p:nvSpPr>
          <p:spPr>
            <a:xfrm>
              <a:off x="604049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Key goals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3556370" y="4561935"/>
            <a:ext cx="3257006" cy="540001"/>
            <a:chOff x="0" y="0"/>
            <a:chExt cx="3257004" cy="539999"/>
          </a:xfrm>
        </p:grpSpPr>
        <p:pic>
          <p:nvPicPr>
            <p:cNvPr id="184" name="F:\icons0010.png" descr="F:\icons001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40000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We must"/>
            <p:cNvSpPr txBox="1"/>
            <p:nvPr/>
          </p:nvSpPr>
          <p:spPr>
            <a:xfrm>
              <a:off x="584751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We must</a:t>
              </a:r>
            </a:p>
          </p:txBody>
        </p:sp>
      </p:grpSp>
      <p:grpSp>
        <p:nvGrpSpPr>
          <p:cNvPr id="189" name="Group"/>
          <p:cNvGrpSpPr/>
          <p:nvPr/>
        </p:nvGrpSpPr>
        <p:grpSpPr>
          <a:xfrm>
            <a:off x="3556370" y="6596132"/>
            <a:ext cx="3257006" cy="540001"/>
            <a:chOff x="0" y="0"/>
            <a:chExt cx="3257004" cy="539999"/>
          </a:xfrm>
        </p:grpSpPr>
        <p:pic>
          <p:nvPicPr>
            <p:cNvPr id="187" name="F:\icons0007.png" descr="F:\icons0007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540000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" name="We must not"/>
            <p:cNvSpPr txBox="1"/>
            <p:nvPr/>
          </p:nvSpPr>
          <p:spPr>
            <a:xfrm>
              <a:off x="584751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We must not</a:t>
              </a: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152696" y="6596132"/>
            <a:ext cx="3276304" cy="540001"/>
            <a:chOff x="0" y="0"/>
            <a:chExt cx="3276302" cy="539999"/>
          </a:xfrm>
        </p:grpSpPr>
        <p:pic>
          <p:nvPicPr>
            <p:cNvPr id="190" name="F:\icons0001.png" descr="F:\icons0001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540001" cy="54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Behaviours"/>
            <p:cNvSpPr txBox="1"/>
            <p:nvPr/>
          </p:nvSpPr>
          <p:spPr>
            <a:xfrm>
              <a:off x="604049" y="39168"/>
              <a:ext cx="2672255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sz="2400" dirty="0">
                  <a:solidFill>
                    <a:srgbClr val="808080"/>
                  </a:solidFill>
                  <a:latin typeface="Arial"/>
                  <a:ea typeface="Arial"/>
                  <a:cs typeface="Arial"/>
                  <a:sym typeface="Arial"/>
                </a:rPr>
                <a:t>Behaviours</a:t>
              </a:r>
            </a:p>
          </p:txBody>
        </p:sp>
      </p:grpSp>
      <p:sp>
        <p:nvSpPr>
          <p:cNvPr id="193" name="Entertain friends…"/>
          <p:cNvSpPr txBox="1"/>
          <p:nvPr/>
        </p:nvSpPr>
        <p:spPr>
          <a:xfrm>
            <a:off x="188640" y="5083964"/>
            <a:ext cx="3240360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To buy a new car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Likes buying lotto every week in hopes of winning the jackpot one day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Provide a way to rate music…"/>
          <p:cNvSpPr txBox="1"/>
          <p:nvPr/>
        </p:nvSpPr>
        <p:spPr>
          <a:xfrm>
            <a:off x="3617640" y="5083964"/>
            <a:ext cx="3240360" cy="2123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Embed a music streaming platform within the system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Make fields require information when logging incidents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Allow the user to ‘undo’ deleted logged incidents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lang="en-AU"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Knows exactly what music to play…"/>
          <p:cNvSpPr txBox="1"/>
          <p:nvPr/>
        </p:nvSpPr>
        <p:spPr>
          <a:xfrm>
            <a:off x="188640" y="7135028"/>
            <a:ext cx="3240360" cy="1831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Likes listening to music while completing tasks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Doesn’t put meaningful information when making logging an incident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Might accidentally delete logged incidents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endParaRPr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Build automatic lists based on popularity…"/>
          <p:cNvSpPr txBox="1"/>
          <p:nvPr/>
        </p:nvSpPr>
        <p:spPr>
          <a:xfrm>
            <a:off x="3617640" y="7135028"/>
            <a:ext cx="3240360" cy="103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Allow users to log an incident with insufficient information</a:t>
            </a:r>
          </a:p>
          <a:p>
            <a:pPr marL="134585" indent="-134585">
              <a:spcBef>
                <a:spcPts val="600"/>
              </a:spcBef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AU" sz="140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Limit his freedom around the use of the system</a:t>
            </a:r>
            <a:endParaRPr sz="140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63EFA-B4E6-B448-BB59-53B48C02CBA5}"/>
              </a:ext>
            </a:extLst>
          </p:cNvPr>
          <p:cNvSpPr/>
          <p:nvPr/>
        </p:nvSpPr>
        <p:spPr>
          <a:xfrm>
            <a:off x="0" y="1232195"/>
            <a:ext cx="3429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/>
              <a:t>Age: 41 years old</a:t>
            </a:r>
          </a:p>
          <a:p>
            <a:endParaRPr lang="en-US" sz="1500" dirty="0"/>
          </a:p>
          <a:p>
            <a:r>
              <a:rPr lang="en-US" sz="1500" dirty="0"/>
              <a:t>Occupation: Call </a:t>
            </a:r>
            <a:r>
              <a:rPr lang="en-US" sz="1500" dirty="0" err="1"/>
              <a:t>centre</a:t>
            </a:r>
            <a:r>
              <a:rPr lang="en-US" sz="1500" dirty="0"/>
              <a:t> operator</a:t>
            </a:r>
          </a:p>
          <a:p>
            <a:endParaRPr lang="en-US" sz="1500" dirty="0"/>
          </a:p>
          <a:p>
            <a:r>
              <a:rPr lang="en-US" sz="1500" dirty="0"/>
              <a:t>Education: NZ diploma in business</a:t>
            </a:r>
          </a:p>
          <a:p>
            <a:endParaRPr lang="en-US" sz="1500" dirty="0"/>
          </a:p>
          <a:p>
            <a:r>
              <a:rPr lang="en-US" sz="1500" dirty="0"/>
              <a:t>Location: Wellington, NZ.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F78F1D-FEB4-1B45-881E-34D534901179}"/>
              </a:ext>
            </a:extLst>
          </p:cNvPr>
          <p:cNvSpPr txBox="1"/>
          <p:nvPr/>
        </p:nvSpPr>
        <p:spPr>
          <a:xfrm>
            <a:off x="0" y="0"/>
            <a:ext cx="6858000" cy="477052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5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NEGATIVE</a:t>
            </a:r>
          </a:p>
        </p:txBody>
      </p:sp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2FE5568-8EC9-8E41-A55C-EC3E00A22A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83"/>
          <a:stretch/>
        </p:blipFill>
        <p:spPr>
          <a:xfrm>
            <a:off x="3791904" y="477052"/>
            <a:ext cx="3066096" cy="25671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750</Words>
  <Application>Microsoft Macintosh PowerPoint</Application>
  <PresentationFormat>On-screen Show (4:3)</PresentationFormat>
  <Paragraphs>156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Avenir Roman</vt:lpstr>
      <vt:lpstr>Calibri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Carmen Liao</cp:lastModifiedBy>
  <cp:revision>149</cp:revision>
  <dcterms:modified xsi:type="dcterms:W3CDTF">2020-07-30T02:02:46Z</dcterms:modified>
</cp:coreProperties>
</file>