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57" r:id="rId4"/>
    <p:sldId id="258" r:id="rId5"/>
    <p:sldId id="260" r:id="rId6"/>
    <p:sldId id="261" r:id="rId7"/>
    <p:sldId id="262" r:id="rId8"/>
    <p:sldId id="263" r:id="rId9"/>
    <p:sldId id="265" r:id="rId10"/>
    <p:sldId id="264"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603"/>
    <p:restoredTop sz="94663"/>
  </p:normalViewPr>
  <p:slideViewPr>
    <p:cSldViewPr snapToGrid="0" snapToObjects="1">
      <p:cViewPr varScale="1">
        <p:scale>
          <a:sx n="98" d="100"/>
          <a:sy n="98" d="100"/>
        </p:scale>
        <p:origin x="192"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AD1DE-5825-0849-BB40-1CD112BB4F9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2D74D1F-AA61-9A42-BF64-7F5F909039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17B8185-066C-5F4B-8BC4-A4454176FBD5}"/>
              </a:ext>
            </a:extLst>
          </p:cNvPr>
          <p:cNvSpPr>
            <a:spLocks noGrp="1"/>
          </p:cNvSpPr>
          <p:nvPr>
            <p:ph type="dt" sz="half" idx="10"/>
          </p:nvPr>
        </p:nvSpPr>
        <p:spPr/>
        <p:txBody>
          <a:bodyPr/>
          <a:lstStyle/>
          <a:p>
            <a:fld id="{70C336E1-B4C7-5044-993A-3A8774AEE3DB}" type="datetimeFigureOut">
              <a:rPr lang="en-US" smtClean="0"/>
              <a:t>9/5/20</a:t>
            </a:fld>
            <a:endParaRPr lang="en-US"/>
          </a:p>
        </p:txBody>
      </p:sp>
      <p:sp>
        <p:nvSpPr>
          <p:cNvPr id="5" name="Footer Placeholder 4">
            <a:extLst>
              <a:ext uri="{FF2B5EF4-FFF2-40B4-BE49-F238E27FC236}">
                <a16:creationId xmlns:a16="http://schemas.microsoft.com/office/drawing/2014/main" id="{7CCA666E-F5F9-7A45-8AA2-8A1080977F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5A3904-9519-694F-87B9-BB2BB4267233}"/>
              </a:ext>
            </a:extLst>
          </p:cNvPr>
          <p:cNvSpPr>
            <a:spLocks noGrp="1"/>
          </p:cNvSpPr>
          <p:nvPr>
            <p:ph type="sldNum" sz="quarter" idx="12"/>
          </p:nvPr>
        </p:nvSpPr>
        <p:spPr/>
        <p:txBody>
          <a:bodyPr/>
          <a:lstStyle/>
          <a:p>
            <a:fld id="{3226F924-39BA-DE4F-96B9-20AA58A9A16F}" type="slidenum">
              <a:rPr lang="en-US" smtClean="0"/>
              <a:t>‹#›</a:t>
            </a:fld>
            <a:endParaRPr lang="en-US"/>
          </a:p>
        </p:txBody>
      </p:sp>
    </p:spTree>
    <p:extLst>
      <p:ext uri="{BB962C8B-B14F-4D97-AF65-F5344CB8AC3E}">
        <p14:creationId xmlns:p14="http://schemas.microsoft.com/office/powerpoint/2010/main" val="1970777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74412-8402-F54A-9AD8-9150937B77B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970BE2C-81D9-2043-8629-49F69698AE7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1236B65-AB97-094F-BCEC-ED2A475DC7EB}"/>
              </a:ext>
            </a:extLst>
          </p:cNvPr>
          <p:cNvSpPr>
            <a:spLocks noGrp="1"/>
          </p:cNvSpPr>
          <p:nvPr>
            <p:ph type="dt" sz="half" idx="10"/>
          </p:nvPr>
        </p:nvSpPr>
        <p:spPr/>
        <p:txBody>
          <a:bodyPr/>
          <a:lstStyle/>
          <a:p>
            <a:fld id="{70C336E1-B4C7-5044-993A-3A8774AEE3DB}" type="datetimeFigureOut">
              <a:rPr lang="en-US" smtClean="0"/>
              <a:t>9/5/20</a:t>
            </a:fld>
            <a:endParaRPr lang="en-US"/>
          </a:p>
        </p:txBody>
      </p:sp>
      <p:sp>
        <p:nvSpPr>
          <p:cNvPr id="5" name="Footer Placeholder 4">
            <a:extLst>
              <a:ext uri="{FF2B5EF4-FFF2-40B4-BE49-F238E27FC236}">
                <a16:creationId xmlns:a16="http://schemas.microsoft.com/office/drawing/2014/main" id="{B6B245D4-11C0-C34D-9FAF-9C3DB64CAE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E29C59-DA02-A949-9EFD-02E2BCD8D9CB}"/>
              </a:ext>
            </a:extLst>
          </p:cNvPr>
          <p:cNvSpPr>
            <a:spLocks noGrp="1"/>
          </p:cNvSpPr>
          <p:nvPr>
            <p:ph type="sldNum" sz="quarter" idx="12"/>
          </p:nvPr>
        </p:nvSpPr>
        <p:spPr/>
        <p:txBody>
          <a:bodyPr/>
          <a:lstStyle/>
          <a:p>
            <a:fld id="{3226F924-39BA-DE4F-96B9-20AA58A9A16F}" type="slidenum">
              <a:rPr lang="en-US" smtClean="0"/>
              <a:t>‹#›</a:t>
            </a:fld>
            <a:endParaRPr lang="en-US"/>
          </a:p>
        </p:txBody>
      </p:sp>
    </p:spTree>
    <p:extLst>
      <p:ext uri="{BB962C8B-B14F-4D97-AF65-F5344CB8AC3E}">
        <p14:creationId xmlns:p14="http://schemas.microsoft.com/office/powerpoint/2010/main" val="301515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6458BD-9AA8-F449-A517-743D5A14F3B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1434D22-F8D5-D047-ABB2-B5EDA034800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E85ED9C-5805-E54F-A870-52C05A2FC717}"/>
              </a:ext>
            </a:extLst>
          </p:cNvPr>
          <p:cNvSpPr>
            <a:spLocks noGrp="1"/>
          </p:cNvSpPr>
          <p:nvPr>
            <p:ph type="dt" sz="half" idx="10"/>
          </p:nvPr>
        </p:nvSpPr>
        <p:spPr/>
        <p:txBody>
          <a:bodyPr/>
          <a:lstStyle/>
          <a:p>
            <a:fld id="{70C336E1-B4C7-5044-993A-3A8774AEE3DB}" type="datetimeFigureOut">
              <a:rPr lang="en-US" smtClean="0"/>
              <a:t>9/5/20</a:t>
            </a:fld>
            <a:endParaRPr lang="en-US"/>
          </a:p>
        </p:txBody>
      </p:sp>
      <p:sp>
        <p:nvSpPr>
          <p:cNvPr id="5" name="Footer Placeholder 4">
            <a:extLst>
              <a:ext uri="{FF2B5EF4-FFF2-40B4-BE49-F238E27FC236}">
                <a16:creationId xmlns:a16="http://schemas.microsoft.com/office/drawing/2014/main" id="{E5DC1041-D8C2-0A49-BE76-C593A3BAA4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E21D0C-AFCA-9741-93C9-5FD1FB6B5B92}"/>
              </a:ext>
            </a:extLst>
          </p:cNvPr>
          <p:cNvSpPr>
            <a:spLocks noGrp="1"/>
          </p:cNvSpPr>
          <p:nvPr>
            <p:ph type="sldNum" sz="quarter" idx="12"/>
          </p:nvPr>
        </p:nvSpPr>
        <p:spPr/>
        <p:txBody>
          <a:bodyPr/>
          <a:lstStyle/>
          <a:p>
            <a:fld id="{3226F924-39BA-DE4F-96B9-20AA58A9A16F}" type="slidenum">
              <a:rPr lang="en-US" smtClean="0"/>
              <a:t>‹#›</a:t>
            </a:fld>
            <a:endParaRPr lang="en-US"/>
          </a:p>
        </p:txBody>
      </p:sp>
    </p:spTree>
    <p:extLst>
      <p:ext uri="{BB962C8B-B14F-4D97-AF65-F5344CB8AC3E}">
        <p14:creationId xmlns:p14="http://schemas.microsoft.com/office/powerpoint/2010/main" val="4053783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9E27D-615E-3B43-B7B6-3ED0C40936F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F12EDE8-1BDC-5349-940A-65C0925A196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4C78F98-180F-594A-AB6C-B678FD5E46F4}"/>
              </a:ext>
            </a:extLst>
          </p:cNvPr>
          <p:cNvSpPr>
            <a:spLocks noGrp="1"/>
          </p:cNvSpPr>
          <p:nvPr>
            <p:ph type="dt" sz="half" idx="10"/>
          </p:nvPr>
        </p:nvSpPr>
        <p:spPr/>
        <p:txBody>
          <a:bodyPr/>
          <a:lstStyle/>
          <a:p>
            <a:fld id="{70C336E1-B4C7-5044-993A-3A8774AEE3DB}" type="datetimeFigureOut">
              <a:rPr lang="en-US" smtClean="0"/>
              <a:t>9/5/20</a:t>
            </a:fld>
            <a:endParaRPr lang="en-US"/>
          </a:p>
        </p:txBody>
      </p:sp>
      <p:sp>
        <p:nvSpPr>
          <p:cNvPr id="5" name="Footer Placeholder 4">
            <a:extLst>
              <a:ext uri="{FF2B5EF4-FFF2-40B4-BE49-F238E27FC236}">
                <a16:creationId xmlns:a16="http://schemas.microsoft.com/office/drawing/2014/main" id="{4801D001-8D6A-F74C-8C1E-FB93C18E3F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64ECAE-2F77-944D-A778-08A6C3E8D097}"/>
              </a:ext>
            </a:extLst>
          </p:cNvPr>
          <p:cNvSpPr>
            <a:spLocks noGrp="1"/>
          </p:cNvSpPr>
          <p:nvPr>
            <p:ph type="sldNum" sz="quarter" idx="12"/>
          </p:nvPr>
        </p:nvSpPr>
        <p:spPr/>
        <p:txBody>
          <a:bodyPr/>
          <a:lstStyle/>
          <a:p>
            <a:fld id="{3226F924-39BA-DE4F-96B9-20AA58A9A16F}" type="slidenum">
              <a:rPr lang="en-US" smtClean="0"/>
              <a:t>‹#›</a:t>
            </a:fld>
            <a:endParaRPr lang="en-US"/>
          </a:p>
        </p:txBody>
      </p:sp>
    </p:spTree>
    <p:extLst>
      <p:ext uri="{BB962C8B-B14F-4D97-AF65-F5344CB8AC3E}">
        <p14:creationId xmlns:p14="http://schemas.microsoft.com/office/powerpoint/2010/main" val="254363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2642A-387E-B145-AB13-A87BA1E15E4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0C1F700-5F61-D142-BAB7-2111257571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1978987-91B0-594C-A6DB-8DB765A64B29}"/>
              </a:ext>
            </a:extLst>
          </p:cNvPr>
          <p:cNvSpPr>
            <a:spLocks noGrp="1"/>
          </p:cNvSpPr>
          <p:nvPr>
            <p:ph type="dt" sz="half" idx="10"/>
          </p:nvPr>
        </p:nvSpPr>
        <p:spPr/>
        <p:txBody>
          <a:bodyPr/>
          <a:lstStyle/>
          <a:p>
            <a:fld id="{70C336E1-B4C7-5044-993A-3A8774AEE3DB}" type="datetimeFigureOut">
              <a:rPr lang="en-US" smtClean="0"/>
              <a:t>9/5/20</a:t>
            </a:fld>
            <a:endParaRPr lang="en-US"/>
          </a:p>
        </p:txBody>
      </p:sp>
      <p:sp>
        <p:nvSpPr>
          <p:cNvPr id="5" name="Footer Placeholder 4">
            <a:extLst>
              <a:ext uri="{FF2B5EF4-FFF2-40B4-BE49-F238E27FC236}">
                <a16:creationId xmlns:a16="http://schemas.microsoft.com/office/drawing/2014/main" id="{8D67A7D3-D800-6E4C-9D77-C3146CF934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91573B-8723-7B4C-9542-59EA507018D9}"/>
              </a:ext>
            </a:extLst>
          </p:cNvPr>
          <p:cNvSpPr>
            <a:spLocks noGrp="1"/>
          </p:cNvSpPr>
          <p:nvPr>
            <p:ph type="sldNum" sz="quarter" idx="12"/>
          </p:nvPr>
        </p:nvSpPr>
        <p:spPr/>
        <p:txBody>
          <a:bodyPr/>
          <a:lstStyle/>
          <a:p>
            <a:fld id="{3226F924-39BA-DE4F-96B9-20AA58A9A16F}" type="slidenum">
              <a:rPr lang="en-US" smtClean="0"/>
              <a:t>‹#›</a:t>
            </a:fld>
            <a:endParaRPr lang="en-US"/>
          </a:p>
        </p:txBody>
      </p:sp>
    </p:spTree>
    <p:extLst>
      <p:ext uri="{BB962C8B-B14F-4D97-AF65-F5344CB8AC3E}">
        <p14:creationId xmlns:p14="http://schemas.microsoft.com/office/powerpoint/2010/main" val="61052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9033D-8E04-8A49-8EA2-E46696BC2DE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AD26EB5-6418-B84E-98C3-D94F9C27D57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BBC3D3F-11FE-B346-AAEB-DC8CC28C036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36572B8-6A90-BE4D-A262-6234085E71ED}"/>
              </a:ext>
            </a:extLst>
          </p:cNvPr>
          <p:cNvSpPr>
            <a:spLocks noGrp="1"/>
          </p:cNvSpPr>
          <p:nvPr>
            <p:ph type="dt" sz="half" idx="10"/>
          </p:nvPr>
        </p:nvSpPr>
        <p:spPr/>
        <p:txBody>
          <a:bodyPr/>
          <a:lstStyle/>
          <a:p>
            <a:fld id="{70C336E1-B4C7-5044-993A-3A8774AEE3DB}" type="datetimeFigureOut">
              <a:rPr lang="en-US" smtClean="0"/>
              <a:t>9/5/20</a:t>
            </a:fld>
            <a:endParaRPr lang="en-US"/>
          </a:p>
        </p:txBody>
      </p:sp>
      <p:sp>
        <p:nvSpPr>
          <p:cNvPr id="6" name="Footer Placeholder 5">
            <a:extLst>
              <a:ext uri="{FF2B5EF4-FFF2-40B4-BE49-F238E27FC236}">
                <a16:creationId xmlns:a16="http://schemas.microsoft.com/office/drawing/2014/main" id="{CEEED300-4A80-2345-B7FD-AB5EDAABFC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B7197B-4F51-F34E-96D6-0910E6668630}"/>
              </a:ext>
            </a:extLst>
          </p:cNvPr>
          <p:cNvSpPr>
            <a:spLocks noGrp="1"/>
          </p:cNvSpPr>
          <p:nvPr>
            <p:ph type="sldNum" sz="quarter" idx="12"/>
          </p:nvPr>
        </p:nvSpPr>
        <p:spPr/>
        <p:txBody>
          <a:bodyPr/>
          <a:lstStyle/>
          <a:p>
            <a:fld id="{3226F924-39BA-DE4F-96B9-20AA58A9A16F}" type="slidenum">
              <a:rPr lang="en-US" smtClean="0"/>
              <a:t>‹#›</a:t>
            </a:fld>
            <a:endParaRPr lang="en-US"/>
          </a:p>
        </p:txBody>
      </p:sp>
    </p:spTree>
    <p:extLst>
      <p:ext uri="{BB962C8B-B14F-4D97-AF65-F5344CB8AC3E}">
        <p14:creationId xmlns:p14="http://schemas.microsoft.com/office/powerpoint/2010/main" val="116929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9B01D-1D4D-554E-905C-358C0A0C68E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FD9F916-8A5E-974F-9151-A9953FEE57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AAEA40D-D704-C442-961A-B0DFEBDEC53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E775C27-7319-4346-AA7F-48C3E2A8E4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4B57477-D3B4-0C4F-9245-02BDB59152E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2C70FE7-26E4-8A4A-93D3-BEFBD3294E72}"/>
              </a:ext>
            </a:extLst>
          </p:cNvPr>
          <p:cNvSpPr>
            <a:spLocks noGrp="1"/>
          </p:cNvSpPr>
          <p:nvPr>
            <p:ph type="dt" sz="half" idx="10"/>
          </p:nvPr>
        </p:nvSpPr>
        <p:spPr/>
        <p:txBody>
          <a:bodyPr/>
          <a:lstStyle/>
          <a:p>
            <a:fld id="{70C336E1-B4C7-5044-993A-3A8774AEE3DB}" type="datetimeFigureOut">
              <a:rPr lang="en-US" smtClean="0"/>
              <a:t>9/5/20</a:t>
            </a:fld>
            <a:endParaRPr lang="en-US"/>
          </a:p>
        </p:txBody>
      </p:sp>
      <p:sp>
        <p:nvSpPr>
          <p:cNvPr id="8" name="Footer Placeholder 7">
            <a:extLst>
              <a:ext uri="{FF2B5EF4-FFF2-40B4-BE49-F238E27FC236}">
                <a16:creationId xmlns:a16="http://schemas.microsoft.com/office/drawing/2014/main" id="{54F9F2FE-3530-D64B-9EFB-5198FC4950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EC988D-5337-6D49-B5E4-93883FA2C4AA}"/>
              </a:ext>
            </a:extLst>
          </p:cNvPr>
          <p:cNvSpPr>
            <a:spLocks noGrp="1"/>
          </p:cNvSpPr>
          <p:nvPr>
            <p:ph type="sldNum" sz="quarter" idx="12"/>
          </p:nvPr>
        </p:nvSpPr>
        <p:spPr/>
        <p:txBody>
          <a:bodyPr/>
          <a:lstStyle/>
          <a:p>
            <a:fld id="{3226F924-39BA-DE4F-96B9-20AA58A9A16F}" type="slidenum">
              <a:rPr lang="en-US" smtClean="0"/>
              <a:t>‹#›</a:t>
            </a:fld>
            <a:endParaRPr lang="en-US"/>
          </a:p>
        </p:txBody>
      </p:sp>
    </p:spTree>
    <p:extLst>
      <p:ext uri="{BB962C8B-B14F-4D97-AF65-F5344CB8AC3E}">
        <p14:creationId xmlns:p14="http://schemas.microsoft.com/office/powerpoint/2010/main" val="2568308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573B8-3E40-6246-AE9B-26AB5A3C5EA4}"/>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CC08703-803A-7F41-9180-59FF168B37F0}"/>
              </a:ext>
            </a:extLst>
          </p:cNvPr>
          <p:cNvSpPr>
            <a:spLocks noGrp="1"/>
          </p:cNvSpPr>
          <p:nvPr>
            <p:ph type="dt" sz="half" idx="10"/>
          </p:nvPr>
        </p:nvSpPr>
        <p:spPr/>
        <p:txBody>
          <a:bodyPr/>
          <a:lstStyle/>
          <a:p>
            <a:fld id="{70C336E1-B4C7-5044-993A-3A8774AEE3DB}" type="datetimeFigureOut">
              <a:rPr lang="en-US" smtClean="0"/>
              <a:t>9/5/20</a:t>
            </a:fld>
            <a:endParaRPr lang="en-US"/>
          </a:p>
        </p:txBody>
      </p:sp>
      <p:sp>
        <p:nvSpPr>
          <p:cNvPr id="4" name="Footer Placeholder 3">
            <a:extLst>
              <a:ext uri="{FF2B5EF4-FFF2-40B4-BE49-F238E27FC236}">
                <a16:creationId xmlns:a16="http://schemas.microsoft.com/office/drawing/2014/main" id="{9916E1C4-76A7-EE4B-B717-474A61C2E7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81BBF1-1CE5-134C-A777-590268154953}"/>
              </a:ext>
            </a:extLst>
          </p:cNvPr>
          <p:cNvSpPr>
            <a:spLocks noGrp="1"/>
          </p:cNvSpPr>
          <p:nvPr>
            <p:ph type="sldNum" sz="quarter" idx="12"/>
          </p:nvPr>
        </p:nvSpPr>
        <p:spPr/>
        <p:txBody>
          <a:bodyPr/>
          <a:lstStyle/>
          <a:p>
            <a:fld id="{3226F924-39BA-DE4F-96B9-20AA58A9A16F}" type="slidenum">
              <a:rPr lang="en-US" smtClean="0"/>
              <a:t>‹#›</a:t>
            </a:fld>
            <a:endParaRPr lang="en-US"/>
          </a:p>
        </p:txBody>
      </p:sp>
    </p:spTree>
    <p:extLst>
      <p:ext uri="{BB962C8B-B14F-4D97-AF65-F5344CB8AC3E}">
        <p14:creationId xmlns:p14="http://schemas.microsoft.com/office/powerpoint/2010/main" val="1526656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74A7F7-7DD6-924B-81DF-F0C16612D5BC}"/>
              </a:ext>
            </a:extLst>
          </p:cNvPr>
          <p:cNvSpPr>
            <a:spLocks noGrp="1"/>
          </p:cNvSpPr>
          <p:nvPr>
            <p:ph type="dt" sz="half" idx="10"/>
          </p:nvPr>
        </p:nvSpPr>
        <p:spPr/>
        <p:txBody>
          <a:bodyPr/>
          <a:lstStyle/>
          <a:p>
            <a:fld id="{70C336E1-B4C7-5044-993A-3A8774AEE3DB}" type="datetimeFigureOut">
              <a:rPr lang="en-US" smtClean="0"/>
              <a:t>9/5/20</a:t>
            </a:fld>
            <a:endParaRPr lang="en-US"/>
          </a:p>
        </p:txBody>
      </p:sp>
      <p:sp>
        <p:nvSpPr>
          <p:cNvPr id="3" name="Footer Placeholder 2">
            <a:extLst>
              <a:ext uri="{FF2B5EF4-FFF2-40B4-BE49-F238E27FC236}">
                <a16:creationId xmlns:a16="http://schemas.microsoft.com/office/drawing/2014/main" id="{D5CCE51C-6114-A441-85F4-7D7D8ED6EB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BE62E3-DDEC-1140-BAC3-1CF22F4FDAD4}"/>
              </a:ext>
            </a:extLst>
          </p:cNvPr>
          <p:cNvSpPr>
            <a:spLocks noGrp="1"/>
          </p:cNvSpPr>
          <p:nvPr>
            <p:ph type="sldNum" sz="quarter" idx="12"/>
          </p:nvPr>
        </p:nvSpPr>
        <p:spPr/>
        <p:txBody>
          <a:bodyPr/>
          <a:lstStyle/>
          <a:p>
            <a:fld id="{3226F924-39BA-DE4F-96B9-20AA58A9A16F}" type="slidenum">
              <a:rPr lang="en-US" smtClean="0"/>
              <a:t>‹#›</a:t>
            </a:fld>
            <a:endParaRPr lang="en-US"/>
          </a:p>
        </p:txBody>
      </p:sp>
    </p:spTree>
    <p:extLst>
      <p:ext uri="{BB962C8B-B14F-4D97-AF65-F5344CB8AC3E}">
        <p14:creationId xmlns:p14="http://schemas.microsoft.com/office/powerpoint/2010/main" val="2298385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3A3E9-06F6-F844-B419-4BE6BB02D50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6B84C79-E63E-3442-9B9D-C6E03F9297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91BCAEA-0CA6-9347-A95D-190F2C5B51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D8FDC69-A113-1741-9C24-6638FD7A3310}"/>
              </a:ext>
            </a:extLst>
          </p:cNvPr>
          <p:cNvSpPr>
            <a:spLocks noGrp="1"/>
          </p:cNvSpPr>
          <p:nvPr>
            <p:ph type="dt" sz="half" idx="10"/>
          </p:nvPr>
        </p:nvSpPr>
        <p:spPr/>
        <p:txBody>
          <a:bodyPr/>
          <a:lstStyle/>
          <a:p>
            <a:fld id="{70C336E1-B4C7-5044-993A-3A8774AEE3DB}" type="datetimeFigureOut">
              <a:rPr lang="en-US" smtClean="0"/>
              <a:t>9/5/20</a:t>
            </a:fld>
            <a:endParaRPr lang="en-US"/>
          </a:p>
        </p:txBody>
      </p:sp>
      <p:sp>
        <p:nvSpPr>
          <p:cNvPr id="6" name="Footer Placeholder 5">
            <a:extLst>
              <a:ext uri="{FF2B5EF4-FFF2-40B4-BE49-F238E27FC236}">
                <a16:creationId xmlns:a16="http://schemas.microsoft.com/office/drawing/2014/main" id="{46D113D9-58EB-3143-8D5D-403E946215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6004C1-58D3-4D44-A9EA-E47A914D5C91}"/>
              </a:ext>
            </a:extLst>
          </p:cNvPr>
          <p:cNvSpPr>
            <a:spLocks noGrp="1"/>
          </p:cNvSpPr>
          <p:nvPr>
            <p:ph type="sldNum" sz="quarter" idx="12"/>
          </p:nvPr>
        </p:nvSpPr>
        <p:spPr/>
        <p:txBody>
          <a:bodyPr/>
          <a:lstStyle/>
          <a:p>
            <a:fld id="{3226F924-39BA-DE4F-96B9-20AA58A9A16F}" type="slidenum">
              <a:rPr lang="en-US" smtClean="0"/>
              <a:t>‹#›</a:t>
            </a:fld>
            <a:endParaRPr lang="en-US"/>
          </a:p>
        </p:txBody>
      </p:sp>
    </p:spTree>
    <p:extLst>
      <p:ext uri="{BB962C8B-B14F-4D97-AF65-F5344CB8AC3E}">
        <p14:creationId xmlns:p14="http://schemas.microsoft.com/office/powerpoint/2010/main" val="3149325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C78B7-6DD5-D640-AFCE-2FB1D9E6207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3193642-0CD3-8043-9C1E-8DB61008C2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51333E-8381-F144-94E5-4778F84C29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38CCDB4-CF0B-F841-BCB0-37F6484A3EAD}"/>
              </a:ext>
            </a:extLst>
          </p:cNvPr>
          <p:cNvSpPr>
            <a:spLocks noGrp="1"/>
          </p:cNvSpPr>
          <p:nvPr>
            <p:ph type="dt" sz="half" idx="10"/>
          </p:nvPr>
        </p:nvSpPr>
        <p:spPr/>
        <p:txBody>
          <a:bodyPr/>
          <a:lstStyle/>
          <a:p>
            <a:fld id="{70C336E1-B4C7-5044-993A-3A8774AEE3DB}" type="datetimeFigureOut">
              <a:rPr lang="en-US" smtClean="0"/>
              <a:t>9/5/20</a:t>
            </a:fld>
            <a:endParaRPr lang="en-US"/>
          </a:p>
        </p:txBody>
      </p:sp>
      <p:sp>
        <p:nvSpPr>
          <p:cNvPr id="6" name="Footer Placeholder 5">
            <a:extLst>
              <a:ext uri="{FF2B5EF4-FFF2-40B4-BE49-F238E27FC236}">
                <a16:creationId xmlns:a16="http://schemas.microsoft.com/office/drawing/2014/main" id="{3A6EFFC2-022E-3C4E-A4E3-55F2EBD7D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C6E4D4-6C7B-3448-92B6-A3840AC670D1}"/>
              </a:ext>
            </a:extLst>
          </p:cNvPr>
          <p:cNvSpPr>
            <a:spLocks noGrp="1"/>
          </p:cNvSpPr>
          <p:nvPr>
            <p:ph type="sldNum" sz="quarter" idx="12"/>
          </p:nvPr>
        </p:nvSpPr>
        <p:spPr/>
        <p:txBody>
          <a:bodyPr/>
          <a:lstStyle/>
          <a:p>
            <a:fld id="{3226F924-39BA-DE4F-96B9-20AA58A9A16F}" type="slidenum">
              <a:rPr lang="en-US" smtClean="0"/>
              <a:t>‹#›</a:t>
            </a:fld>
            <a:endParaRPr lang="en-US"/>
          </a:p>
        </p:txBody>
      </p:sp>
    </p:spTree>
    <p:extLst>
      <p:ext uri="{BB962C8B-B14F-4D97-AF65-F5344CB8AC3E}">
        <p14:creationId xmlns:p14="http://schemas.microsoft.com/office/powerpoint/2010/main" val="2433911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56AB5D-1463-0D40-A7E2-DCD165D827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9790BFC-5CBD-CF41-9CE8-34BDE97905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3051FC7-08E0-0D4D-A095-7F206A65FA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336E1-B4C7-5044-993A-3A8774AEE3DB}" type="datetimeFigureOut">
              <a:rPr lang="en-US" smtClean="0"/>
              <a:t>9/5/20</a:t>
            </a:fld>
            <a:endParaRPr lang="en-US"/>
          </a:p>
        </p:txBody>
      </p:sp>
      <p:sp>
        <p:nvSpPr>
          <p:cNvPr id="5" name="Footer Placeholder 4">
            <a:extLst>
              <a:ext uri="{FF2B5EF4-FFF2-40B4-BE49-F238E27FC236}">
                <a16:creationId xmlns:a16="http://schemas.microsoft.com/office/drawing/2014/main" id="{A7F30AF4-3C58-624A-BDD8-9078FA30DB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965732-E564-BC49-AB11-3A7349484D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26F924-39BA-DE4F-96B9-20AA58A9A16F}" type="slidenum">
              <a:rPr lang="en-US" smtClean="0"/>
              <a:t>‹#›</a:t>
            </a:fld>
            <a:endParaRPr lang="en-US"/>
          </a:p>
        </p:txBody>
      </p:sp>
    </p:spTree>
    <p:extLst>
      <p:ext uri="{BB962C8B-B14F-4D97-AF65-F5344CB8AC3E}">
        <p14:creationId xmlns:p14="http://schemas.microsoft.com/office/powerpoint/2010/main" val="4047854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3CEEC-0BD4-2744-8143-80F7569EE1B6}"/>
              </a:ext>
            </a:extLst>
          </p:cNvPr>
          <p:cNvSpPr txBox="1"/>
          <p:nvPr/>
        </p:nvSpPr>
        <p:spPr>
          <a:xfrm>
            <a:off x="138223" y="180753"/>
            <a:ext cx="4037067" cy="461665"/>
          </a:xfrm>
          <a:prstGeom prst="rect">
            <a:avLst/>
          </a:prstGeom>
          <a:noFill/>
        </p:spPr>
        <p:txBody>
          <a:bodyPr wrap="none" rtlCol="0">
            <a:spAutoFit/>
          </a:bodyPr>
          <a:lstStyle/>
          <a:p>
            <a:r>
              <a:rPr lang="en-US" sz="1200" dirty="0"/>
              <a:t>Kim, an emergency operator, is logged in the CENTRAL system</a:t>
            </a:r>
          </a:p>
          <a:p>
            <a:endParaRPr lang="en-US" sz="1200" dirty="0"/>
          </a:p>
        </p:txBody>
      </p:sp>
      <p:cxnSp>
        <p:nvCxnSpPr>
          <p:cNvPr id="12" name="Straight Arrow Connector 11">
            <a:extLst>
              <a:ext uri="{FF2B5EF4-FFF2-40B4-BE49-F238E27FC236}">
                <a16:creationId xmlns:a16="http://schemas.microsoft.com/office/drawing/2014/main" id="{9B634921-E408-E343-8354-5F18B383A436}"/>
              </a:ext>
            </a:extLst>
          </p:cNvPr>
          <p:cNvCxnSpPr>
            <a:cxnSpLocks/>
          </p:cNvCxnSpPr>
          <p:nvPr/>
        </p:nvCxnSpPr>
        <p:spPr>
          <a:xfrm flipH="1">
            <a:off x="2429452" y="559552"/>
            <a:ext cx="355" cy="365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60D6648-C339-D94F-84FD-9906C107BDB8}"/>
              </a:ext>
            </a:extLst>
          </p:cNvPr>
          <p:cNvSpPr txBox="1"/>
          <p:nvPr/>
        </p:nvSpPr>
        <p:spPr>
          <a:xfrm>
            <a:off x="138223" y="1045080"/>
            <a:ext cx="5507664" cy="461665"/>
          </a:xfrm>
          <a:prstGeom prst="rect">
            <a:avLst/>
          </a:prstGeom>
          <a:noFill/>
        </p:spPr>
        <p:txBody>
          <a:bodyPr wrap="square" rtlCol="0">
            <a:spAutoFit/>
          </a:bodyPr>
          <a:lstStyle/>
          <a:p>
            <a:r>
              <a:rPr lang="en-US" sz="1200" dirty="0"/>
              <a:t>On the dashboard, she sees incoming calls, texts and emails, as well as information on current and ongoing logged incidents </a:t>
            </a:r>
          </a:p>
        </p:txBody>
      </p:sp>
      <p:cxnSp>
        <p:nvCxnSpPr>
          <p:cNvPr id="14" name="Straight Arrow Connector 13">
            <a:extLst>
              <a:ext uri="{FF2B5EF4-FFF2-40B4-BE49-F238E27FC236}">
                <a16:creationId xmlns:a16="http://schemas.microsoft.com/office/drawing/2014/main" id="{44D0E506-85DE-5842-B6C0-7BE73C063C6A}"/>
              </a:ext>
            </a:extLst>
          </p:cNvPr>
          <p:cNvCxnSpPr>
            <a:cxnSpLocks/>
          </p:cNvCxnSpPr>
          <p:nvPr/>
        </p:nvCxnSpPr>
        <p:spPr>
          <a:xfrm flipH="1">
            <a:off x="2429452" y="1649007"/>
            <a:ext cx="355" cy="339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C2D7756-0A21-C141-80B0-F2AD66D1113D}"/>
              </a:ext>
            </a:extLst>
          </p:cNvPr>
          <p:cNvSpPr txBox="1"/>
          <p:nvPr/>
        </p:nvSpPr>
        <p:spPr>
          <a:xfrm>
            <a:off x="124982" y="2102596"/>
            <a:ext cx="4881336" cy="276999"/>
          </a:xfrm>
          <a:prstGeom prst="rect">
            <a:avLst/>
          </a:prstGeom>
          <a:noFill/>
        </p:spPr>
        <p:txBody>
          <a:bodyPr wrap="none" rtlCol="0">
            <a:spAutoFit/>
          </a:bodyPr>
          <a:lstStyle/>
          <a:p>
            <a:r>
              <a:rPr lang="en-US" sz="1200" dirty="0"/>
              <a:t>An incoming call arrives. Kim selects the relevant script to show for the call.</a:t>
            </a:r>
          </a:p>
        </p:txBody>
      </p:sp>
      <p:cxnSp>
        <p:nvCxnSpPr>
          <p:cNvPr id="7" name="Straight Arrow Connector 6">
            <a:extLst>
              <a:ext uri="{FF2B5EF4-FFF2-40B4-BE49-F238E27FC236}">
                <a16:creationId xmlns:a16="http://schemas.microsoft.com/office/drawing/2014/main" id="{51215329-158F-DC4E-B0A2-59D70EB1169E}"/>
              </a:ext>
            </a:extLst>
          </p:cNvPr>
          <p:cNvCxnSpPr>
            <a:cxnSpLocks/>
          </p:cNvCxnSpPr>
          <p:nvPr/>
        </p:nvCxnSpPr>
        <p:spPr>
          <a:xfrm>
            <a:off x="2424048" y="2379595"/>
            <a:ext cx="0" cy="506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B2786FA0-DD15-5A41-900F-24DC73C5A8A8}"/>
              </a:ext>
            </a:extLst>
          </p:cNvPr>
          <p:cNvSpPr/>
          <p:nvPr/>
        </p:nvSpPr>
        <p:spPr>
          <a:xfrm>
            <a:off x="93084" y="2886200"/>
            <a:ext cx="6096000" cy="461665"/>
          </a:xfrm>
          <a:prstGeom prst="rect">
            <a:avLst/>
          </a:prstGeom>
        </p:spPr>
        <p:txBody>
          <a:bodyPr>
            <a:spAutoFit/>
          </a:bodyPr>
          <a:lstStyle/>
          <a:p>
            <a:r>
              <a:rPr lang="en-US" sz="1200" dirty="0"/>
              <a:t>Kim accepts the call. She starts communicating with the caller; referring to the script for guidance</a:t>
            </a:r>
          </a:p>
        </p:txBody>
      </p:sp>
      <p:cxnSp>
        <p:nvCxnSpPr>
          <p:cNvPr id="11" name="Straight Arrow Connector 10">
            <a:extLst>
              <a:ext uri="{FF2B5EF4-FFF2-40B4-BE49-F238E27FC236}">
                <a16:creationId xmlns:a16="http://schemas.microsoft.com/office/drawing/2014/main" id="{9D261817-C022-074E-B102-747ACF6372A6}"/>
              </a:ext>
            </a:extLst>
          </p:cNvPr>
          <p:cNvCxnSpPr>
            <a:cxnSpLocks/>
          </p:cNvCxnSpPr>
          <p:nvPr/>
        </p:nvCxnSpPr>
        <p:spPr>
          <a:xfrm>
            <a:off x="2424048" y="3167374"/>
            <a:ext cx="0" cy="447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D49753B-A82D-7344-AB77-A2843DA66644}"/>
              </a:ext>
            </a:extLst>
          </p:cNvPr>
          <p:cNvSpPr/>
          <p:nvPr/>
        </p:nvSpPr>
        <p:spPr>
          <a:xfrm>
            <a:off x="93084" y="3759050"/>
            <a:ext cx="6096000" cy="646331"/>
          </a:xfrm>
          <a:prstGeom prst="rect">
            <a:avLst/>
          </a:prstGeom>
        </p:spPr>
        <p:txBody>
          <a:bodyPr>
            <a:spAutoFit/>
          </a:bodyPr>
          <a:lstStyle/>
          <a:p>
            <a:r>
              <a:rPr lang="en-US" sz="1200" dirty="0"/>
              <a:t>If the call is for a new incident, Kim begins filling in the ”new incident” form with details provided by the caller. If the call is concerning an existing incident, she will link the call to the relevant incident. Otherwise, Kim will end the call. </a:t>
            </a:r>
          </a:p>
        </p:txBody>
      </p:sp>
      <p:cxnSp>
        <p:nvCxnSpPr>
          <p:cNvPr id="17" name="Straight Arrow Connector 16">
            <a:extLst>
              <a:ext uri="{FF2B5EF4-FFF2-40B4-BE49-F238E27FC236}">
                <a16:creationId xmlns:a16="http://schemas.microsoft.com/office/drawing/2014/main" id="{8E8A18C4-8C6F-7C4C-BB9D-617F1AFE2578}"/>
              </a:ext>
            </a:extLst>
          </p:cNvPr>
          <p:cNvCxnSpPr>
            <a:cxnSpLocks/>
          </p:cNvCxnSpPr>
          <p:nvPr/>
        </p:nvCxnSpPr>
        <p:spPr>
          <a:xfrm>
            <a:off x="2424048" y="4425560"/>
            <a:ext cx="0" cy="447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30A2544F-41F1-F443-A6D2-3D761AE54B5A}"/>
              </a:ext>
            </a:extLst>
          </p:cNvPr>
          <p:cNvSpPr/>
          <p:nvPr/>
        </p:nvSpPr>
        <p:spPr>
          <a:xfrm>
            <a:off x="93084" y="4978160"/>
            <a:ext cx="6096000" cy="461665"/>
          </a:xfrm>
          <a:prstGeom prst="rect">
            <a:avLst/>
          </a:prstGeom>
        </p:spPr>
        <p:txBody>
          <a:bodyPr>
            <a:spAutoFit/>
          </a:bodyPr>
          <a:lstStyle/>
          <a:p>
            <a:r>
              <a:rPr lang="en-US" sz="1200" dirty="0"/>
              <a:t>Once Kim submits the form, the incident is logged into the incident log. Kim stays on the line with the caller to assure them that help is on its way. </a:t>
            </a:r>
          </a:p>
        </p:txBody>
      </p:sp>
      <p:cxnSp>
        <p:nvCxnSpPr>
          <p:cNvPr id="19" name="Straight Arrow Connector 18">
            <a:extLst>
              <a:ext uri="{FF2B5EF4-FFF2-40B4-BE49-F238E27FC236}">
                <a16:creationId xmlns:a16="http://schemas.microsoft.com/office/drawing/2014/main" id="{163ECEFA-0EA7-6B49-A906-07B8FD4FB27B}"/>
              </a:ext>
            </a:extLst>
          </p:cNvPr>
          <p:cNvCxnSpPr>
            <a:cxnSpLocks/>
          </p:cNvCxnSpPr>
          <p:nvPr/>
        </p:nvCxnSpPr>
        <p:spPr>
          <a:xfrm>
            <a:off x="2440493" y="5445203"/>
            <a:ext cx="0" cy="447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A73230A9-0DE0-324C-BD69-A75103411F3A}"/>
              </a:ext>
            </a:extLst>
          </p:cNvPr>
          <p:cNvSpPr/>
          <p:nvPr/>
        </p:nvSpPr>
        <p:spPr>
          <a:xfrm>
            <a:off x="109529" y="5997803"/>
            <a:ext cx="6096000" cy="646331"/>
          </a:xfrm>
          <a:prstGeom prst="rect">
            <a:avLst/>
          </a:prstGeom>
        </p:spPr>
        <p:txBody>
          <a:bodyPr>
            <a:spAutoFit/>
          </a:bodyPr>
          <a:lstStyle/>
          <a:p>
            <a:r>
              <a:rPr lang="en-US" sz="1200" dirty="0"/>
              <a:t>Once the incident is logged, Kim assigns an appropriate CMU (who is also available) to the incident. She also selects the appropriate assignment priority and adds any special notes that the CMU should know about the incident.</a:t>
            </a:r>
          </a:p>
        </p:txBody>
      </p:sp>
    </p:spTree>
    <p:extLst>
      <p:ext uri="{BB962C8B-B14F-4D97-AF65-F5344CB8AC3E}">
        <p14:creationId xmlns:p14="http://schemas.microsoft.com/office/powerpoint/2010/main" val="2867701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88AC54-3D8B-8C40-BC00-E360E81F6EDE}"/>
              </a:ext>
            </a:extLst>
          </p:cNvPr>
          <p:cNvSpPr txBox="1"/>
          <p:nvPr/>
        </p:nvSpPr>
        <p:spPr>
          <a:xfrm>
            <a:off x="3166730" y="2782669"/>
            <a:ext cx="5858539" cy="646331"/>
          </a:xfrm>
          <a:prstGeom prst="rect">
            <a:avLst/>
          </a:prstGeom>
          <a:noFill/>
        </p:spPr>
        <p:txBody>
          <a:bodyPr wrap="square" rtlCol="0">
            <a:spAutoFit/>
          </a:bodyPr>
          <a:lstStyle/>
          <a:p>
            <a:r>
              <a:rPr lang="en-US" dirty="0"/>
              <a:t>Kim assures the caller that help is on its way and stays on the line to help address any further questions. </a:t>
            </a:r>
          </a:p>
        </p:txBody>
      </p:sp>
    </p:spTree>
    <p:extLst>
      <p:ext uri="{BB962C8B-B14F-4D97-AF65-F5344CB8AC3E}">
        <p14:creationId xmlns:p14="http://schemas.microsoft.com/office/powerpoint/2010/main" val="1965182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53AD18-44C6-1148-ADA8-0AEA15441D29}"/>
              </a:ext>
            </a:extLst>
          </p:cNvPr>
          <p:cNvSpPr txBox="1"/>
          <p:nvPr/>
        </p:nvSpPr>
        <p:spPr>
          <a:xfrm>
            <a:off x="3173818" y="2690336"/>
            <a:ext cx="5844363" cy="1477328"/>
          </a:xfrm>
          <a:prstGeom prst="rect">
            <a:avLst/>
          </a:prstGeom>
          <a:noFill/>
        </p:spPr>
        <p:txBody>
          <a:bodyPr wrap="square" rtlCol="0">
            <a:spAutoFit/>
          </a:bodyPr>
          <a:lstStyle/>
          <a:p>
            <a:r>
              <a:rPr lang="en-US" dirty="0"/>
              <a:t>The caller may call again. At any time, Kim can see if the CMU has reached the incident location by checking the map. She can relay this information to them. She can look at  the active incidents log to check the status of the incident to make sure the incident is progressing.</a:t>
            </a:r>
          </a:p>
        </p:txBody>
      </p:sp>
    </p:spTree>
    <p:extLst>
      <p:ext uri="{BB962C8B-B14F-4D97-AF65-F5344CB8AC3E}">
        <p14:creationId xmlns:p14="http://schemas.microsoft.com/office/powerpoint/2010/main" val="2598555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94C5EA-F0F7-7D48-83FC-57CFCDB0A40B}"/>
              </a:ext>
            </a:extLst>
          </p:cNvPr>
          <p:cNvSpPr txBox="1"/>
          <p:nvPr/>
        </p:nvSpPr>
        <p:spPr>
          <a:xfrm>
            <a:off x="3455582" y="2604978"/>
            <a:ext cx="4369981" cy="923330"/>
          </a:xfrm>
          <a:prstGeom prst="rect">
            <a:avLst/>
          </a:prstGeom>
          <a:noFill/>
        </p:spPr>
        <p:txBody>
          <a:bodyPr wrap="square" rtlCol="0">
            <a:spAutoFit/>
          </a:bodyPr>
          <a:lstStyle/>
          <a:p>
            <a:r>
              <a:rPr lang="en-US" dirty="0"/>
              <a:t>Notifications will appear/disappear at the top of the dashboard, which will indicate the status of the incident. </a:t>
            </a:r>
          </a:p>
        </p:txBody>
      </p:sp>
    </p:spTree>
    <p:extLst>
      <p:ext uri="{BB962C8B-B14F-4D97-AF65-F5344CB8AC3E}">
        <p14:creationId xmlns:p14="http://schemas.microsoft.com/office/powerpoint/2010/main" val="1275958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C1167F-11BE-2845-B0D0-2C18FA0AC7B6}"/>
              </a:ext>
            </a:extLst>
          </p:cNvPr>
          <p:cNvSpPr txBox="1"/>
          <p:nvPr/>
        </p:nvSpPr>
        <p:spPr>
          <a:xfrm>
            <a:off x="3342031" y="2505670"/>
            <a:ext cx="5507938" cy="923330"/>
          </a:xfrm>
          <a:prstGeom prst="rect">
            <a:avLst/>
          </a:prstGeom>
          <a:noFill/>
        </p:spPr>
        <p:txBody>
          <a:bodyPr wrap="square" rtlCol="0">
            <a:spAutoFit/>
          </a:bodyPr>
          <a:lstStyle/>
          <a:p>
            <a:r>
              <a:rPr lang="en-US" dirty="0"/>
              <a:t>If a notification shows an incident has “failed”, it will flash red. Kim will then look at the active incidents log and call the CMU to see what’s going on.</a:t>
            </a:r>
          </a:p>
        </p:txBody>
      </p:sp>
    </p:spTree>
    <p:extLst>
      <p:ext uri="{BB962C8B-B14F-4D97-AF65-F5344CB8AC3E}">
        <p14:creationId xmlns:p14="http://schemas.microsoft.com/office/powerpoint/2010/main" val="3744658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E9729A-CF50-5246-90F7-7C08EB01B9C3}"/>
              </a:ext>
            </a:extLst>
          </p:cNvPr>
          <p:cNvSpPr txBox="1"/>
          <p:nvPr/>
        </p:nvSpPr>
        <p:spPr>
          <a:xfrm>
            <a:off x="3402419" y="2711302"/>
            <a:ext cx="4518837" cy="1200329"/>
          </a:xfrm>
          <a:prstGeom prst="rect">
            <a:avLst/>
          </a:prstGeom>
          <a:noFill/>
        </p:spPr>
        <p:txBody>
          <a:bodyPr wrap="square" rtlCol="0">
            <a:spAutoFit/>
          </a:bodyPr>
          <a:lstStyle/>
          <a:p>
            <a:r>
              <a:rPr lang="en-US" dirty="0"/>
              <a:t>The CMU may request more information about the incident. Kim will then end the call with the CMU and proceed to redial the last caller linked to the incident to ask them.</a:t>
            </a:r>
          </a:p>
        </p:txBody>
      </p:sp>
    </p:spTree>
    <p:extLst>
      <p:ext uri="{BB962C8B-B14F-4D97-AF65-F5344CB8AC3E}">
        <p14:creationId xmlns:p14="http://schemas.microsoft.com/office/powerpoint/2010/main" val="8266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4B90D6-6D78-BB4B-9D84-C7194E68366A}"/>
              </a:ext>
            </a:extLst>
          </p:cNvPr>
          <p:cNvSpPr txBox="1"/>
          <p:nvPr/>
        </p:nvSpPr>
        <p:spPr>
          <a:xfrm>
            <a:off x="3740888" y="2505670"/>
            <a:ext cx="4710223" cy="923330"/>
          </a:xfrm>
          <a:prstGeom prst="rect">
            <a:avLst/>
          </a:prstGeom>
          <a:noFill/>
        </p:spPr>
        <p:txBody>
          <a:bodyPr wrap="square" rtlCol="0">
            <a:spAutoFit/>
          </a:bodyPr>
          <a:lstStyle/>
          <a:p>
            <a:r>
              <a:rPr lang="en-US" dirty="0"/>
              <a:t>Once received the information, Kim call the CMU back to let them know by clicking the call CMU button.</a:t>
            </a:r>
          </a:p>
        </p:txBody>
      </p:sp>
    </p:spTree>
    <p:extLst>
      <p:ext uri="{BB962C8B-B14F-4D97-AF65-F5344CB8AC3E}">
        <p14:creationId xmlns:p14="http://schemas.microsoft.com/office/powerpoint/2010/main" val="3938595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5F28F1-5D9B-464E-A643-29DEE80176B4}"/>
              </a:ext>
            </a:extLst>
          </p:cNvPr>
          <p:cNvSpPr txBox="1"/>
          <p:nvPr/>
        </p:nvSpPr>
        <p:spPr>
          <a:xfrm>
            <a:off x="3413051" y="2551814"/>
            <a:ext cx="5858540" cy="2031325"/>
          </a:xfrm>
          <a:prstGeom prst="rect">
            <a:avLst/>
          </a:prstGeom>
          <a:noFill/>
        </p:spPr>
        <p:txBody>
          <a:bodyPr wrap="square" rtlCol="0">
            <a:spAutoFit/>
          </a:bodyPr>
          <a:lstStyle/>
          <a:p>
            <a:r>
              <a:rPr lang="en-US" dirty="0"/>
              <a:t>Once the incident has been solved, there will be a notification appearing the status is changed to “solved”</a:t>
            </a:r>
          </a:p>
          <a:p>
            <a:endParaRPr lang="en-US" dirty="0"/>
          </a:p>
          <a:p>
            <a:r>
              <a:rPr lang="en-US" dirty="0"/>
              <a:t>Kim won’t have to redial the caller anymore; however, if the caller calls to check up on the situation, she can view the recent logged incidents log to see the incident history and tell them the situation from there.</a:t>
            </a:r>
          </a:p>
        </p:txBody>
      </p:sp>
    </p:spTree>
    <p:extLst>
      <p:ext uri="{BB962C8B-B14F-4D97-AF65-F5344CB8AC3E}">
        <p14:creationId xmlns:p14="http://schemas.microsoft.com/office/powerpoint/2010/main" val="2243571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E6EDC5-5332-0F49-8872-69E5D3607695}"/>
              </a:ext>
            </a:extLst>
          </p:cNvPr>
          <p:cNvSpPr/>
          <p:nvPr/>
        </p:nvSpPr>
        <p:spPr>
          <a:xfrm>
            <a:off x="3048000" y="3105835"/>
            <a:ext cx="6096000" cy="646331"/>
          </a:xfrm>
          <a:prstGeom prst="rect">
            <a:avLst/>
          </a:prstGeom>
        </p:spPr>
        <p:txBody>
          <a:bodyPr>
            <a:spAutoFit/>
          </a:bodyPr>
          <a:lstStyle/>
          <a:p>
            <a:r>
              <a:rPr lang="en-US" dirty="0"/>
              <a:t>Kim, an emergency operator, is logged in the CENTRAL system</a:t>
            </a:r>
          </a:p>
          <a:p>
            <a:endParaRPr lang="en-US" dirty="0"/>
          </a:p>
        </p:txBody>
      </p:sp>
    </p:spTree>
    <p:extLst>
      <p:ext uri="{BB962C8B-B14F-4D97-AF65-F5344CB8AC3E}">
        <p14:creationId xmlns:p14="http://schemas.microsoft.com/office/powerpoint/2010/main" val="3260857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7351918-7B69-6A44-9712-C833D86DEA56}"/>
              </a:ext>
            </a:extLst>
          </p:cNvPr>
          <p:cNvSpPr/>
          <p:nvPr/>
        </p:nvSpPr>
        <p:spPr>
          <a:xfrm>
            <a:off x="3048000" y="3105835"/>
            <a:ext cx="6096000" cy="646331"/>
          </a:xfrm>
          <a:prstGeom prst="rect">
            <a:avLst/>
          </a:prstGeom>
        </p:spPr>
        <p:txBody>
          <a:bodyPr>
            <a:spAutoFit/>
          </a:bodyPr>
          <a:lstStyle/>
          <a:p>
            <a:r>
              <a:rPr lang="en-US" dirty="0"/>
              <a:t>On the dashboard, she sees incoming calls, texts and emails, as well as information on current and ongoing logged incidents </a:t>
            </a:r>
          </a:p>
        </p:txBody>
      </p:sp>
    </p:spTree>
    <p:extLst>
      <p:ext uri="{BB962C8B-B14F-4D97-AF65-F5344CB8AC3E}">
        <p14:creationId xmlns:p14="http://schemas.microsoft.com/office/powerpoint/2010/main" val="1148799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428E1A-9B4E-AD49-8697-592A87FFFEAB}"/>
              </a:ext>
            </a:extLst>
          </p:cNvPr>
          <p:cNvSpPr/>
          <p:nvPr/>
        </p:nvSpPr>
        <p:spPr>
          <a:xfrm>
            <a:off x="3048000" y="3105835"/>
            <a:ext cx="6096000" cy="646331"/>
          </a:xfrm>
          <a:prstGeom prst="rect">
            <a:avLst/>
          </a:prstGeom>
        </p:spPr>
        <p:txBody>
          <a:bodyPr>
            <a:spAutoFit/>
          </a:bodyPr>
          <a:lstStyle/>
          <a:p>
            <a:r>
              <a:rPr lang="en-US" dirty="0"/>
              <a:t>An incoming call arrives. Kim selects the relevant script to show for the call.</a:t>
            </a:r>
          </a:p>
        </p:txBody>
      </p:sp>
    </p:spTree>
    <p:extLst>
      <p:ext uri="{BB962C8B-B14F-4D97-AF65-F5344CB8AC3E}">
        <p14:creationId xmlns:p14="http://schemas.microsoft.com/office/powerpoint/2010/main" val="792057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789C306-5FA4-C046-8EC9-42F4C86592E8}"/>
              </a:ext>
            </a:extLst>
          </p:cNvPr>
          <p:cNvSpPr/>
          <p:nvPr/>
        </p:nvSpPr>
        <p:spPr>
          <a:xfrm>
            <a:off x="3048000" y="3105835"/>
            <a:ext cx="6096000" cy="646331"/>
          </a:xfrm>
          <a:prstGeom prst="rect">
            <a:avLst/>
          </a:prstGeom>
        </p:spPr>
        <p:txBody>
          <a:bodyPr>
            <a:spAutoFit/>
          </a:bodyPr>
          <a:lstStyle/>
          <a:p>
            <a:r>
              <a:rPr lang="en-US" dirty="0"/>
              <a:t>Kim accepts the call. She starts communicating with the caller; referring to the script for guidance</a:t>
            </a:r>
          </a:p>
        </p:txBody>
      </p:sp>
    </p:spTree>
    <p:extLst>
      <p:ext uri="{BB962C8B-B14F-4D97-AF65-F5344CB8AC3E}">
        <p14:creationId xmlns:p14="http://schemas.microsoft.com/office/powerpoint/2010/main" val="2947157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7B54A22-485E-7C49-B22D-65506B247A42}"/>
              </a:ext>
            </a:extLst>
          </p:cNvPr>
          <p:cNvSpPr/>
          <p:nvPr/>
        </p:nvSpPr>
        <p:spPr>
          <a:xfrm>
            <a:off x="3048000" y="2828836"/>
            <a:ext cx="6096000" cy="1200329"/>
          </a:xfrm>
          <a:prstGeom prst="rect">
            <a:avLst/>
          </a:prstGeom>
        </p:spPr>
        <p:txBody>
          <a:bodyPr>
            <a:spAutoFit/>
          </a:bodyPr>
          <a:lstStyle/>
          <a:p>
            <a:r>
              <a:rPr lang="en-US" dirty="0"/>
              <a:t>If the call is for a new incident, Kim begins filling in the ”new incident” form with details provided by the caller. If the call is concerning an existing incident, she will link the call to the relevant incident. Otherwise, Kim will end the call. </a:t>
            </a:r>
          </a:p>
        </p:txBody>
      </p:sp>
    </p:spTree>
    <p:extLst>
      <p:ext uri="{BB962C8B-B14F-4D97-AF65-F5344CB8AC3E}">
        <p14:creationId xmlns:p14="http://schemas.microsoft.com/office/powerpoint/2010/main" val="1539104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70DC4A-EDD5-8B4E-93BD-02450DB01A8B}"/>
              </a:ext>
            </a:extLst>
          </p:cNvPr>
          <p:cNvSpPr/>
          <p:nvPr/>
        </p:nvSpPr>
        <p:spPr>
          <a:xfrm>
            <a:off x="3048000" y="2967335"/>
            <a:ext cx="6096000" cy="923330"/>
          </a:xfrm>
          <a:prstGeom prst="rect">
            <a:avLst/>
          </a:prstGeom>
        </p:spPr>
        <p:txBody>
          <a:bodyPr>
            <a:spAutoFit/>
          </a:bodyPr>
          <a:lstStyle/>
          <a:p>
            <a:r>
              <a:rPr lang="en-US" dirty="0"/>
              <a:t>Once Kim submits the form, the incident is logged into the incident log. Kim stays on the line with the caller to assure them that help is on its way. </a:t>
            </a:r>
          </a:p>
        </p:txBody>
      </p:sp>
    </p:spTree>
    <p:extLst>
      <p:ext uri="{BB962C8B-B14F-4D97-AF65-F5344CB8AC3E}">
        <p14:creationId xmlns:p14="http://schemas.microsoft.com/office/powerpoint/2010/main" val="3467881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3881E9-091C-8F46-9959-B97FB9CEA540}"/>
              </a:ext>
            </a:extLst>
          </p:cNvPr>
          <p:cNvSpPr/>
          <p:nvPr/>
        </p:nvSpPr>
        <p:spPr>
          <a:xfrm>
            <a:off x="3048000" y="2828836"/>
            <a:ext cx="6096000" cy="1200329"/>
          </a:xfrm>
          <a:prstGeom prst="rect">
            <a:avLst/>
          </a:prstGeom>
        </p:spPr>
        <p:txBody>
          <a:bodyPr>
            <a:spAutoFit/>
          </a:bodyPr>
          <a:lstStyle/>
          <a:p>
            <a:r>
              <a:rPr lang="en-US" dirty="0"/>
              <a:t>Once the incident is logged, Kim assigns an appropriate CMU (who is also available) to the incident. She also selects the appropriate assignment priority and adds any special notes that the CMU should know about the incident.</a:t>
            </a:r>
          </a:p>
        </p:txBody>
      </p:sp>
    </p:spTree>
    <p:extLst>
      <p:ext uri="{BB962C8B-B14F-4D97-AF65-F5344CB8AC3E}">
        <p14:creationId xmlns:p14="http://schemas.microsoft.com/office/powerpoint/2010/main" val="3101739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57952ED-0E8D-7345-AE9B-2EE5D7C3C7F2}"/>
              </a:ext>
            </a:extLst>
          </p:cNvPr>
          <p:cNvSpPr/>
          <p:nvPr/>
        </p:nvSpPr>
        <p:spPr>
          <a:xfrm>
            <a:off x="3048000" y="2828836"/>
            <a:ext cx="6096000" cy="923330"/>
          </a:xfrm>
          <a:prstGeom prst="rect">
            <a:avLst/>
          </a:prstGeom>
        </p:spPr>
        <p:txBody>
          <a:bodyPr>
            <a:spAutoFit/>
          </a:bodyPr>
          <a:lstStyle/>
          <a:p>
            <a:r>
              <a:rPr lang="en-US" dirty="0"/>
              <a:t>Notifications appear when there have been changes made to the incident. In this case, there is a notification that shows the update of the incident status to ”ACKNOWLEDGED”</a:t>
            </a:r>
          </a:p>
        </p:txBody>
      </p:sp>
    </p:spTree>
    <p:extLst>
      <p:ext uri="{BB962C8B-B14F-4D97-AF65-F5344CB8AC3E}">
        <p14:creationId xmlns:p14="http://schemas.microsoft.com/office/powerpoint/2010/main" val="23358482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500</TotalTime>
  <Words>679</Words>
  <Application>Microsoft Macintosh PowerPoint</Application>
  <PresentationFormat>Widescreen</PresentationFormat>
  <Paragraphs>24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Carmen Liao</dc:creator>
  <cp:lastModifiedBy>Carmen Liao</cp:lastModifiedBy>
  <cp:revision>17</cp:revision>
  <dcterms:created xsi:type="dcterms:W3CDTF">2020-09-02T00:05:21Z</dcterms:created>
  <dcterms:modified xsi:type="dcterms:W3CDTF">2020-09-05T04:43:13Z</dcterms:modified>
</cp:coreProperties>
</file>