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ato"/>
      <p:regular r:id="rId33"/>
      <p:bold r:id="rId34"/>
      <p:italic r:id="rId35"/>
      <p:boldItalic r:id="rId36"/>
    </p:embeddedFont>
    <p:embeddedFont>
      <p:font typeface="Poppins"/>
      <p:regular r:id="rId37"/>
      <p:bold r:id="rId38"/>
      <p:italic r:id="rId39"/>
      <p:boldItalic r:id="rId40"/>
    </p:embeddedFont>
    <p:embeddedFont>
      <p:font typeface="Bungee"/>
      <p:regular r:id="rId41"/>
    </p:embeddedFont>
    <p:embeddedFont>
      <p:font typeface="Poppins SemiBold"/>
      <p:regular r:id="rId42"/>
      <p:bold r:id="rId43"/>
      <p:italic r:id="rId44"/>
      <p:boldItalic r:id="rId45"/>
    </p:embeddedFont>
    <p:embeddedFont>
      <p:font typeface="PT Sans"/>
      <p:regular r:id="rId46"/>
      <p:bold r:id="rId47"/>
      <p:italic r:id="rId48"/>
      <p:boldItalic r:id="rId49"/>
    </p:embeddedFont>
    <p:embeddedFont>
      <p:font typeface="Poppins ExtraBold"/>
      <p:bold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A78416-724C-4105-81F2-FC38F3537E21}">
  <a:tblStyle styleId="{92A78416-724C-4105-81F2-FC38F3537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42" Type="http://schemas.openxmlformats.org/officeDocument/2006/relationships/font" Target="fonts/PoppinsSemiBold-regular.fntdata"/><Relationship Id="rId41" Type="http://schemas.openxmlformats.org/officeDocument/2006/relationships/font" Target="fonts/Bungee-regular.fntdata"/><Relationship Id="rId44" Type="http://schemas.openxmlformats.org/officeDocument/2006/relationships/font" Target="fonts/PoppinsSemiBold-italic.fntdata"/><Relationship Id="rId43" Type="http://schemas.openxmlformats.org/officeDocument/2006/relationships/font" Target="fonts/PoppinsSemiBold-bold.fntdata"/><Relationship Id="rId46" Type="http://schemas.openxmlformats.org/officeDocument/2006/relationships/font" Target="fonts/PTSans-regular.fntdata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Lato-regular.fntdata"/><Relationship Id="rId32" Type="http://schemas.openxmlformats.org/officeDocument/2006/relationships/slide" Target="slides/slide27.xml"/><Relationship Id="rId35" Type="http://schemas.openxmlformats.org/officeDocument/2006/relationships/font" Target="fonts/Lato-italic.fntdata"/><Relationship Id="rId34" Type="http://schemas.openxmlformats.org/officeDocument/2006/relationships/font" Target="fonts/Lato-bold.fntdata"/><Relationship Id="rId37" Type="http://schemas.openxmlformats.org/officeDocument/2006/relationships/font" Target="fonts/Poppins-regular.fntdata"/><Relationship Id="rId36" Type="http://schemas.openxmlformats.org/officeDocument/2006/relationships/font" Target="fonts/Lato-boldItalic.fntdata"/><Relationship Id="rId39" Type="http://schemas.openxmlformats.org/officeDocument/2006/relationships/font" Target="fonts/Poppins-italic.fntdata"/><Relationship Id="rId38" Type="http://schemas.openxmlformats.org/officeDocument/2006/relationships/font" Target="fonts/Poppi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ExtraBold-boldItalic.fntdata"/><Relationship Id="rId50" Type="http://schemas.openxmlformats.org/officeDocument/2006/relationships/font" Target="fonts/Poppins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4233f2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4233f2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2628a72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2628a72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2628a723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2628a723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2628a723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2628a723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25796af3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25796af3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25796af3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25796af3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25a512d0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25a512d0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25796af35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25796af35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25796af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25796af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68d036017_1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68d036017_1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Consti;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25a512d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25a512d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idea: S&amp;P 500, tech companies ;;; Consti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25796af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25796af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25a512d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25a512d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2628a723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2628a723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25a512d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25a512d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outlook for other projects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25796af3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25796af3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25a512d0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25a512d0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25a512d0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25a512d0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25a512d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25a512d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diversification across different asset classes is also possible, but in this case we want to focus on stocks, specifically.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25796af3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25796af3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2628a72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2628a7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2628a723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2628a723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25796af35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25796af3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25a512d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25a512d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with scaling up. No classical emulation greater than 5x5 possible. Classica computer outperforms QPU in this regime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25a512d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25a512d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system we managed to make work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2628a723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2628a723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system we managed to make work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2628a723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2628a723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title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3" type="title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4" type="title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6" type="title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7" type="title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9" type="title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3" type="title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15" type="title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subTitle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">
  <p:cSld name="CUSTOM_6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8"/>
          <p:cNvSpPr txBox="1"/>
          <p:nvPr>
            <p:ph idx="3" type="subTitle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4" type="title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8"/>
          <p:cNvSpPr txBox="1"/>
          <p:nvPr>
            <p:ph idx="5" type="subTitle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title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3" type="subTitle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4" type="title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5" type="subTitle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1">
  <p:cSld name="CUSTOM_6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3" type="subTitle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4" type="title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20"/>
          <p:cNvSpPr txBox="1"/>
          <p:nvPr>
            <p:ph idx="5" type="subTitle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98619" y="1546925"/>
            <a:ext cx="24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1003719" y="2015038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title"/>
          </p:nvPr>
        </p:nvSpPr>
        <p:spPr>
          <a:xfrm>
            <a:off x="6008706" y="1546925"/>
            <a:ext cx="241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3" type="subTitle"/>
          </p:nvPr>
        </p:nvSpPr>
        <p:spPr>
          <a:xfrm>
            <a:off x="6008706" y="2015038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4" type="title"/>
          </p:nvPr>
        </p:nvSpPr>
        <p:spPr>
          <a:xfrm>
            <a:off x="698619" y="3076650"/>
            <a:ext cx="241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5" type="subTitle"/>
          </p:nvPr>
        </p:nvSpPr>
        <p:spPr>
          <a:xfrm>
            <a:off x="1003719" y="3544763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6" type="title"/>
          </p:nvPr>
        </p:nvSpPr>
        <p:spPr>
          <a:xfrm>
            <a:off x="6008706" y="3076650"/>
            <a:ext cx="241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7" type="subTitle"/>
          </p:nvPr>
        </p:nvSpPr>
        <p:spPr>
          <a:xfrm>
            <a:off x="6008706" y="3544763"/>
            <a:ext cx="2107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 1">
  <p:cSld name="CUSTOM_5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2" type="title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subTitle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4" type="title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6" type="title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title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subTitle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4" type="title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3"/>
          <p:cNvSpPr txBox="1"/>
          <p:nvPr>
            <p:ph idx="5" type="subTitle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6" type="title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7" type="subTitle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8" type="title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3"/>
          <p:cNvSpPr txBox="1"/>
          <p:nvPr>
            <p:ph idx="9" type="subTitle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3" type="title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3"/>
          <p:cNvSpPr txBox="1"/>
          <p:nvPr>
            <p:ph idx="14" type="subTitle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3" type="title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4" type="subTitle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hasCustomPrompt="1" idx="5" type="title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/>
          <p:nvPr>
            <p:ph idx="6" type="subTitle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hasCustomPrompt="1" idx="7" type="title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/>
          <p:nvPr>
            <p:ph idx="8" type="subTitle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990513" y="2464352"/>
            <a:ext cx="32466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90513" y="2916450"/>
            <a:ext cx="3246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 flipH="1">
            <a:off x="906888" y="2464352"/>
            <a:ext cx="32466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 flipH="1">
            <a:off x="906888" y="2916450"/>
            <a:ext cx="3246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fmla="val 3352" name="adj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2308.0476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2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12.png"/><Relationship Id="rId12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2140950" y="1831947"/>
            <a:ext cx="48621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QuEra &amp; MOODY'S Challenge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1133700" y="3561100"/>
            <a:ext cx="6876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2Q-4U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Nessim Dridi, David Schrago, Constantin Schuchardt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87713"/>
            <a:ext cx="3853750" cy="29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900" y="1287725"/>
            <a:ext cx="3402100" cy="3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347" l="0" r="0" t="347"/>
          <a:stretch/>
        </p:blipFill>
        <p:spPr>
          <a:xfrm>
            <a:off x="720000" y="1287713"/>
            <a:ext cx="3853749" cy="29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4">
            <a:alphaModFix/>
          </a:blip>
          <a:srcRect b="0" l="386" r="386" t="0"/>
          <a:stretch/>
        </p:blipFill>
        <p:spPr>
          <a:xfrm>
            <a:off x="5021900" y="1287725"/>
            <a:ext cx="3402101" cy="30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Simulation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300" y="2835799"/>
            <a:ext cx="927350" cy="2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287726"/>
            <a:ext cx="3625700" cy="3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407050" y="445025"/>
            <a:ext cx="89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hard is it to find MIS on a given graph?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25" y="1706650"/>
            <a:ext cx="7298950" cy="7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5291525" y="3829875"/>
            <a:ext cx="1091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umber of nodes</a:t>
            </a:r>
            <a:endParaRPr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2844350" y="3829875"/>
            <a:ext cx="1771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degeneracy of the MIS with |MIS| - 1 nodes</a:t>
            </a:r>
            <a:endParaRPr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897275" y="3917525"/>
            <a:ext cx="1174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hardness parameter</a:t>
            </a:r>
            <a:endParaRPr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6701475" y="3829875"/>
            <a:ext cx="17076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degeneracy of the MIS with |MIS| nodes</a:t>
            </a:r>
            <a:endParaRPr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40"/>
          <p:cNvCxnSpPr/>
          <p:nvPr/>
        </p:nvCxnSpPr>
        <p:spPr>
          <a:xfrm flipH="1" rot="10800000">
            <a:off x="1484675" y="2436125"/>
            <a:ext cx="81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0"/>
          <p:cNvCxnSpPr/>
          <p:nvPr/>
        </p:nvCxnSpPr>
        <p:spPr>
          <a:xfrm flipH="1" rot="10800000">
            <a:off x="3606175" y="2436125"/>
            <a:ext cx="81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0"/>
          <p:cNvCxnSpPr/>
          <p:nvPr/>
        </p:nvCxnSpPr>
        <p:spPr>
          <a:xfrm flipH="1" rot="10800000">
            <a:off x="5727675" y="2348475"/>
            <a:ext cx="81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0"/>
          <p:cNvCxnSpPr/>
          <p:nvPr/>
        </p:nvCxnSpPr>
        <p:spPr>
          <a:xfrm flipH="1" rot="10800000">
            <a:off x="7272200" y="2436125"/>
            <a:ext cx="8100" cy="14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0"/>
          <p:cNvSpPr txBox="1"/>
          <p:nvPr/>
        </p:nvSpPr>
        <p:spPr>
          <a:xfrm>
            <a:off x="129525" y="4699450"/>
            <a:ext cx="4200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S. Ebadi et al. (10.48550/arXiv.2202.09372)</a:t>
            </a:r>
            <a:endParaRPr i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Hardness for varying blockade radius: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00" y="1425762"/>
            <a:ext cx="1911871" cy="161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p41"/>
          <p:cNvGraphicFramePr/>
          <p:nvPr/>
        </p:nvGraphicFramePr>
        <p:xfrm>
          <a:off x="301500" y="32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{92A78416-724C-4105-81F2-FC38F3537E21}</a:tableStyleId>
              </a:tblPr>
              <a:tblGrid>
                <a:gridCol w="1115700"/>
                <a:gridCol w="1911875"/>
                <a:gridCol w="1790400"/>
                <a:gridCol w="1578275"/>
                <a:gridCol w="1726250"/>
              </a:tblGrid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R_b / 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sqrt(2 * sqrt(2))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HP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1.28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8.16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10.00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2" name="Google Shape;3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477" y="1489362"/>
            <a:ext cx="1705225" cy="14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201" y="1489375"/>
            <a:ext cx="1730846" cy="14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874" y="1425748"/>
            <a:ext cx="1827122" cy="16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388550" y="445025"/>
            <a:ext cx="803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Hardness for varying number of nodes: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0" name="Google Shape;310;p42"/>
          <p:cNvGraphicFramePr/>
          <p:nvPr/>
        </p:nvGraphicFramePr>
        <p:xfrm>
          <a:off x="477325" y="31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{92A78416-724C-4105-81F2-FC38F3537E21}</a:tableStyleId>
              </a:tblPr>
              <a:tblGrid>
                <a:gridCol w="1386150"/>
                <a:gridCol w="2375325"/>
                <a:gridCol w="2224400"/>
                <a:gridCol w="1960850"/>
              </a:tblGrid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hardness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endParaRPr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2.41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3.27</a:t>
                      </a:r>
                      <a:endParaRPr sz="1000">
                        <a:solidFill>
                          <a:srgbClr val="FF0000"/>
                        </a:solidFill>
                        <a:highlight>
                          <a:srgbClr val="282828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00" y="1281113"/>
            <a:ext cx="2084989" cy="17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49" y="1351800"/>
            <a:ext cx="1814324" cy="165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325" y="1311500"/>
            <a:ext cx="1733970" cy="1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ard-graph.png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25" y="1382900"/>
            <a:ext cx="3398498" cy="33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/>
        </p:nvSpPr>
        <p:spPr>
          <a:xfrm>
            <a:off x="5513525" y="2266475"/>
            <a:ext cx="24423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HP = 120.97</a:t>
            </a:r>
            <a:endParaRPr b="1" sz="2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ctrTitle"/>
          </p:nvPr>
        </p:nvSpPr>
        <p:spPr>
          <a:xfrm>
            <a:off x="799575" y="1831947"/>
            <a:ext cx="4862100" cy="14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Let’s talk business!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26" name="Google Shape;326;p44"/>
          <p:cNvSpPr/>
          <p:nvPr/>
        </p:nvSpPr>
        <p:spPr>
          <a:xfrm>
            <a:off x="5661669" y="1508171"/>
            <a:ext cx="2469535" cy="2691737"/>
          </a:xfrm>
          <a:custGeom>
            <a:rect b="b" l="l" r="r" t="t"/>
            <a:pathLst>
              <a:path extrusionOk="0" h="12634" w="12697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/>
          <p:nvPr/>
        </p:nvSpPr>
        <p:spPr>
          <a:xfrm>
            <a:off x="680090" y="2168400"/>
            <a:ext cx="12558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5056990" y="2168400"/>
            <a:ext cx="1255800" cy="76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business ideas:</a:t>
            </a:r>
            <a:endParaRPr/>
          </a:p>
        </p:txBody>
      </p:sp>
      <p:sp>
        <p:nvSpPr>
          <p:cNvPr id="334" name="Google Shape;334;p45"/>
          <p:cNvSpPr txBox="1"/>
          <p:nvPr>
            <p:ph idx="2" type="title"/>
          </p:nvPr>
        </p:nvSpPr>
        <p:spPr>
          <a:xfrm>
            <a:off x="2039625" y="2274900"/>
            <a:ext cx="238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portfolio optimization</a:t>
            </a:r>
            <a:endParaRPr/>
          </a:p>
        </p:txBody>
      </p:sp>
      <p:sp>
        <p:nvSpPr>
          <p:cNvPr id="335" name="Google Shape;335;p45"/>
          <p:cNvSpPr txBox="1"/>
          <p:nvPr>
            <p:ph idx="1" type="subTitle"/>
          </p:nvPr>
        </p:nvSpPr>
        <p:spPr>
          <a:xfrm>
            <a:off x="1805725" y="3518000"/>
            <a:ext cx="2929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 we do with more time?</a:t>
            </a:r>
            <a:endParaRPr/>
          </a:p>
        </p:txBody>
      </p:sp>
      <p:sp>
        <p:nvSpPr>
          <p:cNvPr id="336" name="Google Shape;336;p45"/>
          <p:cNvSpPr txBox="1"/>
          <p:nvPr>
            <p:ph idx="3" type="title"/>
          </p:nvPr>
        </p:nvSpPr>
        <p:spPr>
          <a:xfrm>
            <a:off x="649600" y="225955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37" name="Google Shape;337;p45"/>
          <p:cNvSpPr txBox="1"/>
          <p:nvPr>
            <p:ph idx="4" type="title"/>
          </p:nvPr>
        </p:nvSpPr>
        <p:spPr>
          <a:xfrm>
            <a:off x="6312800" y="1884900"/>
            <a:ext cx="2552100" cy="13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model: geographic portfolio diversification</a:t>
            </a:r>
            <a:endParaRPr/>
          </a:p>
        </p:txBody>
      </p:sp>
      <p:sp>
        <p:nvSpPr>
          <p:cNvPr id="338" name="Google Shape;338;p45"/>
          <p:cNvSpPr txBox="1"/>
          <p:nvPr>
            <p:ph idx="5" type="subTitle"/>
          </p:nvPr>
        </p:nvSpPr>
        <p:spPr>
          <a:xfrm>
            <a:off x="6245750" y="3517997"/>
            <a:ext cx="2552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right now?</a:t>
            </a:r>
            <a:endParaRPr/>
          </a:p>
        </p:txBody>
      </p:sp>
      <p:sp>
        <p:nvSpPr>
          <p:cNvPr id="339" name="Google Shape;339;p45"/>
          <p:cNvSpPr txBox="1"/>
          <p:nvPr>
            <p:ph idx="6" type="title"/>
          </p:nvPr>
        </p:nvSpPr>
        <p:spPr>
          <a:xfrm>
            <a:off x="4989950" y="2285400"/>
            <a:ext cx="13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892250" y="1354100"/>
            <a:ext cx="75318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the MIS of a 2D graph of correlated stocks to maximally diversify a portfolio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Customers can be ensured of lowest possible risk exposure with highest spread of investment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75" y="2634650"/>
            <a:ext cx="2519451" cy="2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/>
        </p:nvSpPr>
        <p:spPr>
          <a:xfrm>
            <a:off x="4167275" y="3359000"/>
            <a:ext cx="2592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qubit corresponds to a stock and each vertex to a connectivity between the stocks, implying similar risk.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485050" y="2067749"/>
            <a:ext cx="48621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We start with theory …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5605937" y="1572815"/>
            <a:ext cx="2329688" cy="1877612"/>
            <a:chOff x="-40748275" y="3238700"/>
            <a:chExt cx="322600" cy="316950"/>
          </a:xfrm>
        </p:grpSpPr>
        <p:sp>
          <p:nvSpPr>
            <p:cNvPr id="157" name="Google Shape;157;p29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idx="6" type="title"/>
          </p:nvPr>
        </p:nvSpPr>
        <p:spPr>
          <a:xfrm>
            <a:off x="720000" y="445025"/>
            <a:ext cx="77040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been done before (but not Quantum)</a:t>
            </a:r>
            <a:endParaRPr/>
          </a:p>
        </p:txBody>
      </p:sp>
      <p:sp>
        <p:nvSpPr>
          <p:cNvPr id="353" name="Google Shape;353;p47"/>
          <p:cNvSpPr txBox="1"/>
          <p:nvPr/>
        </p:nvSpPr>
        <p:spPr>
          <a:xfrm>
            <a:off x="913225" y="1658525"/>
            <a:ext cx="76524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Correlation-diversified portfolio,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assisted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with a quantum algorithm and using MIS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Historical correlation =&gt; c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urrent correlation statistically (values between -1 and 1)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Stocks are connected if correlation exceeds a value 𝛉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7"/>
          <p:cNvSpPr txBox="1"/>
          <p:nvPr/>
        </p:nvSpPr>
        <p:spPr>
          <a:xfrm>
            <a:off x="2267350" y="3527000"/>
            <a:ext cx="4293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https://arxiv.org/pdf/2308.04769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Hidaka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et al,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2023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Process</a:t>
            </a:r>
            <a:endParaRPr/>
          </a:p>
        </p:txBody>
      </p:sp>
      <p:sp>
        <p:nvSpPr>
          <p:cNvPr id="360" name="Google Shape;360;p48"/>
          <p:cNvSpPr txBox="1"/>
          <p:nvPr>
            <p:ph idx="3" type="subTitle"/>
          </p:nvPr>
        </p:nvSpPr>
        <p:spPr>
          <a:xfrm>
            <a:off x="720000" y="1017725"/>
            <a:ext cx="39774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2D map placing correlated stocks close to each other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 onto square grid (with degeneracy)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QPU MIS process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48"/>
          <p:cNvSpPr txBox="1"/>
          <p:nvPr>
            <p:ph idx="6" type="title"/>
          </p:nvPr>
        </p:nvSpPr>
        <p:spPr>
          <a:xfrm>
            <a:off x="720000" y="2656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Two Approaches</a:t>
            </a: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720000" y="3228875"/>
            <a:ext cx="3645300" cy="11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>
            <p:ph idx="2" type="title"/>
          </p:nvPr>
        </p:nvSpPr>
        <p:spPr>
          <a:xfrm>
            <a:off x="995541" y="3339344"/>
            <a:ext cx="32298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Limitation</a:t>
            </a:r>
            <a:endParaRPr sz="1800"/>
          </a:p>
        </p:txBody>
      </p:sp>
      <p:sp>
        <p:nvSpPr>
          <p:cNvPr id="364" name="Google Shape;364;p48"/>
          <p:cNvSpPr txBox="1"/>
          <p:nvPr>
            <p:ph idx="3" type="subTitle"/>
          </p:nvPr>
        </p:nvSpPr>
        <p:spPr>
          <a:xfrm>
            <a:off x="842275" y="3744349"/>
            <a:ext cx="3229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 is NP hard to solve classically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8"/>
          <p:cNvSpPr/>
          <p:nvPr/>
        </p:nvSpPr>
        <p:spPr>
          <a:xfrm>
            <a:off x="4970525" y="3228875"/>
            <a:ext cx="3513300" cy="11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8"/>
          <p:cNvSpPr txBox="1"/>
          <p:nvPr>
            <p:ph idx="2" type="title"/>
          </p:nvPr>
        </p:nvSpPr>
        <p:spPr>
          <a:xfrm>
            <a:off x="5310741" y="3339344"/>
            <a:ext cx="32298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Quantum Advantage</a:t>
            </a:r>
            <a:endParaRPr sz="1800"/>
          </a:p>
        </p:txBody>
      </p:sp>
      <p:sp>
        <p:nvSpPr>
          <p:cNvPr id="367" name="Google Shape;367;p48"/>
          <p:cNvSpPr txBox="1"/>
          <p:nvPr>
            <p:ph idx="3" type="subTitle"/>
          </p:nvPr>
        </p:nvSpPr>
        <p:spPr>
          <a:xfrm>
            <a:off x="5310750" y="3798400"/>
            <a:ext cx="29739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 is solvable using a QPU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8"/>
          <p:cNvSpPr/>
          <p:nvPr/>
        </p:nvSpPr>
        <p:spPr>
          <a:xfrm>
            <a:off x="4072075" y="3894800"/>
            <a:ext cx="1309800" cy="159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we try make it near future?</a:t>
            </a:r>
            <a:endParaRPr/>
          </a:p>
        </p:txBody>
      </p:sp>
      <p:sp>
        <p:nvSpPr>
          <p:cNvPr id="374" name="Google Shape;374;p49"/>
          <p:cNvSpPr txBox="1"/>
          <p:nvPr/>
        </p:nvSpPr>
        <p:spPr>
          <a:xfrm>
            <a:off x="829250" y="1249125"/>
            <a:ext cx="60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818750" y="1354100"/>
            <a:ext cx="69594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Issue: More than a few hundred stocks exist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Solution: Divide and Conquer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From: one iteration over a quadratic number of qubits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To: linear number of iterations over a linear number of qubits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100x100 qubit system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one hundred 10x10 qubit iterations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Merge together at the edges, `hope` for small errors there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‘Hope’:  Putting together the edges via Minimum independence cut?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720000" y="445025"/>
            <a:ext cx="825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Geographic Portfolio Diversification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25" y="1734400"/>
            <a:ext cx="4299700" cy="20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/>
          <p:nvPr/>
        </p:nvSpPr>
        <p:spPr>
          <a:xfrm>
            <a:off x="2035175" y="3644850"/>
            <a:ext cx="499500" cy="675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275" y="1665025"/>
            <a:ext cx="3210724" cy="21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 txBox="1"/>
          <p:nvPr/>
        </p:nvSpPr>
        <p:spPr>
          <a:xfrm>
            <a:off x="4292425" y="4070400"/>
            <a:ext cx="3015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MSCI ACWI Index</a:t>
            </a:r>
            <a:endParaRPr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type="title"/>
          </p:nvPr>
        </p:nvSpPr>
        <p:spPr>
          <a:xfrm>
            <a:off x="720000" y="445025"/>
            <a:ext cx="81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Geographic Portfolio Diversification</a:t>
            </a:r>
            <a:endParaRPr/>
          </a:p>
        </p:txBody>
      </p:sp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75" y="1484650"/>
            <a:ext cx="3733025" cy="332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51"/>
          <p:cNvCxnSpPr/>
          <p:nvPr/>
        </p:nvCxnSpPr>
        <p:spPr>
          <a:xfrm flipH="1" rot="10800000">
            <a:off x="5828050" y="1484650"/>
            <a:ext cx="351600" cy="33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1"/>
          <p:cNvCxnSpPr/>
          <p:nvPr/>
        </p:nvCxnSpPr>
        <p:spPr>
          <a:xfrm>
            <a:off x="2358975" y="4819725"/>
            <a:ext cx="46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1"/>
          <p:cNvCxnSpPr/>
          <p:nvPr/>
        </p:nvCxnSpPr>
        <p:spPr>
          <a:xfrm flipH="1" rot="10800000">
            <a:off x="2289375" y="1498775"/>
            <a:ext cx="4800" cy="32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1"/>
          <p:cNvSpPr txBox="1"/>
          <p:nvPr/>
        </p:nvSpPr>
        <p:spPr>
          <a:xfrm>
            <a:off x="7178700" y="4694775"/>
            <a:ext cx="351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1799050" y="1526200"/>
            <a:ext cx="351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6253600" y="1304375"/>
            <a:ext cx="2349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asset at location (x, y) on earth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720000" y="445025"/>
            <a:ext cx="81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Geographic Portfolio Diversification</a:t>
            </a:r>
            <a:endParaRPr/>
          </a:p>
        </p:txBody>
      </p:sp>
      <p:pic>
        <p:nvPicPr>
          <p:cNvPr id="402" name="Google Shape;4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75" y="1484650"/>
            <a:ext cx="3733025" cy="332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52"/>
          <p:cNvCxnSpPr/>
          <p:nvPr/>
        </p:nvCxnSpPr>
        <p:spPr>
          <a:xfrm flipH="1" rot="10800000">
            <a:off x="5828050" y="1484650"/>
            <a:ext cx="351600" cy="33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2358975" y="4819725"/>
            <a:ext cx="46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2"/>
          <p:cNvCxnSpPr/>
          <p:nvPr/>
        </p:nvCxnSpPr>
        <p:spPr>
          <a:xfrm flipH="1" rot="10800000">
            <a:off x="2289375" y="1498775"/>
            <a:ext cx="4800" cy="328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2"/>
          <p:cNvSpPr txBox="1"/>
          <p:nvPr/>
        </p:nvSpPr>
        <p:spPr>
          <a:xfrm>
            <a:off x="7178700" y="4694775"/>
            <a:ext cx="351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1799050" y="1526200"/>
            <a:ext cx="351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6253600" y="1304375"/>
            <a:ext cx="2349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asset at location (x, y) on earth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52"/>
          <p:cNvCxnSpPr/>
          <p:nvPr/>
        </p:nvCxnSpPr>
        <p:spPr>
          <a:xfrm flipH="1" rot="10800000">
            <a:off x="2522975" y="3015925"/>
            <a:ext cx="3955200" cy="93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2"/>
          <p:cNvCxnSpPr/>
          <p:nvPr/>
        </p:nvCxnSpPr>
        <p:spPr>
          <a:xfrm>
            <a:off x="4495925" y="1193350"/>
            <a:ext cx="9300" cy="37374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52"/>
          <p:cNvSpPr txBox="1"/>
          <p:nvPr/>
        </p:nvSpPr>
        <p:spPr>
          <a:xfrm>
            <a:off x="5828050" y="3886000"/>
            <a:ext cx="1507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00C3B1"/>
                </a:solidFill>
                <a:latin typeface="Lato"/>
                <a:ea typeface="Lato"/>
                <a:cs typeface="Lato"/>
                <a:sym typeface="Lato"/>
              </a:rPr>
              <a:t>Switzerland</a:t>
            </a:r>
            <a:endParaRPr i="1">
              <a:solidFill>
                <a:srgbClr val="00C3B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5670900" y="2444775"/>
            <a:ext cx="1507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C3B1"/>
                </a:solidFill>
                <a:latin typeface="Lato"/>
                <a:ea typeface="Lato"/>
                <a:cs typeface="Lato"/>
                <a:sym typeface="Lato"/>
              </a:rPr>
              <a:t>Germany</a:t>
            </a:r>
            <a:endParaRPr i="1">
              <a:solidFill>
                <a:srgbClr val="00C3B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2764325" y="1304375"/>
            <a:ext cx="1507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C3B1"/>
                </a:solidFill>
                <a:latin typeface="Lato"/>
                <a:ea typeface="Lato"/>
                <a:cs typeface="Lato"/>
                <a:sym typeface="Lato"/>
              </a:rPr>
              <a:t>Belgium</a:t>
            </a:r>
            <a:endParaRPr i="1">
              <a:solidFill>
                <a:srgbClr val="00C3B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2587250" y="3755975"/>
            <a:ext cx="1507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C3B1"/>
                </a:solidFill>
                <a:latin typeface="Lato"/>
                <a:ea typeface="Lato"/>
                <a:cs typeface="Lato"/>
                <a:sym typeface="Lato"/>
              </a:rPr>
              <a:t>France</a:t>
            </a:r>
            <a:endParaRPr i="1">
              <a:solidFill>
                <a:srgbClr val="00C3B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idx="6" type="title"/>
          </p:nvPr>
        </p:nvSpPr>
        <p:spPr>
          <a:xfrm>
            <a:off x="296025" y="111000"/>
            <a:ext cx="6588300" cy="53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 case: Geographic-Portfolio Diversification</a:t>
            </a:r>
            <a:endParaRPr sz="2100"/>
          </a:p>
        </p:txBody>
      </p:sp>
      <p:sp>
        <p:nvSpPr>
          <p:cNvPr id="420" name="Google Shape;420;p53"/>
          <p:cNvSpPr/>
          <p:nvPr/>
        </p:nvSpPr>
        <p:spPr>
          <a:xfrm>
            <a:off x="296025" y="1026850"/>
            <a:ext cx="4205100" cy="383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3"/>
          <p:cNvSpPr txBox="1"/>
          <p:nvPr>
            <p:ph idx="2" type="title"/>
          </p:nvPr>
        </p:nvSpPr>
        <p:spPr>
          <a:xfrm>
            <a:off x="602465" y="1137319"/>
            <a:ext cx="35919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Description</a:t>
            </a:r>
            <a:endParaRPr sz="1800"/>
          </a:p>
        </p:txBody>
      </p:sp>
      <p:sp>
        <p:nvSpPr>
          <p:cNvPr id="422" name="Google Shape;422;p53"/>
          <p:cNvSpPr txBox="1"/>
          <p:nvPr>
            <p:ph idx="3" type="subTitle"/>
          </p:nvPr>
        </p:nvSpPr>
        <p:spPr>
          <a:xfrm>
            <a:off x="438824" y="1597150"/>
            <a:ext cx="39192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Problem</a:t>
            </a:r>
            <a:r>
              <a:rPr lang="en"/>
              <a:t>: geographic diversification of assets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Product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ap asset location to </a:t>
            </a:r>
            <a:r>
              <a:rPr lang="en"/>
              <a:t>grid position of neutral atoms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solving the MIS  problem on quantum computer to resolve geographic clustering of 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irst optimizations already possible with </a:t>
            </a:r>
            <a:r>
              <a:rPr b="1" lang="en"/>
              <a:t>near-term number of qubits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</a:t>
            </a:r>
            <a:r>
              <a:rPr b="1" lang="en"/>
              <a:t>t most hundreds of qubits required</a:t>
            </a:r>
            <a:endParaRPr b="1"/>
          </a:p>
        </p:txBody>
      </p:sp>
      <p:sp>
        <p:nvSpPr>
          <p:cNvPr id="423" name="Google Shape;423;p53"/>
          <p:cNvSpPr/>
          <p:nvPr/>
        </p:nvSpPr>
        <p:spPr>
          <a:xfrm>
            <a:off x="4656000" y="1026850"/>
            <a:ext cx="4150800" cy="383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3"/>
          <p:cNvSpPr txBox="1"/>
          <p:nvPr>
            <p:ph idx="2" type="title"/>
          </p:nvPr>
        </p:nvSpPr>
        <p:spPr>
          <a:xfrm>
            <a:off x="5029506" y="1137319"/>
            <a:ext cx="35457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Advantage &amp; Impact</a:t>
            </a:r>
            <a:endParaRPr sz="1800"/>
          </a:p>
        </p:txBody>
      </p:sp>
      <p:sp>
        <p:nvSpPr>
          <p:cNvPr id="425" name="Google Shape;425;p53"/>
          <p:cNvSpPr txBox="1"/>
          <p:nvPr>
            <p:ph idx="3" type="subTitle"/>
          </p:nvPr>
        </p:nvSpPr>
        <p:spPr>
          <a:xfrm>
            <a:off x="4877024" y="1763675"/>
            <a:ext cx="38688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Impact</a:t>
            </a:r>
            <a:r>
              <a:rPr b="1"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enchmarking geographic diversification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lowering risk for national influences on assets (i.e. war, spread of diseases, politics)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Flexible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he approach is not limited to the location of the 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 decide what the position of the atoms encode (e. </a:t>
            </a:r>
            <a:r>
              <a:rPr b="1" lang="en"/>
              <a:t>g</a:t>
            </a:r>
            <a:r>
              <a:rPr b="1" lang="en"/>
              <a:t>. Industry, sector)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"/>
          <p:cNvSpPr/>
          <p:nvPr/>
        </p:nvSpPr>
        <p:spPr>
          <a:xfrm>
            <a:off x="6977125" y="312900"/>
            <a:ext cx="1552200" cy="613800"/>
          </a:xfrm>
          <a:prstGeom prst="roundRect">
            <a:avLst>
              <a:gd fmla="val 16667" name="adj"/>
            </a:avLst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 txBox="1"/>
          <p:nvPr/>
        </p:nvSpPr>
        <p:spPr>
          <a:xfrm>
            <a:off x="6977125" y="417300"/>
            <a:ext cx="1552200" cy="405000"/>
          </a:xfrm>
          <a:prstGeom prst="rect">
            <a:avLst/>
          </a:prstGeom>
          <a:noFill/>
          <a:ln cap="flat" cmpd="sng" w="9525">
            <a:solidFill>
              <a:srgbClr val="5F81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Short</a:t>
            </a:r>
            <a:r>
              <a:rPr i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term</a:t>
            </a:r>
            <a:endParaRPr i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53"/>
          <p:cNvSpPr/>
          <p:nvPr/>
        </p:nvSpPr>
        <p:spPr>
          <a:xfrm>
            <a:off x="1010796" y="3223700"/>
            <a:ext cx="439500" cy="53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490300" y="592050"/>
            <a:ext cx="5985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OU: Funds &amp; Asset </a:t>
            </a: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group</a:t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type="title"/>
          </p:nvPr>
        </p:nvSpPr>
        <p:spPr>
          <a:xfrm>
            <a:off x="2424600" y="1386173"/>
            <a:ext cx="42948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Thanks!</a:t>
            </a:r>
            <a:endParaRPr sz="7000"/>
          </a:p>
        </p:txBody>
      </p:sp>
      <p:sp>
        <p:nvSpPr>
          <p:cNvPr id="435" name="Google Shape;435;p54"/>
          <p:cNvSpPr txBox="1"/>
          <p:nvPr>
            <p:ph idx="4294967295" type="subTitle"/>
          </p:nvPr>
        </p:nvSpPr>
        <p:spPr>
          <a:xfrm>
            <a:off x="2854650" y="2437646"/>
            <a:ext cx="34347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6367550" y="3220750"/>
            <a:ext cx="2498700" cy="117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27" y="1306975"/>
            <a:ext cx="2498576" cy="150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75" y="1210475"/>
            <a:ext cx="238750" cy="1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0300" y="2758625"/>
            <a:ext cx="65115" cy="1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63" y="3432588"/>
            <a:ext cx="1617975" cy="6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6713" y="3455000"/>
            <a:ext cx="1718750" cy="4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0"/>
          <p:cNvCxnSpPr/>
          <p:nvPr/>
        </p:nvCxnSpPr>
        <p:spPr>
          <a:xfrm>
            <a:off x="2633525" y="3613475"/>
            <a:ext cx="906600" cy="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8475" y="1695048"/>
            <a:ext cx="964225" cy="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0328" y="2827725"/>
            <a:ext cx="105884" cy="18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0"/>
          <p:cNvCxnSpPr/>
          <p:nvPr/>
        </p:nvCxnSpPr>
        <p:spPr>
          <a:xfrm flipH="1">
            <a:off x="7332833" y="2778225"/>
            <a:ext cx="900" cy="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3891" y="3432600"/>
            <a:ext cx="105884" cy="18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 rot="10800000">
            <a:off x="5245263" y="3901075"/>
            <a:ext cx="220200" cy="65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4900838" y="4490100"/>
            <a:ext cx="14667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of ‘neighbors’</a:t>
            </a:r>
            <a:endParaRPr sz="15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11553" y="1033525"/>
            <a:ext cx="3265897" cy="21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7">
            <a:alphaModFix/>
          </a:blip>
          <a:srcRect b="27977" l="0" r="87188" t="13420"/>
          <a:stretch/>
        </p:blipFill>
        <p:spPr>
          <a:xfrm>
            <a:off x="1091350" y="1306975"/>
            <a:ext cx="220200" cy="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7">
            <a:alphaModFix/>
          </a:blip>
          <a:srcRect b="27977" l="0" r="87188" t="13420"/>
          <a:stretch/>
        </p:blipFill>
        <p:spPr>
          <a:xfrm>
            <a:off x="1091350" y="2491900"/>
            <a:ext cx="220200" cy="2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883075" y="2363400"/>
            <a:ext cx="3075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0"/>
          <p:cNvSpPr txBox="1"/>
          <p:nvPr>
            <p:ph idx="4294967295" type="title"/>
          </p:nvPr>
        </p:nvSpPr>
        <p:spPr>
          <a:xfrm>
            <a:off x="571975" y="32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32205" y="3292275"/>
            <a:ext cx="1875795" cy="23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32200" y="3612521"/>
            <a:ext cx="1408022" cy="28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idx="4294967295" type="body"/>
          </p:nvPr>
        </p:nvSpPr>
        <p:spPr>
          <a:xfrm>
            <a:off x="6599900" y="3986550"/>
            <a:ext cx="22881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/>
              <a:t>‘Adiabatic theorem’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4294967295" type="title"/>
          </p:nvPr>
        </p:nvSpPr>
        <p:spPr>
          <a:xfrm>
            <a:off x="515150" y="350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Neighbors vs. radius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5" y="1740062"/>
            <a:ext cx="1338401" cy="13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663" y="1740027"/>
            <a:ext cx="1338401" cy="1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225" y="1740027"/>
            <a:ext cx="1338401" cy="1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363" y="1740038"/>
            <a:ext cx="1338401" cy="137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2500" y="1740031"/>
            <a:ext cx="1338401" cy="137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738" y="1425713"/>
            <a:ext cx="9048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47263" y="1378088"/>
            <a:ext cx="1219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4275" y="1378088"/>
            <a:ext cx="9048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06563" y="1330475"/>
            <a:ext cx="1219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19263" y="1378088"/>
            <a:ext cx="9048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4294967295" type="body"/>
          </p:nvPr>
        </p:nvSpPr>
        <p:spPr>
          <a:xfrm>
            <a:off x="667486" y="3111725"/>
            <a:ext cx="6096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= 4</a:t>
            </a:r>
            <a:endParaRPr sz="1500"/>
          </a:p>
        </p:txBody>
      </p:sp>
      <p:sp>
        <p:nvSpPr>
          <p:cNvPr id="204" name="Google Shape;204;p31"/>
          <p:cNvSpPr txBox="1"/>
          <p:nvPr>
            <p:ph idx="4294967295" type="body"/>
          </p:nvPr>
        </p:nvSpPr>
        <p:spPr>
          <a:xfrm>
            <a:off x="2452061" y="3111725"/>
            <a:ext cx="6096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= 8</a:t>
            </a:r>
            <a:endParaRPr sz="1500"/>
          </a:p>
        </p:txBody>
      </p:sp>
      <p:sp>
        <p:nvSpPr>
          <p:cNvPr id="205" name="Google Shape;205;p31"/>
          <p:cNvSpPr txBox="1"/>
          <p:nvPr>
            <p:ph idx="4294967295" type="body"/>
          </p:nvPr>
        </p:nvSpPr>
        <p:spPr>
          <a:xfrm>
            <a:off x="4178123" y="3111725"/>
            <a:ext cx="7572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= 12</a:t>
            </a:r>
            <a:endParaRPr sz="1500"/>
          </a:p>
        </p:txBody>
      </p:sp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6051775" y="3111725"/>
            <a:ext cx="7107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= 20</a:t>
            </a:r>
            <a:endParaRPr sz="1500"/>
          </a:p>
        </p:txBody>
      </p:sp>
      <p:sp>
        <p:nvSpPr>
          <p:cNvPr id="207" name="Google Shape;207;p31"/>
          <p:cNvSpPr txBox="1"/>
          <p:nvPr>
            <p:ph idx="4294967295" type="body"/>
          </p:nvPr>
        </p:nvSpPr>
        <p:spPr>
          <a:xfrm>
            <a:off x="7878925" y="3111725"/>
            <a:ext cx="7107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# = 25</a:t>
            </a:r>
            <a:endParaRPr sz="1500"/>
          </a:p>
        </p:txBody>
      </p:sp>
      <p:cxnSp>
        <p:nvCxnSpPr>
          <p:cNvPr id="208" name="Google Shape;208;p31"/>
          <p:cNvCxnSpPr/>
          <p:nvPr/>
        </p:nvCxnSpPr>
        <p:spPr>
          <a:xfrm flipH="1" rot="10800000">
            <a:off x="7368275" y="3386775"/>
            <a:ext cx="232800" cy="3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1"/>
          <p:cNvSpPr txBox="1"/>
          <p:nvPr>
            <p:ph idx="4294967295" type="body"/>
          </p:nvPr>
        </p:nvSpPr>
        <p:spPr>
          <a:xfrm>
            <a:off x="6004850" y="3710175"/>
            <a:ext cx="22143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JP Morgan : “Only this is difficult enough”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485050" y="2067749"/>
            <a:ext cx="48621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&gt;&gt;&gt; print(results)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642726" y="1794764"/>
            <a:ext cx="2699464" cy="1960030"/>
            <a:chOff x="-45674075" y="3586425"/>
            <a:chExt cx="300900" cy="265450"/>
          </a:xfrm>
        </p:grpSpPr>
        <p:sp>
          <p:nvSpPr>
            <p:cNvPr id="216" name="Google Shape;216;p32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0000" y="112050"/>
            <a:ext cx="77040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King’s 4x4 comparison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50" y="2973650"/>
            <a:ext cx="4265426" cy="13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720000" y="2647575"/>
            <a:ext cx="3249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Classical Emulation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60550" y="923975"/>
            <a:ext cx="357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Quantum Simulation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5262500" y="1678250"/>
            <a:ext cx="16218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than 60% optimal case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Far more possible final states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262500" y="3373463"/>
            <a:ext cx="1696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Roughly 90% optimal case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wrong sets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50" y="1249775"/>
            <a:ext cx="4265426" cy="1307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neighbors 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75" y="4081063"/>
            <a:ext cx="1098979" cy="2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5365"/>
          <a:stretch/>
        </p:blipFill>
        <p:spPr>
          <a:xfrm>
            <a:off x="522625" y="1407300"/>
            <a:ext cx="8222751" cy="23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4033100" y="3990200"/>
            <a:ext cx="5110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ardness parameter: HP = 2.638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sqrt(5)</a:t>
            </a:r>
            <a:r>
              <a:rPr lang="en"/>
              <a:t> neighbors 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0" y="1821000"/>
            <a:ext cx="6173076" cy="20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6802200" y="2143575"/>
            <a:ext cx="1621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14/20 rate of MIS results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60900" y="1489800"/>
            <a:ext cx="2410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Classical Simulation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neighbors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25" y="1517025"/>
            <a:ext cx="5197302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25" y="3378097"/>
            <a:ext cx="5197302" cy="15074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484250" y="1140825"/>
            <a:ext cx="357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Quantum Simulation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84250" y="3001900"/>
            <a:ext cx="357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Simulation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5262500" y="1678250"/>
            <a:ext cx="1621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clear correspondence with classical simulation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262500" y="3373463"/>
            <a:ext cx="1696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Roughly 33% rate of MIS’s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