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57" r:id="rId3"/>
    <p:sldId id="259" r:id="rId4"/>
    <p:sldId id="269" r:id="rId5"/>
    <p:sldId id="270" r:id="rId6"/>
    <p:sldId id="260" r:id="rId7"/>
    <p:sldId id="261" r:id="rId8"/>
    <p:sldId id="271" r:id="rId9"/>
    <p:sldId id="262" r:id="rId10"/>
    <p:sldId id="263" r:id="rId11"/>
    <p:sldId id="272" r:id="rId12"/>
    <p:sldId id="264" r:id="rId13"/>
    <p:sldId id="273" r:id="rId14"/>
    <p:sldId id="275" r:id="rId15"/>
    <p:sldId id="276" r:id="rId16"/>
    <p:sldId id="274" r:id="rId17"/>
    <p:sldId id="265" r:id="rId18"/>
  </p:sldIdLst>
  <p:sldSz cx="9906000" cy="6858000" type="A4"/>
  <p:notesSz cx="6742113" cy="9874250"/>
  <p:defaultTextStyle>
    <a:defPPr>
      <a:defRPr lang="it-IT"/>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600">
          <p15:clr>
            <a:srgbClr val="A4A3A4"/>
          </p15:clr>
        </p15:guide>
        <p15:guide id="2" pos="5760">
          <p15:clr>
            <a:srgbClr val="A4A3A4"/>
          </p15:clr>
        </p15:guide>
      </p15:sldGuideLst>
    </p:ext>
    <p:ext uri="{2D200454-40CA-4A62-9FC3-DE9A4176ACB9}">
      <p15:notesGuideLst xmlns:p15="http://schemas.microsoft.com/office/powerpoint/2012/main">
        <p15:guide id="1" orient="horz" pos="3110">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9A0013"/>
    <a:srgbClr val="A20000"/>
    <a:srgbClr val="A50000"/>
    <a:srgbClr val="0000FF"/>
    <a:srgbClr val="990000"/>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3BE3C-B922-4FCA-B1B0-7CB29CECE89B}" v="3837" dt="2023-06-09T23:52:21.271"/>
    <p1510:client id="{871B27E8-DEA6-4BF8-8F05-8B5A35D1E433}" v="744" dt="2023-06-09T23:48:3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8814" autoAdjust="0"/>
  </p:normalViewPr>
  <p:slideViewPr>
    <p:cSldViewPr>
      <p:cViewPr varScale="1">
        <p:scale>
          <a:sx n="114" d="100"/>
          <a:sy n="114" d="100"/>
        </p:scale>
        <p:origin x="1230" y="84"/>
      </p:cViewPr>
      <p:guideLst>
        <p:guide orient="horz" pos="360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75" d="100"/>
          <a:sy n="75" d="100"/>
        </p:scale>
        <p:origin x="-2166" y="-60"/>
      </p:cViewPr>
      <p:guideLst>
        <p:guide orient="horz" pos="3110"/>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4F5644F-EB9B-DE55-3E63-A5D700330685}"/>
              </a:ext>
            </a:extLst>
          </p:cNvPr>
          <p:cNvSpPr>
            <a:spLocks noGrp="1" noChangeArrowheads="1"/>
          </p:cNvSpPr>
          <p:nvPr>
            <p:ph type="hdr" sz="quarter"/>
          </p:nvPr>
        </p:nvSpPr>
        <p:spPr bwMode="auto">
          <a:xfrm>
            <a:off x="0" y="0"/>
            <a:ext cx="2921000" cy="4937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eaLnBrk="1" hangingPunct="1">
              <a:defRPr sz="1200">
                <a:latin typeface="Times New Roman" pitchFamily="18" charset="0"/>
                <a:ea typeface="+mn-ea"/>
                <a:cs typeface="+mn-cs"/>
              </a:defRPr>
            </a:lvl1pPr>
          </a:lstStyle>
          <a:p>
            <a:pPr>
              <a:defRPr/>
            </a:pPr>
            <a:endParaRPr lang="it-IT"/>
          </a:p>
        </p:txBody>
      </p:sp>
      <p:sp>
        <p:nvSpPr>
          <p:cNvPr id="27651" name="Rectangle 3">
            <a:extLst>
              <a:ext uri="{FF2B5EF4-FFF2-40B4-BE49-F238E27FC236}">
                <a16:creationId xmlns:a16="http://schemas.microsoft.com/office/drawing/2014/main" id="{28424E9A-8B8B-326E-8B2A-63B8C91BEA26}"/>
              </a:ext>
            </a:extLst>
          </p:cNvPr>
          <p:cNvSpPr>
            <a:spLocks noGrp="1" noChangeArrowheads="1"/>
          </p:cNvSpPr>
          <p:nvPr>
            <p:ph type="dt" sz="quarter" idx="1"/>
          </p:nvPr>
        </p:nvSpPr>
        <p:spPr bwMode="auto">
          <a:xfrm>
            <a:off x="3821113" y="0"/>
            <a:ext cx="2921000" cy="4937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eaLnBrk="1" hangingPunct="1">
              <a:defRPr sz="1200">
                <a:latin typeface="Times New Roman" pitchFamily="18" charset="0"/>
                <a:ea typeface="+mn-ea"/>
                <a:cs typeface="+mn-cs"/>
              </a:defRPr>
            </a:lvl1pPr>
          </a:lstStyle>
          <a:p>
            <a:pPr>
              <a:defRPr/>
            </a:pPr>
            <a:endParaRPr lang="it-IT"/>
          </a:p>
        </p:txBody>
      </p:sp>
      <p:sp>
        <p:nvSpPr>
          <p:cNvPr id="27652" name="Rectangle 4">
            <a:extLst>
              <a:ext uri="{FF2B5EF4-FFF2-40B4-BE49-F238E27FC236}">
                <a16:creationId xmlns:a16="http://schemas.microsoft.com/office/drawing/2014/main" id="{C566F75B-5755-B993-C9FB-1812668CC45F}"/>
              </a:ext>
            </a:extLst>
          </p:cNvPr>
          <p:cNvSpPr>
            <a:spLocks noGrp="1" noChangeArrowheads="1"/>
          </p:cNvSpPr>
          <p:nvPr>
            <p:ph type="ftr" sz="quarter" idx="2"/>
          </p:nvPr>
        </p:nvSpPr>
        <p:spPr bwMode="auto">
          <a:xfrm>
            <a:off x="0" y="9380538"/>
            <a:ext cx="2921000" cy="4937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eaLnBrk="1" hangingPunct="1">
              <a:defRPr sz="1200">
                <a:latin typeface="Times New Roman" pitchFamily="18" charset="0"/>
                <a:ea typeface="+mn-ea"/>
                <a:cs typeface="+mn-cs"/>
              </a:defRPr>
            </a:lvl1pPr>
          </a:lstStyle>
          <a:p>
            <a:pPr>
              <a:defRPr/>
            </a:pPr>
            <a:endParaRPr lang="it-IT"/>
          </a:p>
        </p:txBody>
      </p:sp>
      <p:sp>
        <p:nvSpPr>
          <p:cNvPr id="27653" name="Rectangle 5">
            <a:extLst>
              <a:ext uri="{FF2B5EF4-FFF2-40B4-BE49-F238E27FC236}">
                <a16:creationId xmlns:a16="http://schemas.microsoft.com/office/drawing/2014/main" id="{03CB2F26-6EEF-160D-2C49-F1B38E1032B3}"/>
              </a:ext>
            </a:extLst>
          </p:cNvPr>
          <p:cNvSpPr>
            <a:spLocks noGrp="1" noChangeArrowheads="1"/>
          </p:cNvSpPr>
          <p:nvPr>
            <p:ph type="sldNum" sz="quarter" idx="3"/>
          </p:nvPr>
        </p:nvSpPr>
        <p:spPr bwMode="auto">
          <a:xfrm>
            <a:off x="3821113" y="9380538"/>
            <a:ext cx="2921000" cy="4937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eaLnBrk="1" hangingPunct="1">
              <a:defRPr sz="1200">
                <a:cs typeface="Arial" panose="020B0604020202020204" pitchFamily="34" charset="0"/>
              </a:defRPr>
            </a:lvl1pPr>
          </a:lstStyle>
          <a:p>
            <a:pPr>
              <a:defRPr/>
            </a:pPr>
            <a:fld id="{160225CD-7EEE-4F74-BD4B-89FC5CD8ADE4}" type="slidenum">
              <a:rPr lang="it-IT" altLang="it-IT"/>
              <a:pPr>
                <a:defRPr/>
              </a:pPr>
              <a:t>‹N›</a:t>
            </a:fld>
            <a:endParaRPr lang="it-IT"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8CAA0E5-05A7-97B5-D965-9723BA3EA8A6}"/>
              </a:ext>
            </a:extLst>
          </p:cNvPr>
          <p:cNvSpPr>
            <a:spLocks noGrp="1" noChangeArrowheads="1"/>
          </p:cNvSpPr>
          <p:nvPr>
            <p:ph type="hdr" sz="quarter"/>
          </p:nvPr>
        </p:nvSpPr>
        <p:spPr bwMode="auto">
          <a:xfrm>
            <a:off x="0" y="0"/>
            <a:ext cx="2921000" cy="4937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eaLnBrk="1" hangingPunct="1">
              <a:defRPr sz="1200">
                <a:latin typeface="Times New Roman" pitchFamily="18" charset="0"/>
                <a:ea typeface="+mn-ea"/>
                <a:cs typeface="+mn-cs"/>
              </a:defRPr>
            </a:lvl1pPr>
          </a:lstStyle>
          <a:p>
            <a:pPr>
              <a:defRPr/>
            </a:pPr>
            <a:endParaRPr lang="it-IT"/>
          </a:p>
        </p:txBody>
      </p:sp>
      <p:sp>
        <p:nvSpPr>
          <p:cNvPr id="3075" name="Rectangle 3">
            <a:extLst>
              <a:ext uri="{FF2B5EF4-FFF2-40B4-BE49-F238E27FC236}">
                <a16:creationId xmlns:a16="http://schemas.microsoft.com/office/drawing/2014/main" id="{37630661-002E-2DDE-1385-2B63A7598EF4}"/>
              </a:ext>
            </a:extLst>
          </p:cNvPr>
          <p:cNvSpPr>
            <a:spLocks noGrp="1" noChangeArrowheads="1"/>
          </p:cNvSpPr>
          <p:nvPr>
            <p:ph type="dt" idx="1"/>
          </p:nvPr>
        </p:nvSpPr>
        <p:spPr bwMode="auto">
          <a:xfrm>
            <a:off x="3821113" y="0"/>
            <a:ext cx="2921000" cy="4937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eaLnBrk="1" hangingPunct="1">
              <a:defRPr sz="1200">
                <a:latin typeface="Times New Roman" pitchFamily="18" charset="0"/>
                <a:ea typeface="+mn-ea"/>
                <a:cs typeface="+mn-cs"/>
              </a:defRPr>
            </a:lvl1pPr>
          </a:lstStyle>
          <a:p>
            <a:pPr>
              <a:defRPr/>
            </a:pPr>
            <a:endParaRPr lang="it-IT"/>
          </a:p>
        </p:txBody>
      </p:sp>
      <p:sp>
        <p:nvSpPr>
          <p:cNvPr id="2052" name="Rectangle 4">
            <a:extLst>
              <a:ext uri="{FF2B5EF4-FFF2-40B4-BE49-F238E27FC236}">
                <a16:creationId xmlns:a16="http://schemas.microsoft.com/office/drawing/2014/main" id="{DA337C19-6AD6-D58D-0882-92C3B5D895EF}"/>
              </a:ext>
            </a:extLst>
          </p:cNvPr>
          <p:cNvSpPr>
            <a:spLocks noGrp="1" noRot="1" noChangeAspect="1" noChangeArrowheads="1" noTextEdit="1"/>
          </p:cNvSpPr>
          <p:nvPr>
            <p:ph type="sldImg" idx="2"/>
          </p:nvPr>
        </p:nvSpPr>
        <p:spPr bwMode="auto">
          <a:xfrm>
            <a:off x="698500" y="741363"/>
            <a:ext cx="5345113"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915F5D33-5CE8-8C30-B3FB-2EF80CA2C358}"/>
              </a:ext>
            </a:extLst>
          </p:cNvPr>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3078" name="Rectangle 6">
            <a:extLst>
              <a:ext uri="{FF2B5EF4-FFF2-40B4-BE49-F238E27FC236}">
                <a16:creationId xmlns:a16="http://schemas.microsoft.com/office/drawing/2014/main" id="{9EA3A0A8-1E3B-D492-E296-F7BE5818DA3F}"/>
              </a:ext>
            </a:extLst>
          </p:cNvPr>
          <p:cNvSpPr>
            <a:spLocks noGrp="1" noChangeArrowheads="1"/>
          </p:cNvSpPr>
          <p:nvPr>
            <p:ph type="ftr" sz="quarter" idx="4"/>
          </p:nvPr>
        </p:nvSpPr>
        <p:spPr bwMode="auto">
          <a:xfrm>
            <a:off x="0" y="9380538"/>
            <a:ext cx="2921000" cy="4937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eaLnBrk="1" hangingPunct="1">
              <a:defRPr sz="1200">
                <a:latin typeface="Times New Roman" pitchFamily="18" charset="0"/>
                <a:ea typeface="+mn-ea"/>
                <a:cs typeface="+mn-cs"/>
              </a:defRPr>
            </a:lvl1pPr>
          </a:lstStyle>
          <a:p>
            <a:pPr>
              <a:defRPr/>
            </a:pPr>
            <a:endParaRPr lang="it-IT"/>
          </a:p>
        </p:txBody>
      </p:sp>
      <p:sp>
        <p:nvSpPr>
          <p:cNvPr id="3079" name="Rectangle 7">
            <a:extLst>
              <a:ext uri="{FF2B5EF4-FFF2-40B4-BE49-F238E27FC236}">
                <a16:creationId xmlns:a16="http://schemas.microsoft.com/office/drawing/2014/main" id="{F9EC7174-7967-95A8-B9DD-A14AE6488DCB}"/>
              </a:ext>
            </a:extLst>
          </p:cNvPr>
          <p:cNvSpPr>
            <a:spLocks noGrp="1" noChangeArrowheads="1"/>
          </p:cNvSpPr>
          <p:nvPr>
            <p:ph type="sldNum" sz="quarter" idx="5"/>
          </p:nvPr>
        </p:nvSpPr>
        <p:spPr bwMode="auto">
          <a:xfrm>
            <a:off x="3821113" y="9380538"/>
            <a:ext cx="2921000" cy="4937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eaLnBrk="1" hangingPunct="1">
              <a:defRPr sz="1200">
                <a:cs typeface="Arial" panose="020B0604020202020204" pitchFamily="34" charset="0"/>
              </a:defRPr>
            </a:lvl1pPr>
          </a:lstStyle>
          <a:p>
            <a:pPr>
              <a:defRPr/>
            </a:pPr>
            <a:fld id="{AAFD19FD-185F-47EA-81C5-99CA4A419253}"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immagine diapositiva 1">
            <a:extLst>
              <a:ext uri="{FF2B5EF4-FFF2-40B4-BE49-F238E27FC236}">
                <a16:creationId xmlns:a16="http://schemas.microsoft.com/office/drawing/2014/main" id="{999DD6F5-FF4C-27F6-6F93-C8C89500B5C1}"/>
              </a:ext>
            </a:extLst>
          </p:cNvPr>
          <p:cNvSpPr>
            <a:spLocks noGrp="1" noRot="1" noChangeAspect="1" noChangeArrowheads="1" noTextEdit="1"/>
          </p:cNvSpPr>
          <p:nvPr>
            <p:ph type="sldImg"/>
          </p:nvPr>
        </p:nvSpPr>
        <p:spPr>
          <a:ln/>
        </p:spPr>
      </p:sp>
      <p:sp>
        <p:nvSpPr>
          <p:cNvPr id="7171" name="Segnaposto note 2">
            <a:extLst>
              <a:ext uri="{FF2B5EF4-FFF2-40B4-BE49-F238E27FC236}">
                <a16:creationId xmlns:a16="http://schemas.microsoft.com/office/drawing/2014/main" id="{6B5B209B-2B5C-3241-5A81-8C2C9EAE07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7172" name="Segnaposto numero diapositiva 3">
            <a:extLst>
              <a:ext uri="{FF2B5EF4-FFF2-40B4-BE49-F238E27FC236}">
                <a16:creationId xmlns:a16="http://schemas.microsoft.com/office/drawing/2014/main" id="{FE5457C4-97C5-99E4-680A-D381988315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4E23E861-4451-436C-84A8-28A864D484F5}" type="slidenum">
              <a:rPr lang="it-IT" altLang="it-IT" sz="1200" smtClean="0"/>
              <a:pPr/>
              <a:t>3</a:t>
            </a:fld>
            <a:endParaRPr lang="it-IT" altLang="it-IT"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immagine diapositiva 1">
            <a:extLst>
              <a:ext uri="{FF2B5EF4-FFF2-40B4-BE49-F238E27FC236}">
                <a16:creationId xmlns:a16="http://schemas.microsoft.com/office/drawing/2014/main" id="{F713ADC5-65B8-E323-1425-BFC76A1E7440}"/>
              </a:ext>
            </a:extLst>
          </p:cNvPr>
          <p:cNvSpPr>
            <a:spLocks noGrp="1" noRot="1" noChangeAspect="1" noChangeArrowheads="1" noTextEdit="1"/>
          </p:cNvSpPr>
          <p:nvPr>
            <p:ph type="sldImg"/>
          </p:nvPr>
        </p:nvSpPr>
        <p:spPr>
          <a:ln/>
        </p:spPr>
      </p:sp>
      <p:sp>
        <p:nvSpPr>
          <p:cNvPr id="23555" name="Segnaposto note 2">
            <a:extLst>
              <a:ext uri="{FF2B5EF4-FFF2-40B4-BE49-F238E27FC236}">
                <a16:creationId xmlns:a16="http://schemas.microsoft.com/office/drawing/2014/main" id="{59121CB6-0E87-B06A-DF65-1E2F69F71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dirty="0"/>
              <a:t>Houston perché è uno dei centri maggiormente colpiti dalla catastrofe.</a:t>
            </a:r>
          </a:p>
          <a:p>
            <a:r>
              <a:rPr lang="it-IT" altLang="it-IT" dirty="0"/>
              <a:t>Dalle immagini si può osservare come siano presenti tweet riguardanti </a:t>
            </a:r>
            <a:r>
              <a:rPr lang="it-IT" altLang="it-IT" dirty="0" err="1"/>
              <a:t>caution_advice</a:t>
            </a:r>
            <a:r>
              <a:rPr lang="it-IT" altLang="it-IT" dirty="0"/>
              <a:t> quindi avvertenza di pericolo mano </a:t>
            </a:r>
            <a:r>
              <a:rPr lang="it-IT" altLang="it-IT" dirty="0" err="1"/>
              <a:t>mano</a:t>
            </a:r>
            <a:r>
              <a:rPr lang="it-IT" altLang="it-IT" dirty="0"/>
              <a:t> che ci si avvicina la costa e invece nel centro città possiamo osservare sia tweet riguardanti informazioni rilevanti</a:t>
            </a:r>
          </a:p>
          <a:p>
            <a:r>
              <a:rPr lang="it-IT" altLang="it-IT" dirty="0"/>
              <a:t>Ma anche riguardanti messaggi di supporto e donazioni varie.</a:t>
            </a:r>
          </a:p>
        </p:txBody>
      </p:sp>
      <p:sp>
        <p:nvSpPr>
          <p:cNvPr id="23556" name="Segnaposto numero diapositiva 3">
            <a:extLst>
              <a:ext uri="{FF2B5EF4-FFF2-40B4-BE49-F238E27FC236}">
                <a16:creationId xmlns:a16="http://schemas.microsoft.com/office/drawing/2014/main" id="{716515DA-F534-4E25-EF90-CCA9CF7BDB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D2D3A2E-B20D-4B7F-A252-2CE5827D88F6}" type="slidenum">
              <a:rPr lang="it-IT" altLang="it-IT" sz="1200" smtClean="0"/>
              <a:pPr/>
              <a:t>12</a:t>
            </a:fld>
            <a:endParaRPr lang="it-IT" altLang="it-IT"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immagine diapositiva 1">
            <a:extLst>
              <a:ext uri="{FF2B5EF4-FFF2-40B4-BE49-F238E27FC236}">
                <a16:creationId xmlns:a16="http://schemas.microsoft.com/office/drawing/2014/main" id="{F713ADC5-65B8-E323-1425-BFC76A1E7440}"/>
              </a:ext>
            </a:extLst>
          </p:cNvPr>
          <p:cNvSpPr>
            <a:spLocks noGrp="1" noRot="1" noChangeAspect="1" noChangeArrowheads="1" noTextEdit="1"/>
          </p:cNvSpPr>
          <p:nvPr>
            <p:ph type="sldImg"/>
          </p:nvPr>
        </p:nvSpPr>
        <p:spPr>
          <a:ln/>
        </p:spPr>
      </p:sp>
      <p:sp>
        <p:nvSpPr>
          <p:cNvPr id="23555" name="Segnaposto note 2">
            <a:extLst>
              <a:ext uri="{FF2B5EF4-FFF2-40B4-BE49-F238E27FC236}">
                <a16:creationId xmlns:a16="http://schemas.microsoft.com/office/drawing/2014/main" id="{59121CB6-0E87-B06A-DF65-1E2F69F71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dirty="0" err="1"/>
              <a:t>Donal</a:t>
            </a:r>
            <a:r>
              <a:rPr lang="it-IT" altLang="it-IT" dirty="0"/>
              <a:t> J. Trump si osserva un alto tasso di Support</a:t>
            </a:r>
          </a:p>
          <a:p>
            <a:r>
              <a:rPr lang="it-IT" altLang="it-IT" dirty="0"/>
              <a:t>Bill invece è menzionato con alta frequenza in tweet categorizzati come </a:t>
            </a:r>
            <a:r>
              <a:rPr lang="it-IT" altLang="it-IT" dirty="0" err="1"/>
              <a:t>Caution</a:t>
            </a:r>
            <a:r>
              <a:rPr lang="it-IT" altLang="it-IT" dirty="0"/>
              <a:t> And </a:t>
            </a:r>
            <a:r>
              <a:rPr lang="it-IT" altLang="it-IT" dirty="0" err="1"/>
              <a:t>Advice</a:t>
            </a:r>
            <a:r>
              <a:rPr lang="it-IT" altLang="it-IT" dirty="0"/>
              <a:t>, quindi essendo noto ambientalista i tweet </a:t>
            </a:r>
            <a:r>
              <a:rPr lang="it-IT" altLang="it-IT" dirty="0" err="1"/>
              <a:t>rigaurdavno</a:t>
            </a:r>
            <a:r>
              <a:rPr lang="it-IT" altLang="it-IT" dirty="0"/>
              <a:t> </a:t>
            </a:r>
            <a:r>
              <a:rPr lang="it-IT" altLang="it-IT" dirty="0" err="1"/>
              <a:t>discurrni</a:t>
            </a:r>
            <a:r>
              <a:rPr lang="it-IT" altLang="it-IT" dirty="0"/>
              <a:t> </a:t>
            </a:r>
            <a:r>
              <a:rPr lang="it-IT" altLang="it-IT" dirty="0" err="1"/>
              <a:t>rigaurdo</a:t>
            </a:r>
            <a:r>
              <a:rPr lang="it-IT" altLang="it-IT" dirty="0"/>
              <a:t> il cambio climatico</a:t>
            </a:r>
          </a:p>
          <a:p>
            <a:r>
              <a:rPr lang="it-IT" altLang="it-IT" dirty="0"/>
              <a:t>Fox new alto tasso di Supporto e </a:t>
            </a:r>
            <a:r>
              <a:rPr lang="it-IT" altLang="it-IT" dirty="0" err="1"/>
              <a:t>Revalt</a:t>
            </a:r>
            <a:r>
              <a:rPr lang="it-IT" altLang="it-IT" dirty="0"/>
              <a:t> Information è cioè  </a:t>
            </a:r>
            <a:r>
              <a:rPr lang="it-IT" altLang="it-IT" dirty="0" err="1"/>
              <a:t>corente</a:t>
            </a:r>
            <a:r>
              <a:rPr lang="it-IT" altLang="it-IT" dirty="0"/>
              <a:t> il ruolo di Fox </a:t>
            </a:r>
            <a:r>
              <a:rPr lang="it-IT" altLang="it-IT" dirty="0" err="1"/>
              <a:t>Newns</a:t>
            </a:r>
            <a:r>
              <a:rPr lang="it-IT" altLang="it-IT" dirty="0"/>
              <a:t> sul suolo americano. </a:t>
            </a:r>
          </a:p>
          <a:p>
            <a:endParaRPr lang="it-IT" altLang="it-IT" dirty="0"/>
          </a:p>
        </p:txBody>
      </p:sp>
      <p:sp>
        <p:nvSpPr>
          <p:cNvPr id="23556" name="Segnaposto numero diapositiva 3">
            <a:extLst>
              <a:ext uri="{FF2B5EF4-FFF2-40B4-BE49-F238E27FC236}">
                <a16:creationId xmlns:a16="http://schemas.microsoft.com/office/drawing/2014/main" id="{716515DA-F534-4E25-EF90-CCA9CF7BDB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D2D3A2E-B20D-4B7F-A252-2CE5827D88F6}" type="slidenum">
              <a:rPr lang="it-IT" altLang="it-IT" sz="1200" smtClean="0"/>
              <a:pPr/>
              <a:t>13</a:t>
            </a:fld>
            <a:endParaRPr lang="it-IT" altLang="it-IT" sz="1200"/>
          </a:p>
        </p:txBody>
      </p:sp>
    </p:spTree>
    <p:extLst>
      <p:ext uri="{BB962C8B-B14F-4D97-AF65-F5344CB8AC3E}">
        <p14:creationId xmlns:p14="http://schemas.microsoft.com/office/powerpoint/2010/main" val="3775627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immagine diapositiva 1">
            <a:extLst>
              <a:ext uri="{FF2B5EF4-FFF2-40B4-BE49-F238E27FC236}">
                <a16:creationId xmlns:a16="http://schemas.microsoft.com/office/drawing/2014/main" id="{F713ADC5-65B8-E323-1425-BFC76A1E7440}"/>
              </a:ext>
            </a:extLst>
          </p:cNvPr>
          <p:cNvSpPr>
            <a:spLocks noGrp="1" noRot="1" noChangeAspect="1" noChangeArrowheads="1" noTextEdit="1"/>
          </p:cNvSpPr>
          <p:nvPr>
            <p:ph type="sldImg"/>
          </p:nvPr>
        </p:nvSpPr>
        <p:spPr>
          <a:ln/>
        </p:spPr>
      </p:sp>
      <p:sp>
        <p:nvSpPr>
          <p:cNvPr id="23555" name="Segnaposto note 2">
            <a:extLst>
              <a:ext uri="{FF2B5EF4-FFF2-40B4-BE49-F238E27FC236}">
                <a16:creationId xmlns:a16="http://schemas.microsoft.com/office/drawing/2014/main" id="{59121CB6-0E87-B06A-DF65-1E2F69F71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dirty="0" err="1"/>
              <a:t>Donal</a:t>
            </a:r>
            <a:r>
              <a:rPr lang="it-IT" altLang="it-IT" dirty="0"/>
              <a:t> J. Trump si osserva un alto tasso di Support</a:t>
            </a:r>
          </a:p>
          <a:p>
            <a:r>
              <a:rPr lang="it-IT" altLang="it-IT" dirty="0"/>
              <a:t>Bill invece è menzionato con alta frequenza in tweet categorizzati come </a:t>
            </a:r>
            <a:r>
              <a:rPr lang="it-IT" altLang="it-IT" dirty="0" err="1"/>
              <a:t>Caution</a:t>
            </a:r>
            <a:r>
              <a:rPr lang="it-IT" altLang="it-IT" dirty="0"/>
              <a:t> And </a:t>
            </a:r>
            <a:r>
              <a:rPr lang="it-IT" altLang="it-IT" dirty="0" err="1"/>
              <a:t>Advice</a:t>
            </a:r>
            <a:r>
              <a:rPr lang="it-IT" altLang="it-IT" dirty="0"/>
              <a:t>, quindi essendo noto ambientalista i tweet </a:t>
            </a:r>
            <a:r>
              <a:rPr lang="it-IT" altLang="it-IT" dirty="0" err="1"/>
              <a:t>rigaurdavno</a:t>
            </a:r>
            <a:r>
              <a:rPr lang="it-IT" altLang="it-IT" dirty="0"/>
              <a:t> </a:t>
            </a:r>
            <a:r>
              <a:rPr lang="it-IT" altLang="it-IT" dirty="0" err="1"/>
              <a:t>discurrni</a:t>
            </a:r>
            <a:r>
              <a:rPr lang="it-IT" altLang="it-IT" dirty="0"/>
              <a:t> </a:t>
            </a:r>
            <a:r>
              <a:rPr lang="it-IT" altLang="it-IT" dirty="0" err="1"/>
              <a:t>rigaurdo</a:t>
            </a:r>
            <a:r>
              <a:rPr lang="it-IT" altLang="it-IT" dirty="0"/>
              <a:t> il cambio climatico</a:t>
            </a:r>
          </a:p>
          <a:p>
            <a:r>
              <a:rPr lang="it-IT" altLang="it-IT" dirty="0"/>
              <a:t>Fox new alto tasso di Supporto e </a:t>
            </a:r>
            <a:r>
              <a:rPr lang="it-IT" altLang="it-IT" dirty="0" err="1"/>
              <a:t>Revalt</a:t>
            </a:r>
            <a:r>
              <a:rPr lang="it-IT" altLang="it-IT" dirty="0"/>
              <a:t> Information è cioè  </a:t>
            </a:r>
            <a:r>
              <a:rPr lang="it-IT" altLang="it-IT" dirty="0" err="1"/>
              <a:t>corente</a:t>
            </a:r>
            <a:r>
              <a:rPr lang="it-IT" altLang="it-IT" dirty="0"/>
              <a:t> il ruolo di Fox </a:t>
            </a:r>
            <a:r>
              <a:rPr lang="it-IT" altLang="it-IT" dirty="0" err="1"/>
              <a:t>Newns</a:t>
            </a:r>
            <a:r>
              <a:rPr lang="it-IT" altLang="it-IT" dirty="0"/>
              <a:t> sul suolo americano. </a:t>
            </a:r>
          </a:p>
          <a:p>
            <a:endParaRPr lang="it-IT" altLang="it-IT" dirty="0"/>
          </a:p>
        </p:txBody>
      </p:sp>
      <p:sp>
        <p:nvSpPr>
          <p:cNvPr id="23556" name="Segnaposto numero diapositiva 3">
            <a:extLst>
              <a:ext uri="{FF2B5EF4-FFF2-40B4-BE49-F238E27FC236}">
                <a16:creationId xmlns:a16="http://schemas.microsoft.com/office/drawing/2014/main" id="{716515DA-F534-4E25-EF90-CCA9CF7BDB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D2D3A2E-B20D-4B7F-A252-2CE5827D88F6}" type="slidenum">
              <a:rPr lang="it-IT" altLang="it-IT" sz="1200" smtClean="0"/>
              <a:pPr/>
              <a:t>14</a:t>
            </a:fld>
            <a:endParaRPr lang="it-IT" altLang="it-IT" sz="1200"/>
          </a:p>
        </p:txBody>
      </p:sp>
    </p:spTree>
    <p:extLst>
      <p:ext uri="{BB962C8B-B14F-4D97-AF65-F5344CB8AC3E}">
        <p14:creationId xmlns:p14="http://schemas.microsoft.com/office/powerpoint/2010/main" val="289012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immagine diapositiva 1">
            <a:extLst>
              <a:ext uri="{FF2B5EF4-FFF2-40B4-BE49-F238E27FC236}">
                <a16:creationId xmlns:a16="http://schemas.microsoft.com/office/drawing/2014/main" id="{F713ADC5-65B8-E323-1425-BFC76A1E7440}"/>
              </a:ext>
            </a:extLst>
          </p:cNvPr>
          <p:cNvSpPr>
            <a:spLocks noGrp="1" noRot="1" noChangeAspect="1" noChangeArrowheads="1" noTextEdit="1"/>
          </p:cNvSpPr>
          <p:nvPr>
            <p:ph type="sldImg"/>
          </p:nvPr>
        </p:nvSpPr>
        <p:spPr>
          <a:ln/>
        </p:spPr>
      </p:sp>
      <p:sp>
        <p:nvSpPr>
          <p:cNvPr id="23555" name="Segnaposto note 2">
            <a:extLst>
              <a:ext uri="{FF2B5EF4-FFF2-40B4-BE49-F238E27FC236}">
                <a16:creationId xmlns:a16="http://schemas.microsoft.com/office/drawing/2014/main" id="{59121CB6-0E87-B06A-DF65-1E2F69F71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dirty="0"/>
              <a:t>Gli hashtag sono stati analizzati nel loro giorno di picco quindi </a:t>
            </a:r>
            <a:r>
              <a:rPr lang="it-IT" altLang="it-IT" dirty="0" err="1"/>
              <a:t>climate</a:t>
            </a:r>
            <a:r>
              <a:rPr lang="it-IT" altLang="it-IT" dirty="0"/>
              <a:t> </a:t>
            </a:r>
            <a:r>
              <a:rPr lang="it-IT" altLang="it-IT" dirty="0" err="1"/>
              <a:t>change</a:t>
            </a:r>
            <a:r>
              <a:rPr lang="it-IT" altLang="it-IT" dirty="0"/>
              <a:t> nel </a:t>
            </a:r>
            <a:r>
              <a:rPr lang="it-IT" altLang="it-IT" dirty="0" err="1"/>
              <a:t>gfiorno</a:t>
            </a:r>
            <a:r>
              <a:rPr lang="it-IT" altLang="it-IT" dirty="0"/>
              <a:t> 07 invece </a:t>
            </a:r>
            <a:r>
              <a:rPr lang="it-IT" altLang="it-IT" dirty="0" err="1"/>
              <a:t>harvey</a:t>
            </a:r>
            <a:r>
              <a:rPr lang="it-IT" altLang="it-IT" dirty="0"/>
              <a:t> in 03 e Trump in 03</a:t>
            </a:r>
          </a:p>
          <a:p>
            <a:r>
              <a:rPr lang="it-IT" altLang="it-IT" dirty="0"/>
              <a:t>Tralasciando i tweet non rilevanti, </a:t>
            </a:r>
            <a:r>
              <a:rPr lang="it-IT" altLang="it-IT" dirty="0" err="1"/>
              <a:t>climate</a:t>
            </a:r>
            <a:r>
              <a:rPr lang="it-IT" altLang="it-IT" dirty="0"/>
              <a:t> </a:t>
            </a:r>
            <a:r>
              <a:rPr lang="it-IT" altLang="it-IT" dirty="0" err="1"/>
              <a:t>change</a:t>
            </a:r>
            <a:r>
              <a:rPr lang="it-IT" altLang="it-IT" dirty="0"/>
              <a:t> è </a:t>
            </a:r>
            <a:r>
              <a:rPr lang="it-IT" altLang="it-IT" dirty="0" err="1"/>
              <a:t>riusultato</a:t>
            </a:r>
            <a:r>
              <a:rPr lang="it-IT" altLang="it-IT" dirty="0"/>
              <a:t> maggiormente utilizzato in </a:t>
            </a:r>
            <a:r>
              <a:rPr lang="it-IT" altLang="it-IT" dirty="0" err="1"/>
              <a:t>sympathy</a:t>
            </a:r>
            <a:r>
              <a:rPr lang="it-IT" altLang="it-IT" dirty="0"/>
              <a:t> e support</a:t>
            </a:r>
          </a:p>
          <a:p>
            <a:r>
              <a:rPr lang="it-IT" altLang="it-IT" dirty="0"/>
              <a:t>Harvey invece viene utilizzato nella </a:t>
            </a:r>
            <a:r>
              <a:rPr lang="it-IT" altLang="it-IT" dirty="0" err="1"/>
              <a:t>magior</a:t>
            </a:r>
            <a:r>
              <a:rPr lang="it-IT" altLang="it-IT" dirty="0"/>
              <a:t> parte dei </a:t>
            </a:r>
            <a:r>
              <a:rPr lang="it-IT" altLang="it-IT" dirty="0" err="1"/>
              <a:t>topic</a:t>
            </a:r>
            <a:r>
              <a:rPr lang="it-IT" altLang="it-IT" dirty="0"/>
              <a:t> in test abbiamo </a:t>
            </a:r>
            <a:r>
              <a:rPr lang="it-IT" altLang="it-IT" dirty="0" err="1"/>
              <a:t>injured</a:t>
            </a:r>
            <a:r>
              <a:rPr lang="it-IT" altLang="it-IT" dirty="0"/>
              <a:t> or dead </a:t>
            </a:r>
            <a:r>
              <a:rPr lang="it-IT" altLang="it-IT" dirty="0" err="1"/>
              <a:t>peolple</a:t>
            </a:r>
            <a:r>
              <a:rPr lang="it-IT" altLang="it-IT" dirty="0"/>
              <a:t> </a:t>
            </a:r>
            <a:r>
              <a:rPr lang="it-IT" altLang="it-IT" dirty="0" err="1"/>
              <a:t>donation</a:t>
            </a:r>
            <a:r>
              <a:rPr lang="it-IT" altLang="it-IT" dirty="0"/>
              <a:t> and </a:t>
            </a:r>
            <a:r>
              <a:rPr lang="it-IT" altLang="it-IT" dirty="0" err="1"/>
              <a:t>voulterning</a:t>
            </a:r>
            <a:r>
              <a:rPr lang="it-IT" altLang="it-IT" dirty="0"/>
              <a:t> </a:t>
            </a:r>
            <a:r>
              <a:rPr lang="it-IT" altLang="it-IT" dirty="0" err="1"/>
              <a:t>ecc</a:t>
            </a:r>
            <a:endParaRPr lang="it-IT" altLang="it-IT" dirty="0"/>
          </a:p>
          <a:p>
            <a:r>
              <a:rPr lang="it-IT" altLang="it-IT" dirty="0" err="1"/>
              <a:t>Tump</a:t>
            </a:r>
            <a:r>
              <a:rPr lang="it-IT" altLang="it-IT" dirty="0"/>
              <a:t> invece in </a:t>
            </a:r>
            <a:r>
              <a:rPr lang="it-IT" altLang="it-IT" dirty="0" err="1"/>
              <a:t>injured</a:t>
            </a:r>
            <a:r>
              <a:rPr lang="it-IT" altLang="it-IT" dirty="0"/>
              <a:t> or dead people</a:t>
            </a:r>
          </a:p>
        </p:txBody>
      </p:sp>
      <p:sp>
        <p:nvSpPr>
          <p:cNvPr id="23556" name="Segnaposto numero diapositiva 3">
            <a:extLst>
              <a:ext uri="{FF2B5EF4-FFF2-40B4-BE49-F238E27FC236}">
                <a16:creationId xmlns:a16="http://schemas.microsoft.com/office/drawing/2014/main" id="{716515DA-F534-4E25-EF90-CCA9CF7BDB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D2D3A2E-B20D-4B7F-A252-2CE5827D88F6}" type="slidenum">
              <a:rPr lang="it-IT" altLang="it-IT" sz="1200" smtClean="0"/>
              <a:pPr/>
              <a:t>15</a:t>
            </a:fld>
            <a:endParaRPr lang="it-IT" altLang="it-IT" sz="1200"/>
          </a:p>
        </p:txBody>
      </p:sp>
    </p:spTree>
    <p:extLst>
      <p:ext uri="{BB962C8B-B14F-4D97-AF65-F5344CB8AC3E}">
        <p14:creationId xmlns:p14="http://schemas.microsoft.com/office/powerpoint/2010/main" val="2135413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immagine diapositiva 1">
            <a:extLst>
              <a:ext uri="{FF2B5EF4-FFF2-40B4-BE49-F238E27FC236}">
                <a16:creationId xmlns:a16="http://schemas.microsoft.com/office/drawing/2014/main" id="{F713ADC5-65B8-E323-1425-BFC76A1E7440}"/>
              </a:ext>
            </a:extLst>
          </p:cNvPr>
          <p:cNvSpPr>
            <a:spLocks noGrp="1" noRot="1" noChangeAspect="1" noChangeArrowheads="1" noTextEdit="1"/>
          </p:cNvSpPr>
          <p:nvPr>
            <p:ph type="sldImg"/>
          </p:nvPr>
        </p:nvSpPr>
        <p:spPr>
          <a:ln/>
        </p:spPr>
      </p:sp>
      <p:sp>
        <p:nvSpPr>
          <p:cNvPr id="23555" name="Segnaposto note 2">
            <a:extLst>
              <a:ext uri="{FF2B5EF4-FFF2-40B4-BE49-F238E27FC236}">
                <a16:creationId xmlns:a16="http://schemas.microsoft.com/office/drawing/2014/main" id="{59121CB6-0E87-B06A-DF65-1E2F69F71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it-IT" sz="1200" dirty="0">
                <a:latin typeface="Times New Roman"/>
                <a:ea typeface="MS PGothic"/>
                <a:cs typeface="Times New Roman"/>
              </a:rPr>
              <a:t>Come considerazione finale, un'idea per migliorare ulteriormente l'applicazione Apache Spark scritta in Scala potrebbe essere l'implementazione di uno stream di tweet </a:t>
            </a:r>
          </a:p>
          <a:p>
            <a:pPr algn="just"/>
            <a:r>
              <a:rPr lang="it-IT" sz="1200" dirty="0">
                <a:latin typeface="Times New Roman"/>
                <a:ea typeface="MS PGothic"/>
                <a:cs typeface="Times New Roman"/>
              </a:rPr>
              <a:t>in tempo reale riguardanti  catastrofi causate dagli uragani e l'utilizzo del modello di classificazione sviluppato per categorizzare i tweet.</a:t>
            </a:r>
            <a:endParaRPr lang="it-IT" dirty="0"/>
          </a:p>
          <a:p>
            <a:pPr marL="285750" indent="-285750" algn="just">
              <a:buFont typeface="Arial" panose="020B0604020202020204" pitchFamily="34" charset="0"/>
              <a:buChar char="•"/>
            </a:pPr>
            <a:endParaRPr lang="it-IT" sz="1200" dirty="0">
              <a:cs typeface="Times New Roman"/>
            </a:endParaRPr>
          </a:p>
          <a:p>
            <a:pPr algn="just"/>
            <a:r>
              <a:rPr lang="it-IT" sz="1200" dirty="0">
                <a:latin typeface="Times New Roman"/>
                <a:ea typeface="MS PGothic"/>
                <a:cs typeface="Times New Roman"/>
              </a:rPr>
              <a:t>L'aggiunta di uno stream di tweet in tempo reale consentirebbe all'applicazione di acquisire costantemente nuovi dati e di classificarli immediatamente utilizzando il modello già elaborato. </a:t>
            </a:r>
          </a:p>
          <a:p>
            <a:pPr algn="just"/>
            <a:r>
              <a:rPr lang="it-IT" sz="1200" dirty="0">
                <a:latin typeface="Times New Roman"/>
                <a:ea typeface="MS PGothic"/>
                <a:cs typeface="Times New Roman"/>
              </a:rPr>
              <a:t>Ciò consentirebbe di mantenere le informazioni sempre aggiornate e fornire una visione in tempo reale delle tematiche trattate sui social media durante una futura catastrofe.</a:t>
            </a:r>
          </a:p>
          <a:p>
            <a:endParaRPr lang="it-IT" altLang="it-IT" dirty="0"/>
          </a:p>
        </p:txBody>
      </p:sp>
      <p:sp>
        <p:nvSpPr>
          <p:cNvPr id="23556" name="Segnaposto numero diapositiva 3">
            <a:extLst>
              <a:ext uri="{FF2B5EF4-FFF2-40B4-BE49-F238E27FC236}">
                <a16:creationId xmlns:a16="http://schemas.microsoft.com/office/drawing/2014/main" id="{716515DA-F534-4E25-EF90-CCA9CF7BDB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D2D3A2E-B20D-4B7F-A252-2CE5827D88F6}" type="slidenum">
              <a:rPr lang="it-IT" altLang="it-IT" sz="1200" smtClean="0"/>
              <a:pPr/>
              <a:t>16</a:t>
            </a:fld>
            <a:endParaRPr lang="it-IT" altLang="it-IT" sz="1200"/>
          </a:p>
        </p:txBody>
      </p:sp>
    </p:spTree>
    <p:extLst>
      <p:ext uri="{BB962C8B-B14F-4D97-AF65-F5344CB8AC3E}">
        <p14:creationId xmlns:p14="http://schemas.microsoft.com/office/powerpoint/2010/main" val="707831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egnaposto immagine diapositiva 1">
            <a:extLst>
              <a:ext uri="{FF2B5EF4-FFF2-40B4-BE49-F238E27FC236}">
                <a16:creationId xmlns:a16="http://schemas.microsoft.com/office/drawing/2014/main" id="{FC1A509F-DE1B-08CE-20AA-2B7307C9A469}"/>
              </a:ext>
            </a:extLst>
          </p:cNvPr>
          <p:cNvSpPr>
            <a:spLocks noGrp="1" noRot="1" noChangeAspect="1" noChangeArrowheads="1" noTextEdit="1"/>
          </p:cNvSpPr>
          <p:nvPr>
            <p:ph type="sldImg"/>
          </p:nvPr>
        </p:nvSpPr>
        <p:spPr>
          <a:ln/>
        </p:spPr>
      </p:sp>
      <p:sp>
        <p:nvSpPr>
          <p:cNvPr id="25603" name="Segnaposto note 2">
            <a:extLst>
              <a:ext uri="{FF2B5EF4-FFF2-40B4-BE49-F238E27FC236}">
                <a16:creationId xmlns:a16="http://schemas.microsoft.com/office/drawing/2014/main" id="{B13AA638-C4C0-7A54-4A1E-A44FE4310E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25604" name="Segnaposto numero diapositiva 3">
            <a:extLst>
              <a:ext uri="{FF2B5EF4-FFF2-40B4-BE49-F238E27FC236}">
                <a16:creationId xmlns:a16="http://schemas.microsoft.com/office/drawing/2014/main" id="{823BBB17-9EC4-8012-77A5-EDDF7746E1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F3AAD159-73A4-4F63-976B-351C73C98D49}" type="slidenum">
              <a:rPr lang="it-IT" altLang="it-IT" sz="1200" smtClean="0"/>
              <a:pPr/>
              <a:t>17</a:t>
            </a:fld>
            <a:endParaRPr lang="it-IT" altLang="it-IT"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immagine diapositiva 1">
            <a:extLst>
              <a:ext uri="{FF2B5EF4-FFF2-40B4-BE49-F238E27FC236}">
                <a16:creationId xmlns:a16="http://schemas.microsoft.com/office/drawing/2014/main" id="{999DD6F5-FF4C-27F6-6F93-C8C89500B5C1}"/>
              </a:ext>
            </a:extLst>
          </p:cNvPr>
          <p:cNvSpPr>
            <a:spLocks noGrp="1" noRot="1" noChangeAspect="1" noChangeArrowheads="1" noTextEdit="1"/>
          </p:cNvSpPr>
          <p:nvPr>
            <p:ph type="sldImg"/>
          </p:nvPr>
        </p:nvSpPr>
        <p:spPr>
          <a:ln/>
        </p:spPr>
      </p:sp>
      <p:sp>
        <p:nvSpPr>
          <p:cNvPr id="7171" name="Segnaposto note 2">
            <a:extLst>
              <a:ext uri="{FF2B5EF4-FFF2-40B4-BE49-F238E27FC236}">
                <a16:creationId xmlns:a16="http://schemas.microsoft.com/office/drawing/2014/main" id="{6B5B209B-2B5C-3241-5A81-8C2C9EAE07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dirty="0"/>
          </a:p>
        </p:txBody>
      </p:sp>
      <p:sp>
        <p:nvSpPr>
          <p:cNvPr id="7172" name="Segnaposto numero diapositiva 3">
            <a:extLst>
              <a:ext uri="{FF2B5EF4-FFF2-40B4-BE49-F238E27FC236}">
                <a16:creationId xmlns:a16="http://schemas.microsoft.com/office/drawing/2014/main" id="{FE5457C4-97C5-99E4-680A-D381988315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4E23E861-4451-436C-84A8-28A864D484F5}" type="slidenum">
              <a:rPr lang="it-IT" altLang="it-IT" sz="1200" smtClean="0"/>
              <a:pPr/>
              <a:t>4</a:t>
            </a:fld>
            <a:endParaRPr lang="it-IT" altLang="it-IT" sz="1200"/>
          </a:p>
        </p:txBody>
      </p:sp>
    </p:spTree>
    <p:extLst>
      <p:ext uri="{BB962C8B-B14F-4D97-AF65-F5344CB8AC3E}">
        <p14:creationId xmlns:p14="http://schemas.microsoft.com/office/powerpoint/2010/main" val="1881332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immagine diapositiva 1">
            <a:extLst>
              <a:ext uri="{FF2B5EF4-FFF2-40B4-BE49-F238E27FC236}">
                <a16:creationId xmlns:a16="http://schemas.microsoft.com/office/drawing/2014/main" id="{999DD6F5-FF4C-27F6-6F93-C8C89500B5C1}"/>
              </a:ext>
            </a:extLst>
          </p:cNvPr>
          <p:cNvSpPr>
            <a:spLocks noGrp="1" noRot="1" noChangeAspect="1" noChangeArrowheads="1" noTextEdit="1"/>
          </p:cNvSpPr>
          <p:nvPr>
            <p:ph type="sldImg"/>
          </p:nvPr>
        </p:nvSpPr>
        <p:spPr>
          <a:ln/>
        </p:spPr>
      </p:sp>
      <p:sp>
        <p:nvSpPr>
          <p:cNvPr id="7171" name="Segnaposto note 2">
            <a:extLst>
              <a:ext uri="{FF2B5EF4-FFF2-40B4-BE49-F238E27FC236}">
                <a16:creationId xmlns:a16="http://schemas.microsoft.com/office/drawing/2014/main" id="{6B5B209B-2B5C-3241-5A81-8C2C9EAE07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800">
                <a:solidFill>
                  <a:srgbClr val="000000"/>
                </a:solidFill>
                <a:latin typeface="Calibri" panose="020F0502020204030204" pitchFamily="34" charset="0"/>
              </a:rPr>
              <a:t>il cloud computing offre vantaggi economici in quanto l’utilizzatore non deve dotarsi di un particolare sistema hardware ma può semplicemente richiedere un servizio pay-per-use tramite la rete pagando le risorse che utilizza. Partendo dalla definizione del NIST il cloud computing presenta cinque caratteristiche essenziali che racchiudono i vantaggi principali offerti da tali servizi. Essi sono facilmente accessibili da qualunque dispositivo in grado di connettersi alla rete senza la necessità di una intermediazione umana. Inoltre i servizi cloud sono progettati per servire contemporaneamente più consumatori potendo assegnare e disassegnare le risorse virtualizzate in base alla domanda. Le risorse richieste inoltre possono essere acquisite e rilasciate elasticamente in base alle esigenze dell’utilizzatore.</a:t>
            </a:r>
          </a:p>
          <a:p>
            <a:endParaRPr lang="it-IT" altLang="it-IT"/>
          </a:p>
        </p:txBody>
      </p:sp>
      <p:sp>
        <p:nvSpPr>
          <p:cNvPr id="7172" name="Segnaposto numero diapositiva 3">
            <a:extLst>
              <a:ext uri="{FF2B5EF4-FFF2-40B4-BE49-F238E27FC236}">
                <a16:creationId xmlns:a16="http://schemas.microsoft.com/office/drawing/2014/main" id="{FE5457C4-97C5-99E4-680A-D381988315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4E23E861-4451-436C-84A8-28A864D484F5}" type="slidenum">
              <a:rPr lang="it-IT" altLang="it-IT" sz="1200" smtClean="0"/>
              <a:pPr/>
              <a:t>5</a:t>
            </a:fld>
            <a:endParaRPr lang="it-IT" altLang="it-IT" sz="1200"/>
          </a:p>
        </p:txBody>
      </p:sp>
    </p:spTree>
    <p:extLst>
      <p:ext uri="{BB962C8B-B14F-4D97-AF65-F5344CB8AC3E}">
        <p14:creationId xmlns:p14="http://schemas.microsoft.com/office/powerpoint/2010/main" val="144921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egnaposto immagine diapositiva 1">
            <a:extLst>
              <a:ext uri="{FF2B5EF4-FFF2-40B4-BE49-F238E27FC236}">
                <a16:creationId xmlns:a16="http://schemas.microsoft.com/office/drawing/2014/main" id="{47590ACD-F5E2-D50B-4439-98857B0C6DE0}"/>
              </a:ext>
            </a:extLst>
          </p:cNvPr>
          <p:cNvSpPr>
            <a:spLocks noGrp="1" noRot="1" noChangeAspect="1" noChangeArrowheads="1" noTextEdit="1"/>
          </p:cNvSpPr>
          <p:nvPr>
            <p:ph type="sldImg"/>
          </p:nvPr>
        </p:nvSpPr>
        <p:spPr>
          <a:ln/>
        </p:spPr>
      </p:sp>
      <p:sp>
        <p:nvSpPr>
          <p:cNvPr id="9219" name="Segnaposto note 2">
            <a:extLst>
              <a:ext uri="{FF2B5EF4-FFF2-40B4-BE49-F238E27FC236}">
                <a16:creationId xmlns:a16="http://schemas.microsoft.com/office/drawing/2014/main" id="{FB07289C-8D18-D96D-3394-8FDB1742EF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br>
              <a:rPr lang="it-IT" altLang="it-IT"/>
            </a:br>
            <a:endParaRPr lang="it-IT" altLang="it-IT"/>
          </a:p>
          <a:p>
            <a:br>
              <a:rPr lang="it-IT" altLang="it-IT"/>
            </a:br>
            <a:endParaRPr lang="it-IT" altLang="it-IT"/>
          </a:p>
        </p:txBody>
      </p:sp>
      <p:sp>
        <p:nvSpPr>
          <p:cNvPr id="9220" name="Segnaposto numero diapositiva 3">
            <a:extLst>
              <a:ext uri="{FF2B5EF4-FFF2-40B4-BE49-F238E27FC236}">
                <a16:creationId xmlns:a16="http://schemas.microsoft.com/office/drawing/2014/main" id="{5B6292FB-E95B-3A65-ABD9-B079F133A8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CA946911-ECF9-4CC3-864C-7E4751FA541A}" type="slidenum">
              <a:rPr lang="it-IT" altLang="it-IT" sz="1200" smtClean="0"/>
              <a:pPr/>
              <a:t>6</a:t>
            </a:fld>
            <a:endParaRPr lang="it-IT" altLang="it-IT"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immagine diapositiva 1">
            <a:extLst>
              <a:ext uri="{FF2B5EF4-FFF2-40B4-BE49-F238E27FC236}">
                <a16:creationId xmlns:a16="http://schemas.microsoft.com/office/drawing/2014/main" id="{A12EB028-A079-14A9-1917-DD8A527BC637}"/>
              </a:ext>
            </a:extLst>
          </p:cNvPr>
          <p:cNvSpPr>
            <a:spLocks noGrp="1" noRot="1" noChangeAspect="1" noChangeArrowheads="1" noTextEdit="1"/>
          </p:cNvSpPr>
          <p:nvPr>
            <p:ph type="sldImg"/>
          </p:nvPr>
        </p:nvSpPr>
        <p:spPr>
          <a:ln/>
        </p:spPr>
      </p:sp>
      <p:sp>
        <p:nvSpPr>
          <p:cNvPr id="11267" name="Segnaposto note 2">
            <a:extLst>
              <a:ext uri="{FF2B5EF4-FFF2-40B4-BE49-F238E27FC236}">
                <a16:creationId xmlns:a16="http://schemas.microsoft.com/office/drawing/2014/main" id="{3DFC7A6F-7C1E-EA48-B651-09FE49A079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dirty="0"/>
          </a:p>
        </p:txBody>
      </p:sp>
      <p:sp>
        <p:nvSpPr>
          <p:cNvPr id="11268" name="Segnaposto numero diapositiva 3">
            <a:extLst>
              <a:ext uri="{FF2B5EF4-FFF2-40B4-BE49-F238E27FC236}">
                <a16:creationId xmlns:a16="http://schemas.microsoft.com/office/drawing/2014/main" id="{78AF1EEF-8D81-6787-751E-28FBE85D84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1AF9E390-3041-4A82-AB62-3D296884CFDB}" type="slidenum">
              <a:rPr lang="it-IT" altLang="it-IT" sz="1200" smtClean="0"/>
              <a:pPr/>
              <a:t>7</a:t>
            </a:fld>
            <a:endParaRPr lang="it-IT" altLang="it-IT"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immagine diapositiva 1">
            <a:extLst>
              <a:ext uri="{FF2B5EF4-FFF2-40B4-BE49-F238E27FC236}">
                <a16:creationId xmlns:a16="http://schemas.microsoft.com/office/drawing/2014/main" id="{A12EB028-A079-14A9-1917-DD8A527BC637}"/>
              </a:ext>
            </a:extLst>
          </p:cNvPr>
          <p:cNvSpPr>
            <a:spLocks noGrp="1" noRot="1" noChangeAspect="1" noChangeArrowheads="1" noTextEdit="1"/>
          </p:cNvSpPr>
          <p:nvPr>
            <p:ph type="sldImg"/>
          </p:nvPr>
        </p:nvSpPr>
        <p:spPr>
          <a:ln/>
        </p:spPr>
      </p:sp>
      <p:sp>
        <p:nvSpPr>
          <p:cNvPr id="11267" name="Segnaposto note 2">
            <a:extLst>
              <a:ext uri="{FF2B5EF4-FFF2-40B4-BE49-F238E27FC236}">
                <a16:creationId xmlns:a16="http://schemas.microsoft.com/office/drawing/2014/main" id="{3DFC7A6F-7C1E-EA48-B651-09FE49A079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dirty="0"/>
              <a:t>Va vista che cos’è la cross </a:t>
            </a:r>
            <a:r>
              <a:rPr lang="it-IT" altLang="it-IT" dirty="0" err="1"/>
              <a:t>validation</a:t>
            </a:r>
            <a:endParaRPr lang="it-IT" altLang="it-IT" dirty="0"/>
          </a:p>
          <a:p>
            <a:r>
              <a:rPr lang="it-IT" altLang="it-IT" dirty="0"/>
              <a:t>Che cos’è la metrica f1</a:t>
            </a:r>
          </a:p>
          <a:p>
            <a:r>
              <a:rPr lang="it-IT" altLang="it-IT" dirty="0" err="1"/>
              <a:t>HashingTF</a:t>
            </a:r>
            <a:r>
              <a:rPr lang="it-IT" altLang="it-IT" dirty="0"/>
              <a:t> IDF</a:t>
            </a:r>
            <a:br>
              <a:rPr lang="it-IT" altLang="it-IT" dirty="0"/>
            </a:br>
            <a:endParaRPr lang="it-IT" altLang="it-IT" dirty="0"/>
          </a:p>
        </p:txBody>
      </p:sp>
      <p:sp>
        <p:nvSpPr>
          <p:cNvPr id="11268" name="Segnaposto numero diapositiva 3">
            <a:extLst>
              <a:ext uri="{FF2B5EF4-FFF2-40B4-BE49-F238E27FC236}">
                <a16:creationId xmlns:a16="http://schemas.microsoft.com/office/drawing/2014/main" id="{78AF1EEF-8D81-6787-751E-28FBE85D84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1AF9E390-3041-4A82-AB62-3D296884CFDB}" type="slidenum">
              <a:rPr lang="it-IT" altLang="it-IT" sz="1200" smtClean="0"/>
              <a:pPr/>
              <a:t>8</a:t>
            </a:fld>
            <a:endParaRPr lang="it-IT" altLang="it-IT" sz="1200"/>
          </a:p>
        </p:txBody>
      </p:sp>
    </p:spTree>
    <p:extLst>
      <p:ext uri="{BB962C8B-B14F-4D97-AF65-F5344CB8AC3E}">
        <p14:creationId xmlns:p14="http://schemas.microsoft.com/office/powerpoint/2010/main" val="331539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a:extLst>
              <a:ext uri="{FF2B5EF4-FFF2-40B4-BE49-F238E27FC236}">
                <a16:creationId xmlns:a16="http://schemas.microsoft.com/office/drawing/2014/main" id="{056DD463-8591-4D7A-3B99-952FF2EB37EE}"/>
              </a:ext>
            </a:extLst>
          </p:cNvPr>
          <p:cNvSpPr>
            <a:spLocks noGrp="1" noRot="1" noChangeAspect="1" noChangeArrowheads="1" noTextEdit="1"/>
          </p:cNvSpPr>
          <p:nvPr>
            <p:ph type="sldImg"/>
          </p:nvPr>
        </p:nvSpPr>
        <p:spPr>
          <a:ln/>
        </p:spPr>
      </p:sp>
      <p:sp>
        <p:nvSpPr>
          <p:cNvPr id="11267" name="Segnaposto note 2">
            <a:extLst>
              <a:ext uri="{FF2B5EF4-FFF2-40B4-BE49-F238E27FC236}">
                <a16:creationId xmlns:a16="http://schemas.microsoft.com/office/drawing/2014/main" id="{110E7BCB-B1C9-5F47-38D7-2077ABFA1417}"/>
              </a:ext>
            </a:extLst>
          </p:cNvPr>
          <p:cNvSpPr>
            <a:spLocks noGrp="1" noChangeArrowheads="1"/>
          </p:cNvSpPr>
          <p:nvPr>
            <p:ph type="body" idx="1"/>
          </p:nvPr>
        </p:nvSpPr>
        <p:spPr>
          <a:ln/>
        </p:spPr>
        <p:txBody>
          <a:bodyPr/>
          <a:lstStyle/>
          <a:p>
            <a:pPr>
              <a:defRPr/>
            </a:pPr>
            <a:endParaRPr lang="it-IT" altLang="it-IT"/>
          </a:p>
          <a:p>
            <a:pPr>
              <a:defRPr/>
            </a:pPr>
            <a:endParaRPr lang="it-IT" altLang="it-IT"/>
          </a:p>
        </p:txBody>
      </p:sp>
      <p:sp>
        <p:nvSpPr>
          <p:cNvPr id="13316" name="Segnaposto numero diapositiva 3">
            <a:extLst>
              <a:ext uri="{FF2B5EF4-FFF2-40B4-BE49-F238E27FC236}">
                <a16:creationId xmlns:a16="http://schemas.microsoft.com/office/drawing/2014/main" id="{48F5450D-F7B7-C515-DCD1-7A9D30751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3F0EF301-BD21-4CCE-8AF2-7F5DF580B4FA}" type="slidenum">
              <a:rPr lang="it-IT" altLang="it-IT" sz="1200" smtClean="0"/>
              <a:pPr/>
              <a:t>9</a:t>
            </a:fld>
            <a:endParaRPr lang="it-IT" altLang="it-IT"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a:extLst>
              <a:ext uri="{FF2B5EF4-FFF2-40B4-BE49-F238E27FC236}">
                <a16:creationId xmlns:a16="http://schemas.microsoft.com/office/drawing/2014/main" id="{07AFB4D3-E345-D7CD-C4F7-75874F2AF45C}"/>
              </a:ext>
            </a:extLst>
          </p:cNvPr>
          <p:cNvSpPr>
            <a:spLocks noGrp="1" noRot="1" noChangeAspect="1" noChangeArrowheads="1" noTextEdit="1"/>
          </p:cNvSpPr>
          <p:nvPr>
            <p:ph type="sldImg"/>
          </p:nvPr>
        </p:nvSpPr>
        <p:spPr>
          <a:ln/>
        </p:spPr>
      </p:sp>
      <p:sp>
        <p:nvSpPr>
          <p:cNvPr id="15363" name="Segnaposto note 2">
            <a:extLst>
              <a:ext uri="{FF2B5EF4-FFF2-40B4-BE49-F238E27FC236}">
                <a16:creationId xmlns:a16="http://schemas.microsoft.com/office/drawing/2014/main" id="{11CD5E8D-B5FE-C263-14F4-80FEB8EB19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15364" name="Segnaposto numero diapositiva 3">
            <a:extLst>
              <a:ext uri="{FF2B5EF4-FFF2-40B4-BE49-F238E27FC236}">
                <a16:creationId xmlns:a16="http://schemas.microsoft.com/office/drawing/2014/main" id="{47606593-7572-3410-81D6-506A2548F7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F0B6A383-0195-4A84-B417-2D0CA85A4C81}" type="slidenum">
              <a:rPr lang="it-IT" altLang="it-IT" sz="1200" smtClean="0"/>
              <a:pPr/>
              <a:t>10</a:t>
            </a:fld>
            <a:endParaRPr lang="it-IT" altLang="it-IT"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a:extLst>
              <a:ext uri="{FF2B5EF4-FFF2-40B4-BE49-F238E27FC236}">
                <a16:creationId xmlns:a16="http://schemas.microsoft.com/office/drawing/2014/main" id="{07AFB4D3-E345-D7CD-C4F7-75874F2AF45C}"/>
              </a:ext>
            </a:extLst>
          </p:cNvPr>
          <p:cNvSpPr>
            <a:spLocks noGrp="1" noRot="1" noChangeAspect="1" noChangeArrowheads="1" noTextEdit="1"/>
          </p:cNvSpPr>
          <p:nvPr>
            <p:ph type="sldImg"/>
          </p:nvPr>
        </p:nvSpPr>
        <p:spPr>
          <a:ln/>
        </p:spPr>
      </p:sp>
      <p:sp>
        <p:nvSpPr>
          <p:cNvPr id="15363" name="Segnaposto note 2">
            <a:extLst>
              <a:ext uri="{FF2B5EF4-FFF2-40B4-BE49-F238E27FC236}">
                <a16:creationId xmlns:a16="http://schemas.microsoft.com/office/drawing/2014/main" id="{11CD5E8D-B5FE-C263-14F4-80FEB8EB19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sz="1200" dirty="0">
                <a:latin typeface="Times New Roman"/>
                <a:ea typeface="MS PGothic"/>
                <a:cs typeface="Times New Roman"/>
              </a:rPr>
              <a:t>. Questo ci fornisce una visione di come la popolazione abbia risposto e contribuito nell'affrontare la situazione di emergenza.</a:t>
            </a:r>
            <a:endParaRPr lang="it-IT" altLang="it-IT" dirty="0"/>
          </a:p>
        </p:txBody>
      </p:sp>
      <p:sp>
        <p:nvSpPr>
          <p:cNvPr id="15364" name="Segnaposto numero diapositiva 3">
            <a:extLst>
              <a:ext uri="{FF2B5EF4-FFF2-40B4-BE49-F238E27FC236}">
                <a16:creationId xmlns:a16="http://schemas.microsoft.com/office/drawing/2014/main" id="{47606593-7572-3410-81D6-506A2548F7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ea typeface="MS PGothic" panose="020B0600070205080204" pitchFamily="34" charset="-128"/>
              </a:defRPr>
            </a:lvl1pPr>
            <a:lvl2pPr marL="742950" indent="-285750" defTabSz="942975">
              <a:defRPr sz="2400">
                <a:solidFill>
                  <a:schemeClr val="tx1"/>
                </a:solidFill>
                <a:latin typeface="Times New Roman" panose="02020603050405020304" pitchFamily="18" charset="0"/>
                <a:ea typeface="MS PGothic" panose="020B0600070205080204" pitchFamily="34" charset="-128"/>
              </a:defRPr>
            </a:lvl2pPr>
            <a:lvl3pPr marL="1143000" indent="-228600" defTabSz="942975">
              <a:defRPr sz="2400">
                <a:solidFill>
                  <a:schemeClr val="tx1"/>
                </a:solidFill>
                <a:latin typeface="Times New Roman" panose="02020603050405020304" pitchFamily="18" charset="0"/>
                <a:ea typeface="MS PGothic" panose="020B0600070205080204" pitchFamily="34" charset="-128"/>
              </a:defRPr>
            </a:lvl3pPr>
            <a:lvl4pPr marL="1600200" indent="-228600" defTabSz="942975">
              <a:defRPr sz="2400">
                <a:solidFill>
                  <a:schemeClr val="tx1"/>
                </a:solidFill>
                <a:latin typeface="Times New Roman" panose="02020603050405020304" pitchFamily="18" charset="0"/>
                <a:ea typeface="MS PGothic" panose="020B0600070205080204" pitchFamily="34" charset="-128"/>
              </a:defRPr>
            </a:lvl4pPr>
            <a:lvl5pPr marL="2057400" indent="-228600" defTabSz="942975">
              <a:defRPr sz="2400">
                <a:solidFill>
                  <a:schemeClr val="tx1"/>
                </a:solidFill>
                <a:latin typeface="Times New Roman" panose="02020603050405020304" pitchFamily="18" charset="0"/>
                <a:ea typeface="MS PGothic" panose="020B0600070205080204" pitchFamily="34" charset="-128"/>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F0B6A383-0195-4A84-B417-2D0CA85A4C81}" type="slidenum">
              <a:rPr lang="it-IT" altLang="it-IT" sz="1200" smtClean="0"/>
              <a:pPr/>
              <a:t>11</a:t>
            </a:fld>
            <a:endParaRPr lang="it-IT" altLang="it-IT" sz="1200"/>
          </a:p>
        </p:txBody>
      </p:sp>
    </p:spTree>
    <p:extLst>
      <p:ext uri="{BB962C8B-B14F-4D97-AF65-F5344CB8AC3E}">
        <p14:creationId xmlns:p14="http://schemas.microsoft.com/office/powerpoint/2010/main" val="87499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742950" y="2130425"/>
            <a:ext cx="8420100" cy="1470025"/>
          </a:xfrm>
        </p:spPr>
        <p:txBody>
          <a:bodyPr/>
          <a:lstStyle/>
          <a:p>
            <a:r>
              <a:rPr lang="it-IT"/>
              <a:t>Fare clic per modificare lo stile del titolo</a:t>
            </a:r>
          </a:p>
        </p:txBody>
      </p:sp>
      <p:sp>
        <p:nvSpPr>
          <p:cNvPr id="3" name="Sottotitolo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1624F0CB-20B6-F48F-E368-78B144714BA6}"/>
              </a:ext>
            </a:extLst>
          </p:cNvPr>
          <p:cNvSpPr>
            <a:spLocks noGrp="1" noChangeArrowheads="1"/>
          </p:cNvSpPr>
          <p:nvPr>
            <p:ph type="dt" sz="half" idx="10"/>
          </p:nvPr>
        </p:nvSpPr>
        <p:spPr>
          <a:ln/>
        </p:spPr>
        <p:txBody>
          <a:bodyPr/>
          <a:lstStyle>
            <a:lvl1pPr>
              <a:defRPr/>
            </a:lvl1pPr>
          </a:lstStyle>
          <a:p>
            <a:pPr>
              <a:defRPr/>
            </a:pPr>
            <a:r>
              <a:rPr lang="it-IT"/>
              <a:t>01/12/2010</a:t>
            </a:r>
          </a:p>
        </p:txBody>
      </p:sp>
      <p:sp>
        <p:nvSpPr>
          <p:cNvPr id="5" name="Rectangle 5">
            <a:extLst>
              <a:ext uri="{FF2B5EF4-FFF2-40B4-BE49-F238E27FC236}">
                <a16:creationId xmlns:a16="http://schemas.microsoft.com/office/drawing/2014/main" id="{221B1BF0-48E9-0376-07AC-13FFD185661F}"/>
              </a:ext>
            </a:extLst>
          </p:cNvPr>
          <p:cNvSpPr>
            <a:spLocks noGrp="1" noChangeArrowheads="1"/>
          </p:cNvSpPr>
          <p:nvPr>
            <p:ph type="ftr" sz="quarter" idx="11"/>
          </p:nvPr>
        </p:nvSpPr>
        <p:spPr>
          <a:ln/>
        </p:spPr>
        <p:txBody>
          <a:bodyPr/>
          <a:lstStyle>
            <a:lvl1pPr>
              <a:defRPr/>
            </a:lvl1pPr>
          </a:lstStyle>
          <a:p>
            <a:pPr>
              <a:defRPr/>
            </a:pPr>
            <a:r>
              <a:rPr lang="it-IT"/>
              <a:t>Antonio Soluri</a:t>
            </a:r>
          </a:p>
        </p:txBody>
      </p:sp>
      <p:sp>
        <p:nvSpPr>
          <p:cNvPr id="6" name="Rectangle 6">
            <a:extLst>
              <a:ext uri="{FF2B5EF4-FFF2-40B4-BE49-F238E27FC236}">
                <a16:creationId xmlns:a16="http://schemas.microsoft.com/office/drawing/2014/main" id="{27AB9B78-3608-0495-F33F-7AC608D899A7}"/>
              </a:ext>
            </a:extLst>
          </p:cNvPr>
          <p:cNvSpPr>
            <a:spLocks noGrp="1" noChangeArrowheads="1"/>
          </p:cNvSpPr>
          <p:nvPr>
            <p:ph type="sldNum" sz="quarter" idx="12"/>
          </p:nvPr>
        </p:nvSpPr>
        <p:spPr>
          <a:ln/>
        </p:spPr>
        <p:txBody>
          <a:bodyPr/>
          <a:lstStyle>
            <a:lvl1pPr>
              <a:defRPr/>
            </a:lvl1pPr>
          </a:lstStyle>
          <a:p>
            <a:pPr>
              <a:defRPr/>
            </a:pPr>
            <a:fld id="{F49614D8-FE6C-4D9E-B4BB-7D054759787A}" type="slidenum">
              <a:rPr lang="it-IT" altLang="it-IT"/>
              <a:pPr>
                <a:defRPr/>
              </a:pPr>
              <a:t>‹N›</a:t>
            </a:fld>
            <a:endParaRPr lang="it-IT" altLang="it-IT"/>
          </a:p>
        </p:txBody>
      </p:sp>
    </p:spTree>
    <p:extLst>
      <p:ext uri="{BB962C8B-B14F-4D97-AF65-F5344CB8AC3E}">
        <p14:creationId xmlns:p14="http://schemas.microsoft.com/office/powerpoint/2010/main" val="103365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18D48C26-6277-6DDE-5DE1-023A500C9DBB}"/>
              </a:ext>
            </a:extLst>
          </p:cNvPr>
          <p:cNvSpPr>
            <a:spLocks noGrp="1" noChangeArrowheads="1"/>
          </p:cNvSpPr>
          <p:nvPr>
            <p:ph type="dt" sz="half" idx="10"/>
          </p:nvPr>
        </p:nvSpPr>
        <p:spPr>
          <a:ln/>
        </p:spPr>
        <p:txBody>
          <a:bodyPr/>
          <a:lstStyle>
            <a:lvl1pPr>
              <a:defRPr/>
            </a:lvl1pPr>
          </a:lstStyle>
          <a:p>
            <a:pPr>
              <a:defRPr/>
            </a:pPr>
            <a:r>
              <a:rPr lang="it-IT"/>
              <a:t>01/12/2010</a:t>
            </a:r>
          </a:p>
        </p:txBody>
      </p:sp>
      <p:sp>
        <p:nvSpPr>
          <p:cNvPr id="5" name="Rectangle 5">
            <a:extLst>
              <a:ext uri="{FF2B5EF4-FFF2-40B4-BE49-F238E27FC236}">
                <a16:creationId xmlns:a16="http://schemas.microsoft.com/office/drawing/2014/main" id="{43EB1FA6-E098-4373-B3FC-1D980391C639}"/>
              </a:ext>
            </a:extLst>
          </p:cNvPr>
          <p:cNvSpPr>
            <a:spLocks noGrp="1" noChangeArrowheads="1"/>
          </p:cNvSpPr>
          <p:nvPr>
            <p:ph type="ftr" sz="quarter" idx="11"/>
          </p:nvPr>
        </p:nvSpPr>
        <p:spPr>
          <a:ln/>
        </p:spPr>
        <p:txBody>
          <a:bodyPr/>
          <a:lstStyle>
            <a:lvl1pPr>
              <a:defRPr/>
            </a:lvl1pPr>
          </a:lstStyle>
          <a:p>
            <a:pPr>
              <a:defRPr/>
            </a:pPr>
            <a:r>
              <a:rPr lang="it-IT"/>
              <a:t>Antonio Soluri</a:t>
            </a:r>
          </a:p>
        </p:txBody>
      </p:sp>
      <p:sp>
        <p:nvSpPr>
          <p:cNvPr id="6" name="Rectangle 6">
            <a:extLst>
              <a:ext uri="{FF2B5EF4-FFF2-40B4-BE49-F238E27FC236}">
                <a16:creationId xmlns:a16="http://schemas.microsoft.com/office/drawing/2014/main" id="{F79DC70B-A75A-84D7-C0A3-538E1F977D38}"/>
              </a:ext>
            </a:extLst>
          </p:cNvPr>
          <p:cNvSpPr>
            <a:spLocks noGrp="1" noChangeArrowheads="1"/>
          </p:cNvSpPr>
          <p:nvPr>
            <p:ph type="sldNum" sz="quarter" idx="12"/>
          </p:nvPr>
        </p:nvSpPr>
        <p:spPr>
          <a:ln/>
        </p:spPr>
        <p:txBody>
          <a:bodyPr/>
          <a:lstStyle>
            <a:lvl1pPr>
              <a:defRPr/>
            </a:lvl1pPr>
          </a:lstStyle>
          <a:p>
            <a:pPr>
              <a:defRPr/>
            </a:pPr>
            <a:fld id="{585FECAA-A6B7-4F4D-9B79-6ECD06801502}" type="slidenum">
              <a:rPr lang="it-IT" altLang="it-IT"/>
              <a:pPr>
                <a:defRPr/>
              </a:pPr>
              <a:t>‹N›</a:t>
            </a:fld>
            <a:endParaRPr lang="it-IT" altLang="it-IT"/>
          </a:p>
        </p:txBody>
      </p:sp>
    </p:spTree>
    <p:extLst>
      <p:ext uri="{BB962C8B-B14F-4D97-AF65-F5344CB8AC3E}">
        <p14:creationId xmlns:p14="http://schemas.microsoft.com/office/powerpoint/2010/main" val="420944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058025" y="609600"/>
            <a:ext cx="2105025" cy="5486400"/>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742950" y="609600"/>
            <a:ext cx="6162675" cy="54864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FE68E232-E497-4F75-682F-6A3E0F931D11}"/>
              </a:ext>
            </a:extLst>
          </p:cNvPr>
          <p:cNvSpPr>
            <a:spLocks noGrp="1" noChangeArrowheads="1"/>
          </p:cNvSpPr>
          <p:nvPr>
            <p:ph type="dt" sz="half" idx="10"/>
          </p:nvPr>
        </p:nvSpPr>
        <p:spPr>
          <a:ln/>
        </p:spPr>
        <p:txBody>
          <a:bodyPr/>
          <a:lstStyle>
            <a:lvl1pPr>
              <a:defRPr/>
            </a:lvl1pPr>
          </a:lstStyle>
          <a:p>
            <a:pPr>
              <a:defRPr/>
            </a:pPr>
            <a:r>
              <a:rPr lang="it-IT"/>
              <a:t>01/12/2010</a:t>
            </a:r>
          </a:p>
        </p:txBody>
      </p:sp>
      <p:sp>
        <p:nvSpPr>
          <p:cNvPr id="5" name="Rectangle 5">
            <a:extLst>
              <a:ext uri="{FF2B5EF4-FFF2-40B4-BE49-F238E27FC236}">
                <a16:creationId xmlns:a16="http://schemas.microsoft.com/office/drawing/2014/main" id="{F3F6AFD9-391F-11A0-B78A-89B05027451E}"/>
              </a:ext>
            </a:extLst>
          </p:cNvPr>
          <p:cNvSpPr>
            <a:spLocks noGrp="1" noChangeArrowheads="1"/>
          </p:cNvSpPr>
          <p:nvPr>
            <p:ph type="ftr" sz="quarter" idx="11"/>
          </p:nvPr>
        </p:nvSpPr>
        <p:spPr>
          <a:ln/>
        </p:spPr>
        <p:txBody>
          <a:bodyPr/>
          <a:lstStyle>
            <a:lvl1pPr>
              <a:defRPr/>
            </a:lvl1pPr>
          </a:lstStyle>
          <a:p>
            <a:pPr>
              <a:defRPr/>
            </a:pPr>
            <a:r>
              <a:rPr lang="it-IT"/>
              <a:t>Antonio Soluri</a:t>
            </a:r>
          </a:p>
        </p:txBody>
      </p:sp>
      <p:sp>
        <p:nvSpPr>
          <p:cNvPr id="6" name="Rectangle 6">
            <a:extLst>
              <a:ext uri="{FF2B5EF4-FFF2-40B4-BE49-F238E27FC236}">
                <a16:creationId xmlns:a16="http://schemas.microsoft.com/office/drawing/2014/main" id="{F2AEB225-81B8-A92E-DB0D-54AEB81D1827}"/>
              </a:ext>
            </a:extLst>
          </p:cNvPr>
          <p:cNvSpPr>
            <a:spLocks noGrp="1" noChangeArrowheads="1"/>
          </p:cNvSpPr>
          <p:nvPr>
            <p:ph type="sldNum" sz="quarter" idx="12"/>
          </p:nvPr>
        </p:nvSpPr>
        <p:spPr>
          <a:ln/>
        </p:spPr>
        <p:txBody>
          <a:bodyPr/>
          <a:lstStyle>
            <a:lvl1pPr>
              <a:defRPr/>
            </a:lvl1pPr>
          </a:lstStyle>
          <a:p>
            <a:pPr>
              <a:defRPr/>
            </a:pPr>
            <a:fld id="{10162A84-366C-4461-BB50-D1EB88C85FE7}" type="slidenum">
              <a:rPr lang="it-IT" altLang="it-IT"/>
              <a:pPr>
                <a:defRPr/>
              </a:pPr>
              <a:t>‹N›</a:t>
            </a:fld>
            <a:endParaRPr lang="it-IT" altLang="it-IT"/>
          </a:p>
        </p:txBody>
      </p:sp>
    </p:spTree>
    <p:extLst>
      <p:ext uri="{BB962C8B-B14F-4D97-AF65-F5344CB8AC3E}">
        <p14:creationId xmlns:p14="http://schemas.microsoft.com/office/powerpoint/2010/main" val="2956434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CD3A7FB3-5A9B-E1C9-00B1-0EB93FE6302C}"/>
              </a:ext>
            </a:extLst>
          </p:cNvPr>
          <p:cNvSpPr>
            <a:spLocks noGrp="1" noChangeArrowheads="1"/>
          </p:cNvSpPr>
          <p:nvPr>
            <p:ph type="dt" sz="half" idx="10"/>
          </p:nvPr>
        </p:nvSpPr>
        <p:spPr>
          <a:ln/>
        </p:spPr>
        <p:txBody>
          <a:bodyPr/>
          <a:lstStyle>
            <a:lvl1pPr>
              <a:defRPr/>
            </a:lvl1pPr>
          </a:lstStyle>
          <a:p>
            <a:pPr>
              <a:defRPr/>
            </a:pPr>
            <a:r>
              <a:rPr lang="it-IT"/>
              <a:t>01/12/2010</a:t>
            </a:r>
          </a:p>
        </p:txBody>
      </p:sp>
      <p:sp>
        <p:nvSpPr>
          <p:cNvPr id="5" name="Rectangle 5">
            <a:extLst>
              <a:ext uri="{FF2B5EF4-FFF2-40B4-BE49-F238E27FC236}">
                <a16:creationId xmlns:a16="http://schemas.microsoft.com/office/drawing/2014/main" id="{FCEF411F-89F9-A100-AAE4-AF6049C6519F}"/>
              </a:ext>
            </a:extLst>
          </p:cNvPr>
          <p:cNvSpPr>
            <a:spLocks noGrp="1" noChangeArrowheads="1"/>
          </p:cNvSpPr>
          <p:nvPr>
            <p:ph type="ftr" sz="quarter" idx="11"/>
          </p:nvPr>
        </p:nvSpPr>
        <p:spPr>
          <a:ln/>
        </p:spPr>
        <p:txBody>
          <a:bodyPr/>
          <a:lstStyle>
            <a:lvl1pPr>
              <a:defRPr/>
            </a:lvl1pPr>
          </a:lstStyle>
          <a:p>
            <a:pPr>
              <a:defRPr/>
            </a:pPr>
            <a:r>
              <a:rPr lang="it-IT"/>
              <a:t>Antonio Soluri</a:t>
            </a:r>
          </a:p>
        </p:txBody>
      </p:sp>
      <p:sp>
        <p:nvSpPr>
          <p:cNvPr id="6" name="Rectangle 6">
            <a:extLst>
              <a:ext uri="{FF2B5EF4-FFF2-40B4-BE49-F238E27FC236}">
                <a16:creationId xmlns:a16="http://schemas.microsoft.com/office/drawing/2014/main" id="{39D8107A-F0CC-35C5-56DC-BBC633686431}"/>
              </a:ext>
            </a:extLst>
          </p:cNvPr>
          <p:cNvSpPr>
            <a:spLocks noGrp="1" noChangeArrowheads="1"/>
          </p:cNvSpPr>
          <p:nvPr>
            <p:ph type="sldNum" sz="quarter" idx="12"/>
          </p:nvPr>
        </p:nvSpPr>
        <p:spPr>
          <a:ln/>
        </p:spPr>
        <p:txBody>
          <a:bodyPr/>
          <a:lstStyle>
            <a:lvl1pPr>
              <a:defRPr/>
            </a:lvl1pPr>
          </a:lstStyle>
          <a:p>
            <a:pPr>
              <a:defRPr/>
            </a:pPr>
            <a:fld id="{6F61D96A-6F4C-45FC-8EB0-01F7B7048052}" type="slidenum">
              <a:rPr lang="it-IT" altLang="it-IT"/>
              <a:pPr>
                <a:defRPr/>
              </a:pPr>
              <a:t>‹N›</a:t>
            </a:fld>
            <a:endParaRPr lang="it-IT" altLang="it-IT"/>
          </a:p>
        </p:txBody>
      </p:sp>
    </p:spTree>
    <p:extLst>
      <p:ext uri="{BB962C8B-B14F-4D97-AF65-F5344CB8AC3E}">
        <p14:creationId xmlns:p14="http://schemas.microsoft.com/office/powerpoint/2010/main" val="294711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00"/>
            <a:ext cx="84201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a:extLst>
              <a:ext uri="{FF2B5EF4-FFF2-40B4-BE49-F238E27FC236}">
                <a16:creationId xmlns:a16="http://schemas.microsoft.com/office/drawing/2014/main" id="{9E068D8B-6587-30DE-8527-4882FE8C0533}"/>
              </a:ext>
            </a:extLst>
          </p:cNvPr>
          <p:cNvSpPr>
            <a:spLocks noGrp="1" noChangeArrowheads="1"/>
          </p:cNvSpPr>
          <p:nvPr>
            <p:ph type="dt" sz="half" idx="10"/>
          </p:nvPr>
        </p:nvSpPr>
        <p:spPr>
          <a:ln/>
        </p:spPr>
        <p:txBody>
          <a:bodyPr/>
          <a:lstStyle>
            <a:lvl1pPr>
              <a:defRPr/>
            </a:lvl1pPr>
          </a:lstStyle>
          <a:p>
            <a:pPr>
              <a:defRPr/>
            </a:pPr>
            <a:r>
              <a:rPr lang="it-IT"/>
              <a:t>01/12/2010</a:t>
            </a:r>
          </a:p>
        </p:txBody>
      </p:sp>
      <p:sp>
        <p:nvSpPr>
          <p:cNvPr id="5" name="Rectangle 5">
            <a:extLst>
              <a:ext uri="{FF2B5EF4-FFF2-40B4-BE49-F238E27FC236}">
                <a16:creationId xmlns:a16="http://schemas.microsoft.com/office/drawing/2014/main" id="{1B2EEC9A-802A-6CD1-CAE4-8B3E48FF07A1}"/>
              </a:ext>
            </a:extLst>
          </p:cNvPr>
          <p:cNvSpPr>
            <a:spLocks noGrp="1" noChangeArrowheads="1"/>
          </p:cNvSpPr>
          <p:nvPr>
            <p:ph type="ftr" sz="quarter" idx="11"/>
          </p:nvPr>
        </p:nvSpPr>
        <p:spPr>
          <a:ln/>
        </p:spPr>
        <p:txBody>
          <a:bodyPr/>
          <a:lstStyle>
            <a:lvl1pPr>
              <a:defRPr/>
            </a:lvl1pPr>
          </a:lstStyle>
          <a:p>
            <a:pPr>
              <a:defRPr/>
            </a:pPr>
            <a:r>
              <a:rPr lang="it-IT"/>
              <a:t>Antonio Soluri</a:t>
            </a:r>
          </a:p>
        </p:txBody>
      </p:sp>
      <p:sp>
        <p:nvSpPr>
          <p:cNvPr id="6" name="Rectangle 6">
            <a:extLst>
              <a:ext uri="{FF2B5EF4-FFF2-40B4-BE49-F238E27FC236}">
                <a16:creationId xmlns:a16="http://schemas.microsoft.com/office/drawing/2014/main" id="{6FD91642-BE73-833E-EB68-95D724F6DC21}"/>
              </a:ext>
            </a:extLst>
          </p:cNvPr>
          <p:cNvSpPr>
            <a:spLocks noGrp="1" noChangeArrowheads="1"/>
          </p:cNvSpPr>
          <p:nvPr>
            <p:ph type="sldNum" sz="quarter" idx="12"/>
          </p:nvPr>
        </p:nvSpPr>
        <p:spPr>
          <a:ln/>
        </p:spPr>
        <p:txBody>
          <a:bodyPr/>
          <a:lstStyle>
            <a:lvl1pPr>
              <a:defRPr/>
            </a:lvl1pPr>
          </a:lstStyle>
          <a:p>
            <a:pPr>
              <a:defRPr/>
            </a:pPr>
            <a:fld id="{D1315D13-F00B-4BE8-8846-303417E458C0}" type="slidenum">
              <a:rPr lang="it-IT" altLang="it-IT"/>
              <a:pPr>
                <a:defRPr/>
              </a:pPr>
              <a:t>‹N›</a:t>
            </a:fld>
            <a:endParaRPr lang="it-IT" altLang="it-IT"/>
          </a:p>
        </p:txBody>
      </p:sp>
    </p:spTree>
    <p:extLst>
      <p:ext uri="{BB962C8B-B14F-4D97-AF65-F5344CB8AC3E}">
        <p14:creationId xmlns:p14="http://schemas.microsoft.com/office/powerpoint/2010/main" val="127951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8A63E79C-755C-AE35-B53C-D2F8AB838BA2}"/>
              </a:ext>
            </a:extLst>
          </p:cNvPr>
          <p:cNvSpPr>
            <a:spLocks noGrp="1" noChangeArrowheads="1"/>
          </p:cNvSpPr>
          <p:nvPr>
            <p:ph type="dt" sz="half" idx="10"/>
          </p:nvPr>
        </p:nvSpPr>
        <p:spPr>
          <a:ln/>
        </p:spPr>
        <p:txBody>
          <a:bodyPr/>
          <a:lstStyle>
            <a:lvl1pPr>
              <a:defRPr/>
            </a:lvl1pPr>
          </a:lstStyle>
          <a:p>
            <a:pPr>
              <a:defRPr/>
            </a:pPr>
            <a:r>
              <a:rPr lang="it-IT"/>
              <a:t>01/12/2010</a:t>
            </a:r>
          </a:p>
        </p:txBody>
      </p:sp>
      <p:sp>
        <p:nvSpPr>
          <p:cNvPr id="6" name="Rectangle 5">
            <a:extLst>
              <a:ext uri="{FF2B5EF4-FFF2-40B4-BE49-F238E27FC236}">
                <a16:creationId xmlns:a16="http://schemas.microsoft.com/office/drawing/2014/main" id="{8100F821-9907-DD9B-B1D5-DB5EE60772CD}"/>
              </a:ext>
            </a:extLst>
          </p:cNvPr>
          <p:cNvSpPr>
            <a:spLocks noGrp="1" noChangeArrowheads="1"/>
          </p:cNvSpPr>
          <p:nvPr>
            <p:ph type="ftr" sz="quarter" idx="11"/>
          </p:nvPr>
        </p:nvSpPr>
        <p:spPr>
          <a:ln/>
        </p:spPr>
        <p:txBody>
          <a:bodyPr/>
          <a:lstStyle>
            <a:lvl1pPr>
              <a:defRPr/>
            </a:lvl1pPr>
          </a:lstStyle>
          <a:p>
            <a:pPr>
              <a:defRPr/>
            </a:pPr>
            <a:r>
              <a:rPr lang="it-IT"/>
              <a:t>Antonio Soluri</a:t>
            </a:r>
          </a:p>
        </p:txBody>
      </p:sp>
      <p:sp>
        <p:nvSpPr>
          <p:cNvPr id="7" name="Rectangle 6">
            <a:extLst>
              <a:ext uri="{FF2B5EF4-FFF2-40B4-BE49-F238E27FC236}">
                <a16:creationId xmlns:a16="http://schemas.microsoft.com/office/drawing/2014/main" id="{1C2F17F8-A8FD-5CD1-BF64-93E869930B81}"/>
              </a:ext>
            </a:extLst>
          </p:cNvPr>
          <p:cNvSpPr>
            <a:spLocks noGrp="1" noChangeArrowheads="1"/>
          </p:cNvSpPr>
          <p:nvPr>
            <p:ph type="sldNum" sz="quarter" idx="12"/>
          </p:nvPr>
        </p:nvSpPr>
        <p:spPr>
          <a:ln/>
        </p:spPr>
        <p:txBody>
          <a:bodyPr/>
          <a:lstStyle>
            <a:lvl1pPr>
              <a:defRPr/>
            </a:lvl1pPr>
          </a:lstStyle>
          <a:p>
            <a:pPr>
              <a:defRPr/>
            </a:pPr>
            <a:fld id="{0323C9EF-C01C-43E9-8657-B121351C5EF2}" type="slidenum">
              <a:rPr lang="it-IT" altLang="it-IT"/>
              <a:pPr>
                <a:defRPr/>
              </a:pPr>
              <a:t>‹N›</a:t>
            </a:fld>
            <a:endParaRPr lang="it-IT" altLang="it-IT"/>
          </a:p>
        </p:txBody>
      </p:sp>
    </p:spTree>
    <p:extLst>
      <p:ext uri="{BB962C8B-B14F-4D97-AF65-F5344CB8AC3E}">
        <p14:creationId xmlns:p14="http://schemas.microsoft.com/office/powerpoint/2010/main" val="36438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4C92816C-83D1-CB9E-2749-694892518E74}"/>
              </a:ext>
            </a:extLst>
          </p:cNvPr>
          <p:cNvSpPr>
            <a:spLocks noGrp="1" noChangeArrowheads="1"/>
          </p:cNvSpPr>
          <p:nvPr>
            <p:ph type="dt" sz="half" idx="10"/>
          </p:nvPr>
        </p:nvSpPr>
        <p:spPr>
          <a:ln/>
        </p:spPr>
        <p:txBody>
          <a:bodyPr/>
          <a:lstStyle>
            <a:lvl1pPr>
              <a:defRPr/>
            </a:lvl1pPr>
          </a:lstStyle>
          <a:p>
            <a:pPr>
              <a:defRPr/>
            </a:pPr>
            <a:r>
              <a:rPr lang="it-IT"/>
              <a:t>01/12/2010</a:t>
            </a:r>
          </a:p>
        </p:txBody>
      </p:sp>
      <p:sp>
        <p:nvSpPr>
          <p:cNvPr id="8" name="Rectangle 5">
            <a:extLst>
              <a:ext uri="{FF2B5EF4-FFF2-40B4-BE49-F238E27FC236}">
                <a16:creationId xmlns:a16="http://schemas.microsoft.com/office/drawing/2014/main" id="{6C4DB264-2087-E795-794F-E9E3D0B36232}"/>
              </a:ext>
            </a:extLst>
          </p:cNvPr>
          <p:cNvSpPr>
            <a:spLocks noGrp="1" noChangeArrowheads="1"/>
          </p:cNvSpPr>
          <p:nvPr>
            <p:ph type="ftr" sz="quarter" idx="11"/>
          </p:nvPr>
        </p:nvSpPr>
        <p:spPr>
          <a:ln/>
        </p:spPr>
        <p:txBody>
          <a:bodyPr/>
          <a:lstStyle>
            <a:lvl1pPr>
              <a:defRPr/>
            </a:lvl1pPr>
          </a:lstStyle>
          <a:p>
            <a:pPr>
              <a:defRPr/>
            </a:pPr>
            <a:r>
              <a:rPr lang="it-IT"/>
              <a:t>Antonio Soluri</a:t>
            </a:r>
          </a:p>
        </p:txBody>
      </p:sp>
      <p:sp>
        <p:nvSpPr>
          <p:cNvPr id="9" name="Rectangle 6">
            <a:extLst>
              <a:ext uri="{FF2B5EF4-FFF2-40B4-BE49-F238E27FC236}">
                <a16:creationId xmlns:a16="http://schemas.microsoft.com/office/drawing/2014/main" id="{1CD210AC-AC85-87F8-A20B-C9C6D1B2A35D}"/>
              </a:ext>
            </a:extLst>
          </p:cNvPr>
          <p:cNvSpPr>
            <a:spLocks noGrp="1" noChangeArrowheads="1"/>
          </p:cNvSpPr>
          <p:nvPr>
            <p:ph type="sldNum" sz="quarter" idx="12"/>
          </p:nvPr>
        </p:nvSpPr>
        <p:spPr>
          <a:ln/>
        </p:spPr>
        <p:txBody>
          <a:bodyPr/>
          <a:lstStyle>
            <a:lvl1pPr>
              <a:defRPr/>
            </a:lvl1pPr>
          </a:lstStyle>
          <a:p>
            <a:pPr>
              <a:defRPr/>
            </a:pPr>
            <a:fld id="{7104460F-DE94-4DB5-95B4-5D671709B4A9}" type="slidenum">
              <a:rPr lang="it-IT" altLang="it-IT"/>
              <a:pPr>
                <a:defRPr/>
              </a:pPr>
              <a:t>‹N›</a:t>
            </a:fld>
            <a:endParaRPr lang="it-IT" altLang="it-IT"/>
          </a:p>
        </p:txBody>
      </p:sp>
    </p:spTree>
    <p:extLst>
      <p:ext uri="{BB962C8B-B14F-4D97-AF65-F5344CB8AC3E}">
        <p14:creationId xmlns:p14="http://schemas.microsoft.com/office/powerpoint/2010/main" val="810593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a:extLst>
              <a:ext uri="{FF2B5EF4-FFF2-40B4-BE49-F238E27FC236}">
                <a16:creationId xmlns:a16="http://schemas.microsoft.com/office/drawing/2014/main" id="{95C33D83-132A-C406-26CD-AE40C835573A}"/>
              </a:ext>
            </a:extLst>
          </p:cNvPr>
          <p:cNvSpPr>
            <a:spLocks noGrp="1" noChangeArrowheads="1"/>
          </p:cNvSpPr>
          <p:nvPr>
            <p:ph type="dt" sz="half" idx="10"/>
          </p:nvPr>
        </p:nvSpPr>
        <p:spPr>
          <a:ln/>
        </p:spPr>
        <p:txBody>
          <a:bodyPr/>
          <a:lstStyle>
            <a:lvl1pPr>
              <a:defRPr/>
            </a:lvl1pPr>
          </a:lstStyle>
          <a:p>
            <a:pPr>
              <a:defRPr/>
            </a:pPr>
            <a:r>
              <a:rPr lang="it-IT"/>
              <a:t>01/12/2010</a:t>
            </a:r>
          </a:p>
        </p:txBody>
      </p:sp>
      <p:sp>
        <p:nvSpPr>
          <p:cNvPr id="4" name="Rectangle 5">
            <a:extLst>
              <a:ext uri="{FF2B5EF4-FFF2-40B4-BE49-F238E27FC236}">
                <a16:creationId xmlns:a16="http://schemas.microsoft.com/office/drawing/2014/main" id="{502BAAFC-23E2-A827-5861-78E71FDDE817}"/>
              </a:ext>
            </a:extLst>
          </p:cNvPr>
          <p:cNvSpPr>
            <a:spLocks noGrp="1" noChangeArrowheads="1"/>
          </p:cNvSpPr>
          <p:nvPr>
            <p:ph type="ftr" sz="quarter" idx="11"/>
          </p:nvPr>
        </p:nvSpPr>
        <p:spPr>
          <a:ln/>
        </p:spPr>
        <p:txBody>
          <a:bodyPr/>
          <a:lstStyle>
            <a:lvl1pPr>
              <a:defRPr/>
            </a:lvl1pPr>
          </a:lstStyle>
          <a:p>
            <a:pPr>
              <a:defRPr/>
            </a:pPr>
            <a:r>
              <a:rPr lang="it-IT"/>
              <a:t>Antonio Soluri</a:t>
            </a:r>
          </a:p>
        </p:txBody>
      </p:sp>
      <p:sp>
        <p:nvSpPr>
          <p:cNvPr id="5" name="Rectangle 6">
            <a:extLst>
              <a:ext uri="{FF2B5EF4-FFF2-40B4-BE49-F238E27FC236}">
                <a16:creationId xmlns:a16="http://schemas.microsoft.com/office/drawing/2014/main" id="{9CE92C60-D9E8-56CB-DBB8-DED4E0634402}"/>
              </a:ext>
            </a:extLst>
          </p:cNvPr>
          <p:cNvSpPr>
            <a:spLocks noGrp="1" noChangeArrowheads="1"/>
          </p:cNvSpPr>
          <p:nvPr>
            <p:ph type="sldNum" sz="quarter" idx="12"/>
          </p:nvPr>
        </p:nvSpPr>
        <p:spPr>
          <a:ln/>
        </p:spPr>
        <p:txBody>
          <a:bodyPr/>
          <a:lstStyle>
            <a:lvl1pPr>
              <a:defRPr/>
            </a:lvl1pPr>
          </a:lstStyle>
          <a:p>
            <a:pPr>
              <a:defRPr/>
            </a:pPr>
            <a:fld id="{4BA95B72-80BA-4407-8455-DD689FE04E0C}" type="slidenum">
              <a:rPr lang="it-IT" altLang="it-IT"/>
              <a:pPr>
                <a:defRPr/>
              </a:pPr>
              <a:t>‹N›</a:t>
            </a:fld>
            <a:endParaRPr lang="it-IT" altLang="it-IT"/>
          </a:p>
        </p:txBody>
      </p:sp>
    </p:spTree>
    <p:extLst>
      <p:ext uri="{BB962C8B-B14F-4D97-AF65-F5344CB8AC3E}">
        <p14:creationId xmlns:p14="http://schemas.microsoft.com/office/powerpoint/2010/main" val="10837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7F9B300-35F7-B06E-6C75-5987F70DA8E4}"/>
              </a:ext>
            </a:extLst>
          </p:cNvPr>
          <p:cNvSpPr>
            <a:spLocks noGrp="1" noChangeArrowheads="1"/>
          </p:cNvSpPr>
          <p:nvPr>
            <p:ph type="dt" sz="half" idx="10"/>
          </p:nvPr>
        </p:nvSpPr>
        <p:spPr>
          <a:ln/>
        </p:spPr>
        <p:txBody>
          <a:bodyPr/>
          <a:lstStyle>
            <a:lvl1pPr>
              <a:defRPr/>
            </a:lvl1pPr>
          </a:lstStyle>
          <a:p>
            <a:pPr>
              <a:defRPr/>
            </a:pPr>
            <a:r>
              <a:rPr lang="it-IT"/>
              <a:t>01/12/2010</a:t>
            </a:r>
          </a:p>
        </p:txBody>
      </p:sp>
      <p:sp>
        <p:nvSpPr>
          <p:cNvPr id="3" name="Rectangle 5">
            <a:extLst>
              <a:ext uri="{FF2B5EF4-FFF2-40B4-BE49-F238E27FC236}">
                <a16:creationId xmlns:a16="http://schemas.microsoft.com/office/drawing/2014/main" id="{3772D11C-FC20-6798-0AE8-1CE6D59E1B88}"/>
              </a:ext>
            </a:extLst>
          </p:cNvPr>
          <p:cNvSpPr>
            <a:spLocks noGrp="1" noChangeArrowheads="1"/>
          </p:cNvSpPr>
          <p:nvPr>
            <p:ph type="ftr" sz="quarter" idx="11"/>
          </p:nvPr>
        </p:nvSpPr>
        <p:spPr>
          <a:ln/>
        </p:spPr>
        <p:txBody>
          <a:bodyPr/>
          <a:lstStyle>
            <a:lvl1pPr>
              <a:defRPr/>
            </a:lvl1pPr>
          </a:lstStyle>
          <a:p>
            <a:pPr>
              <a:defRPr/>
            </a:pPr>
            <a:r>
              <a:rPr lang="it-IT"/>
              <a:t>Antonio Soluri</a:t>
            </a:r>
          </a:p>
        </p:txBody>
      </p:sp>
      <p:sp>
        <p:nvSpPr>
          <p:cNvPr id="4" name="Rectangle 6">
            <a:extLst>
              <a:ext uri="{FF2B5EF4-FFF2-40B4-BE49-F238E27FC236}">
                <a16:creationId xmlns:a16="http://schemas.microsoft.com/office/drawing/2014/main" id="{0AE0895A-F33C-01C6-F873-0919E565847F}"/>
              </a:ext>
            </a:extLst>
          </p:cNvPr>
          <p:cNvSpPr>
            <a:spLocks noGrp="1" noChangeArrowheads="1"/>
          </p:cNvSpPr>
          <p:nvPr>
            <p:ph type="sldNum" sz="quarter" idx="12"/>
          </p:nvPr>
        </p:nvSpPr>
        <p:spPr>
          <a:ln/>
        </p:spPr>
        <p:txBody>
          <a:bodyPr/>
          <a:lstStyle>
            <a:lvl1pPr>
              <a:defRPr/>
            </a:lvl1pPr>
          </a:lstStyle>
          <a:p>
            <a:pPr>
              <a:defRPr/>
            </a:pPr>
            <a:fld id="{124EF985-CE9D-470B-962D-0900C3FF34D8}" type="slidenum">
              <a:rPr lang="it-IT" altLang="it-IT"/>
              <a:pPr>
                <a:defRPr/>
              </a:pPr>
              <a:t>‹N›</a:t>
            </a:fld>
            <a:endParaRPr lang="it-IT" altLang="it-IT"/>
          </a:p>
        </p:txBody>
      </p:sp>
    </p:spTree>
    <p:extLst>
      <p:ext uri="{BB962C8B-B14F-4D97-AF65-F5344CB8AC3E}">
        <p14:creationId xmlns:p14="http://schemas.microsoft.com/office/powerpoint/2010/main" val="425399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138"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E4DD4D03-18D4-795C-5D1F-9D34B5CDAEF7}"/>
              </a:ext>
            </a:extLst>
          </p:cNvPr>
          <p:cNvSpPr>
            <a:spLocks noGrp="1" noChangeArrowheads="1"/>
          </p:cNvSpPr>
          <p:nvPr>
            <p:ph type="dt" sz="half" idx="10"/>
          </p:nvPr>
        </p:nvSpPr>
        <p:spPr>
          <a:ln/>
        </p:spPr>
        <p:txBody>
          <a:bodyPr/>
          <a:lstStyle>
            <a:lvl1pPr>
              <a:defRPr/>
            </a:lvl1pPr>
          </a:lstStyle>
          <a:p>
            <a:pPr>
              <a:defRPr/>
            </a:pPr>
            <a:r>
              <a:rPr lang="it-IT"/>
              <a:t>01/12/2010</a:t>
            </a:r>
          </a:p>
        </p:txBody>
      </p:sp>
      <p:sp>
        <p:nvSpPr>
          <p:cNvPr id="6" name="Rectangle 5">
            <a:extLst>
              <a:ext uri="{FF2B5EF4-FFF2-40B4-BE49-F238E27FC236}">
                <a16:creationId xmlns:a16="http://schemas.microsoft.com/office/drawing/2014/main" id="{E977341C-91A1-3945-9901-097AD77F084A}"/>
              </a:ext>
            </a:extLst>
          </p:cNvPr>
          <p:cNvSpPr>
            <a:spLocks noGrp="1" noChangeArrowheads="1"/>
          </p:cNvSpPr>
          <p:nvPr>
            <p:ph type="ftr" sz="quarter" idx="11"/>
          </p:nvPr>
        </p:nvSpPr>
        <p:spPr>
          <a:ln/>
        </p:spPr>
        <p:txBody>
          <a:bodyPr/>
          <a:lstStyle>
            <a:lvl1pPr>
              <a:defRPr/>
            </a:lvl1pPr>
          </a:lstStyle>
          <a:p>
            <a:pPr>
              <a:defRPr/>
            </a:pPr>
            <a:r>
              <a:rPr lang="it-IT"/>
              <a:t>Antonio Soluri</a:t>
            </a:r>
          </a:p>
        </p:txBody>
      </p:sp>
      <p:sp>
        <p:nvSpPr>
          <p:cNvPr id="7" name="Rectangle 6">
            <a:extLst>
              <a:ext uri="{FF2B5EF4-FFF2-40B4-BE49-F238E27FC236}">
                <a16:creationId xmlns:a16="http://schemas.microsoft.com/office/drawing/2014/main" id="{1CB46F65-C855-68E8-088B-5476682912F8}"/>
              </a:ext>
            </a:extLst>
          </p:cNvPr>
          <p:cNvSpPr>
            <a:spLocks noGrp="1" noChangeArrowheads="1"/>
          </p:cNvSpPr>
          <p:nvPr>
            <p:ph type="sldNum" sz="quarter" idx="12"/>
          </p:nvPr>
        </p:nvSpPr>
        <p:spPr>
          <a:ln/>
        </p:spPr>
        <p:txBody>
          <a:bodyPr/>
          <a:lstStyle>
            <a:lvl1pPr>
              <a:defRPr/>
            </a:lvl1pPr>
          </a:lstStyle>
          <a:p>
            <a:pPr>
              <a:defRPr/>
            </a:pPr>
            <a:fld id="{A2D1C022-D8A3-4058-AB8F-F9C4EBA187B9}" type="slidenum">
              <a:rPr lang="it-IT" altLang="it-IT"/>
              <a:pPr>
                <a:defRPr/>
              </a:pPr>
              <a:t>‹N›</a:t>
            </a:fld>
            <a:endParaRPr lang="it-IT" altLang="it-IT"/>
          </a:p>
        </p:txBody>
      </p:sp>
    </p:spTree>
    <p:extLst>
      <p:ext uri="{BB962C8B-B14F-4D97-AF65-F5344CB8AC3E}">
        <p14:creationId xmlns:p14="http://schemas.microsoft.com/office/powerpoint/2010/main" val="17451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79F8F4FA-3F75-353C-F295-3141A63153DE}"/>
              </a:ext>
            </a:extLst>
          </p:cNvPr>
          <p:cNvSpPr>
            <a:spLocks noGrp="1" noChangeArrowheads="1"/>
          </p:cNvSpPr>
          <p:nvPr>
            <p:ph type="dt" sz="half" idx="10"/>
          </p:nvPr>
        </p:nvSpPr>
        <p:spPr>
          <a:ln/>
        </p:spPr>
        <p:txBody>
          <a:bodyPr/>
          <a:lstStyle>
            <a:lvl1pPr>
              <a:defRPr/>
            </a:lvl1pPr>
          </a:lstStyle>
          <a:p>
            <a:pPr>
              <a:defRPr/>
            </a:pPr>
            <a:r>
              <a:rPr lang="it-IT"/>
              <a:t>01/12/2010</a:t>
            </a:r>
          </a:p>
        </p:txBody>
      </p:sp>
      <p:sp>
        <p:nvSpPr>
          <p:cNvPr id="6" name="Rectangle 5">
            <a:extLst>
              <a:ext uri="{FF2B5EF4-FFF2-40B4-BE49-F238E27FC236}">
                <a16:creationId xmlns:a16="http://schemas.microsoft.com/office/drawing/2014/main" id="{BE60021D-BAEA-5973-9961-A57EE2E54C00}"/>
              </a:ext>
            </a:extLst>
          </p:cNvPr>
          <p:cNvSpPr>
            <a:spLocks noGrp="1" noChangeArrowheads="1"/>
          </p:cNvSpPr>
          <p:nvPr>
            <p:ph type="ftr" sz="quarter" idx="11"/>
          </p:nvPr>
        </p:nvSpPr>
        <p:spPr>
          <a:ln/>
        </p:spPr>
        <p:txBody>
          <a:bodyPr/>
          <a:lstStyle>
            <a:lvl1pPr>
              <a:defRPr/>
            </a:lvl1pPr>
          </a:lstStyle>
          <a:p>
            <a:pPr>
              <a:defRPr/>
            </a:pPr>
            <a:r>
              <a:rPr lang="it-IT"/>
              <a:t>Antonio Soluri</a:t>
            </a:r>
          </a:p>
        </p:txBody>
      </p:sp>
      <p:sp>
        <p:nvSpPr>
          <p:cNvPr id="7" name="Rectangle 6">
            <a:extLst>
              <a:ext uri="{FF2B5EF4-FFF2-40B4-BE49-F238E27FC236}">
                <a16:creationId xmlns:a16="http://schemas.microsoft.com/office/drawing/2014/main" id="{364E6D82-8A2D-A67B-E066-2FD7640A2E78}"/>
              </a:ext>
            </a:extLst>
          </p:cNvPr>
          <p:cNvSpPr>
            <a:spLocks noGrp="1" noChangeArrowheads="1"/>
          </p:cNvSpPr>
          <p:nvPr>
            <p:ph type="sldNum" sz="quarter" idx="12"/>
          </p:nvPr>
        </p:nvSpPr>
        <p:spPr>
          <a:ln/>
        </p:spPr>
        <p:txBody>
          <a:bodyPr/>
          <a:lstStyle>
            <a:lvl1pPr>
              <a:defRPr/>
            </a:lvl1pPr>
          </a:lstStyle>
          <a:p>
            <a:pPr>
              <a:defRPr/>
            </a:pPr>
            <a:fld id="{911FE140-F4D1-4C20-A6E6-FDB714893B6F}" type="slidenum">
              <a:rPr lang="it-IT" altLang="it-IT"/>
              <a:pPr>
                <a:defRPr/>
              </a:pPr>
              <a:t>‹N›</a:t>
            </a:fld>
            <a:endParaRPr lang="it-IT" altLang="it-IT"/>
          </a:p>
        </p:txBody>
      </p:sp>
    </p:spTree>
    <p:extLst>
      <p:ext uri="{BB962C8B-B14F-4D97-AF65-F5344CB8AC3E}">
        <p14:creationId xmlns:p14="http://schemas.microsoft.com/office/powerpoint/2010/main" val="374581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BC07510-9E0C-5445-90B6-305464CC170E}"/>
              </a:ext>
            </a:extLst>
          </p:cNvPr>
          <p:cNvSpPr>
            <a:spLocks noGrp="1" noChangeArrowheads="1"/>
          </p:cNvSpPr>
          <p:nvPr>
            <p:ph type="title"/>
          </p:nvPr>
        </p:nvSpPr>
        <p:spPr bwMode="auto">
          <a:xfrm>
            <a:off x="742950" y="609600"/>
            <a:ext cx="8420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 dello schema</a:t>
            </a:r>
          </a:p>
        </p:txBody>
      </p:sp>
      <p:sp>
        <p:nvSpPr>
          <p:cNvPr id="1027" name="Rectangle 3">
            <a:extLst>
              <a:ext uri="{FF2B5EF4-FFF2-40B4-BE49-F238E27FC236}">
                <a16:creationId xmlns:a16="http://schemas.microsoft.com/office/drawing/2014/main" id="{EF4F5737-DC50-0716-7DBE-1AC673CA5810}"/>
              </a:ext>
            </a:extLst>
          </p:cNvPr>
          <p:cNvSpPr>
            <a:spLocks noGrp="1" noChangeArrowheads="1"/>
          </p:cNvSpPr>
          <p:nvPr>
            <p:ph type="body" idx="1"/>
          </p:nvPr>
        </p:nvSpPr>
        <p:spPr bwMode="auto">
          <a:xfrm>
            <a:off x="742950" y="1981200"/>
            <a:ext cx="8420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a:extLst>
              <a:ext uri="{FF2B5EF4-FFF2-40B4-BE49-F238E27FC236}">
                <a16:creationId xmlns:a16="http://schemas.microsoft.com/office/drawing/2014/main" id="{505A590C-33EF-5810-18D4-14B414FE85EB}"/>
              </a:ext>
            </a:extLst>
          </p:cNvPr>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ea typeface="+mn-ea"/>
                <a:cs typeface="+mn-cs"/>
              </a:defRPr>
            </a:lvl1pPr>
          </a:lstStyle>
          <a:p>
            <a:pPr>
              <a:defRPr/>
            </a:pPr>
            <a:r>
              <a:rPr lang="it-IT"/>
              <a:t>01/12/2010</a:t>
            </a:r>
          </a:p>
        </p:txBody>
      </p:sp>
      <p:sp>
        <p:nvSpPr>
          <p:cNvPr id="1029" name="Rectangle 5">
            <a:extLst>
              <a:ext uri="{FF2B5EF4-FFF2-40B4-BE49-F238E27FC236}">
                <a16:creationId xmlns:a16="http://schemas.microsoft.com/office/drawing/2014/main" id="{7831144A-ACED-5033-472B-7EB6D35721B9}"/>
              </a:ext>
            </a:extLst>
          </p:cNvPr>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itchFamily="18" charset="0"/>
                <a:ea typeface="+mn-ea"/>
                <a:cs typeface="+mn-cs"/>
              </a:defRPr>
            </a:lvl1pPr>
          </a:lstStyle>
          <a:p>
            <a:pPr>
              <a:defRPr/>
            </a:pPr>
            <a:r>
              <a:rPr lang="it-IT"/>
              <a:t>Antonio Soluri</a:t>
            </a:r>
          </a:p>
        </p:txBody>
      </p:sp>
      <p:sp>
        <p:nvSpPr>
          <p:cNvPr id="1030" name="Rectangle 6">
            <a:extLst>
              <a:ext uri="{FF2B5EF4-FFF2-40B4-BE49-F238E27FC236}">
                <a16:creationId xmlns:a16="http://schemas.microsoft.com/office/drawing/2014/main" id="{72C0D249-BF8A-3975-6F6C-55735E552134}"/>
              </a:ext>
            </a:extLst>
          </p:cNvPr>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cs typeface="Arial" panose="020B0604020202020204" pitchFamily="34" charset="0"/>
              </a:defRPr>
            </a:lvl1pPr>
          </a:lstStyle>
          <a:p>
            <a:pPr>
              <a:defRPr/>
            </a:pPr>
            <a:fld id="{184B2C60-1353-48A9-ADA3-A05D8DAFF3E5}"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magine 4">
            <a:extLst>
              <a:ext uri="{FF2B5EF4-FFF2-40B4-BE49-F238E27FC236}">
                <a16:creationId xmlns:a16="http://schemas.microsoft.com/office/drawing/2014/main" id="{325DB309-C76D-0A29-C9E8-DD863CC6EE0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t="1619" r="4980"/>
          <a:stretch>
            <a:fillRect/>
          </a:stretch>
        </p:blipFill>
        <p:spPr bwMode="auto">
          <a:xfrm>
            <a:off x="-9525" y="0"/>
            <a:ext cx="9915525"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a:extLst>
              <a:ext uri="{FF2B5EF4-FFF2-40B4-BE49-F238E27FC236}">
                <a16:creationId xmlns:a16="http://schemas.microsoft.com/office/drawing/2014/main" id="{970DA257-0BFA-E8DC-C3E0-0A9BEE0FDEB8}"/>
              </a:ext>
            </a:extLst>
          </p:cNvPr>
          <p:cNvSpPr>
            <a:spLocks noGrp="1" noChangeArrowheads="1"/>
          </p:cNvSpPr>
          <p:nvPr>
            <p:ph type="ctrTitle"/>
          </p:nvPr>
        </p:nvSpPr>
        <p:spPr>
          <a:xfrm>
            <a:off x="0" y="2692400"/>
            <a:ext cx="9906000" cy="954088"/>
          </a:xfrm>
        </p:spPr>
        <p:txBody>
          <a:bodyPr/>
          <a:lstStyle/>
          <a:p>
            <a:pPr eaLnBrk="1" hangingPunct="1"/>
            <a:br>
              <a:rPr lang="it-IT" altLang="it-IT" sz="2400" b="1">
                <a:latin typeface="Arial"/>
                <a:ea typeface="MS PGothic"/>
              </a:rPr>
            </a:br>
            <a:br>
              <a:rPr lang="it-IT" altLang="it-IT" sz="2400" b="1">
                <a:latin typeface="Arial"/>
                <a:ea typeface="MS PGothic"/>
              </a:rPr>
            </a:br>
            <a:r>
              <a:rPr lang="it-IT" altLang="it-IT" sz="2400" b="1">
                <a:solidFill>
                  <a:srgbClr val="EAEAEA"/>
                </a:solidFill>
                <a:latin typeface="Arial"/>
                <a:ea typeface="MS PGothic"/>
              </a:rPr>
              <a:t>Harvey Tracker</a:t>
            </a:r>
            <a:endParaRPr lang="en-US" altLang="it-IT" sz="2400" b="1">
              <a:latin typeface="Arial"/>
              <a:ea typeface="MS PGothic"/>
              <a:cs typeface="Calibri" panose="020F0502020204030204" pitchFamily="34" charset="0"/>
            </a:endParaRPr>
          </a:p>
        </p:txBody>
      </p:sp>
      <p:sp>
        <p:nvSpPr>
          <p:cNvPr id="4101" name="Text Box 15">
            <a:extLst>
              <a:ext uri="{FF2B5EF4-FFF2-40B4-BE49-F238E27FC236}">
                <a16:creationId xmlns:a16="http://schemas.microsoft.com/office/drawing/2014/main" id="{081E74E8-18BC-F07C-EE50-498993768C15}"/>
              </a:ext>
            </a:extLst>
          </p:cNvPr>
          <p:cNvSpPr txBox="1">
            <a:spLocks/>
          </p:cNvSpPr>
          <p:nvPr/>
        </p:nvSpPr>
        <p:spPr bwMode="auto">
          <a:xfrm>
            <a:off x="677863" y="3988958"/>
            <a:ext cx="2581156"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2000" dirty="0">
                <a:solidFill>
                  <a:srgbClr val="EAEAEA"/>
                </a:solidFill>
                <a:latin typeface="Calibri" panose="020F0502020204030204" pitchFamily="34" charset="0"/>
                <a:cs typeface="Calibri" panose="020F0502020204030204" pitchFamily="34" charset="0"/>
              </a:rPr>
              <a:t>Candidati:</a:t>
            </a:r>
          </a:p>
          <a:p>
            <a:pPr>
              <a:spcBef>
                <a:spcPct val="0"/>
              </a:spcBef>
              <a:buFontTx/>
              <a:buNone/>
            </a:pPr>
            <a:r>
              <a:rPr lang="it-IT" altLang="it-IT" sz="1600" b="1" dirty="0">
                <a:solidFill>
                  <a:srgbClr val="EAEAEA"/>
                </a:solidFill>
                <a:cs typeface="Calibri" panose="020F0502020204030204" pitchFamily="34" charset="0"/>
              </a:rPr>
              <a:t>Carmelo Gugliotta</a:t>
            </a:r>
          </a:p>
          <a:p>
            <a:pPr>
              <a:spcBef>
                <a:spcPct val="0"/>
              </a:spcBef>
              <a:buFontTx/>
              <a:buNone/>
            </a:pPr>
            <a:r>
              <a:rPr lang="it-IT" altLang="it-IT" sz="1600" dirty="0">
                <a:solidFill>
                  <a:srgbClr val="EAEAEA"/>
                </a:solidFill>
                <a:cs typeface="Calibri" panose="020F0502020204030204" pitchFamily="34" charset="0"/>
              </a:rPr>
              <a:t>Matricola 247032</a:t>
            </a:r>
          </a:p>
          <a:p>
            <a:pPr>
              <a:spcBef>
                <a:spcPct val="0"/>
              </a:spcBef>
              <a:buFontTx/>
              <a:buNone/>
            </a:pPr>
            <a:r>
              <a:rPr lang="it-IT" altLang="it-IT" sz="1600" b="1" dirty="0">
                <a:solidFill>
                  <a:srgbClr val="EAEAEA"/>
                </a:solidFill>
                <a:cs typeface="Calibri" panose="020F0502020204030204" pitchFamily="34" charset="0"/>
              </a:rPr>
              <a:t>Francesca Mafalda Daniele</a:t>
            </a:r>
          </a:p>
          <a:p>
            <a:pPr>
              <a:spcBef>
                <a:spcPct val="0"/>
              </a:spcBef>
              <a:buFontTx/>
              <a:buNone/>
            </a:pPr>
            <a:r>
              <a:rPr lang="it-IT" altLang="it-IT" sz="1600" dirty="0">
                <a:solidFill>
                  <a:srgbClr val="EAEAEA"/>
                </a:solidFill>
                <a:cs typeface="Calibri" panose="020F0502020204030204" pitchFamily="34" charset="0"/>
              </a:rPr>
              <a:t>Matricola 247108</a:t>
            </a:r>
          </a:p>
          <a:p>
            <a:pPr eaLnBrk="1" hangingPunct="1">
              <a:spcBef>
                <a:spcPct val="0"/>
              </a:spcBef>
              <a:buFontTx/>
              <a:buNone/>
            </a:pPr>
            <a:endParaRPr lang="it-IT" altLang="it-IT" sz="2000" dirty="0">
              <a:latin typeface="Calibri" panose="020F0502020204030204" pitchFamily="34" charset="0"/>
              <a:cs typeface="Calibri" panose="020F0502020204030204" pitchFamily="34" charset="0"/>
            </a:endParaRPr>
          </a:p>
        </p:txBody>
      </p:sp>
      <p:sp>
        <p:nvSpPr>
          <p:cNvPr id="4102" name="Text Box 17">
            <a:extLst>
              <a:ext uri="{FF2B5EF4-FFF2-40B4-BE49-F238E27FC236}">
                <a16:creationId xmlns:a16="http://schemas.microsoft.com/office/drawing/2014/main" id="{C265A14C-38E5-BD3A-CC89-3707F66025DB}"/>
              </a:ext>
            </a:extLst>
          </p:cNvPr>
          <p:cNvSpPr txBox="1">
            <a:spLocks noChangeArrowheads="1"/>
          </p:cNvSpPr>
          <p:nvPr/>
        </p:nvSpPr>
        <p:spPr bwMode="auto">
          <a:xfrm>
            <a:off x="-9525" y="6457950"/>
            <a:ext cx="9915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it-IT" altLang="it-IT" sz="2000" dirty="0">
                <a:latin typeface="Calibri" panose="020F0502020204030204" pitchFamily="34" charset="0"/>
                <a:cs typeface="Calibri" panose="020F0502020204030204" pitchFamily="34" charset="0"/>
              </a:rPr>
              <a:t>Anno Accademico 2022/2023</a:t>
            </a:r>
          </a:p>
        </p:txBody>
      </p:sp>
      <p:pic>
        <p:nvPicPr>
          <p:cNvPr id="4103" name="Elemento grafico 6">
            <a:extLst>
              <a:ext uri="{FF2B5EF4-FFF2-40B4-BE49-F238E27FC236}">
                <a16:creationId xmlns:a16="http://schemas.microsoft.com/office/drawing/2014/main" id="{B2EF9552-229E-ABFA-121D-F18AF1530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63" y="406400"/>
            <a:ext cx="85407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CasellaDiTesto 2">
            <a:extLst>
              <a:ext uri="{FF2B5EF4-FFF2-40B4-BE49-F238E27FC236}">
                <a16:creationId xmlns:a16="http://schemas.microsoft.com/office/drawing/2014/main" id="{54B2F259-901A-7978-68F3-737B83BC7A8B}"/>
              </a:ext>
            </a:extLst>
          </p:cNvPr>
          <p:cNvSpPr txBox="1">
            <a:spLocks noGrp="1" noRot="1" noMove="1" noResize="1" noEditPoints="1" noAdjustHandles="1" noChangeArrowheads="1" noChangeShapeType="1"/>
          </p:cNvSpPr>
          <p:nvPr/>
        </p:nvSpPr>
        <p:spPr bwMode="auto">
          <a:xfrm>
            <a:off x="-9525" y="1484313"/>
            <a:ext cx="99155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None/>
            </a:pPr>
            <a:endParaRPr lang="it-IT" altLang="it-IT" sz="2400" dirty="0">
              <a:solidFill>
                <a:srgbClr val="EAEAEA"/>
              </a:solidFill>
              <a:latin typeface="Calibri"/>
              <a:ea typeface="MS PGothic"/>
              <a:cs typeface="Calibri"/>
            </a:endParaRPr>
          </a:p>
          <a:p>
            <a:pPr algn="ctr">
              <a:spcBef>
                <a:spcPct val="0"/>
              </a:spcBef>
              <a:buFontTx/>
              <a:buNone/>
            </a:pPr>
            <a:r>
              <a:rPr lang="it-IT" altLang="it-IT" sz="2400" dirty="0">
                <a:solidFill>
                  <a:srgbClr val="EAEAEA"/>
                </a:solidFill>
                <a:latin typeface="Calibri"/>
                <a:ea typeface="MS PGothic"/>
                <a:cs typeface="Calibri"/>
              </a:rPr>
              <a:t>Corso di Laurea Magistrale in Ingegneria Informatica</a:t>
            </a:r>
            <a:endParaRPr lang="it-IT" dirty="0">
              <a:latin typeface="Calibri"/>
              <a:ea typeface="MS PGothic"/>
              <a:cs typeface="Calibri"/>
            </a:endParaRPr>
          </a:p>
          <a:p>
            <a:pPr algn="ctr" eaLnBrk="1" hangingPunct="1">
              <a:spcBef>
                <a:spcPct val="0"/>
              </a:spcBef>
              <a:buFontTx/>
              <a:buNone/>
            </a:pPr>
            <a:endParaRPr lang="it-IT" altLang="it-IT" sz="2400" dirty="0">
              <a:solidFill>
                <a:srgbClr val="EAEAEA"/>
              </a:solidFill>
              <a:latin typeface="Calibri" panose="020F0502020204030204" pitchFamily="34" charset="0"/>
              <a:cs typeface="Calibri" panose="020F0502020204030204" pitchFamily="34" charset="0"/>
            </a:endParaRPr>
          </a:p>
          <a:p>
            <a:pPr algn="ctr" eaLnBrk="1" hangingPunct="1">
              <a:spcBef>
                <a:spcPct val="0"/>
              </a:spcBef>
              <a:buFontTx/>
              <a:buNone/>
            </a:pPr>
            <a:r>
              <a:rPr lang="it-IT" altLang="it-IT" sz="2400" i="1" dirty="0">
                <a:solidFill>
                  <a:srgbClr val="EAEAEA"/>
                </a:solidFill>
                <a:latin typeface="Calibri"/>
                <a:ea typeface="MS PGothic"/>
                <a:cs typeface="Calibri"/>
              </a:rPr>
              <a:t>Modelli e tecniche per Big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EE940546-27AF-EB7C-0D3D-F6B0F466623B}"/>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14343" name="Immagine 5">
            <a:extLst>
              <a:ext uri="{FF2B5EF4-FFF2-40B4-BE49-F238E27FC236}">
                <a16:creationId xmlns:a16="http://schemas.microsoft.com/office/drawing/2014/main" id="{605FB3F9-1ED2-7110-1CC4-085B9DB13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Segnaposto numero diapositiva 5">
            <a:extLst>
              <a:ext uri="{FF2B5EF4-FFF2-40B4-BE49-F238E27FC236}">
                <a16:creationId xmlns:a16="http://schemas.microsoft.com/office/drawing/2014/main" id="{42AED85D-B279-BB61-F81E-B94624CF4492}"/>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8459DE21-0226-4D9F-95FF-C80E329537AC}" type="slidenum">
              <a:rPr lang="it-IT" altLang="it-IT" sz="1400" smtClean="0">
                <a:solidFill>
                  <a:srgbClr val="EAEAEA"/>
                </a:solidFill>
              </a:rPr>
              <a:pPr>
                <a:spcBef>
                  <a:spcPct val="0"/>
                </a:spcBef>
                <a:buFontTx/>
                <a:buNone/>
              </a:pPr>
              <a:t>10</a:t>
            </a:fld>
            <a:r>
              <a:rPr lang="it-IT" altLang="it-IT" sz="1400">
                <a:solidFill>
                  <a:srgbClr val="EAEAEA"/>
                </a:solidFill>
              </a:rPr>
              <a:t>/</a:t>
            </a:r>
          </a:p>
        </p:txBody>
      </p:sp>
      <p:pic>
        <p:nvPicPr>
          <p:cNvPr id="14346" name="Immagine 16560">
            <a:extLst>
              <a:ext uri="{FF2B5EF4-FFF2-40B4-BE49-F238E27FC236}">
                <a16:creationId xmlns:a16="http://schemas.microsoft.com/office/drawing/2014/main" id="{AAA0C719-D7CA-CA12-AF50-97C80C7E3F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Immagine 16562">
            <a:extLst>
              <a:ext uri="{FF2B5EF4-FFF2-40B4-BE49-F238E27FC236}">
                <a16:creationId xmlns:a16="http://schemas.microsoft.com/office/drawing/2014/main" id="{F137966D-8A35-CA24-069E-60555BE718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magine 2" descr="Immagine che contiene grafico&#10;&#10;Descrizione generata automaticamente">
            <a:extLst>
              <a:ext uri="{FF2B5EF4-FFF2-40B4-BE49-F238E27FC236}">
                <a16:creationId xmlns:a16="http://schemas.microsoft.com/office/drawing/2014/main" id="{5BB99557-35DC-936F-CCE7-F3F01F66AC69}"/>
              </a:ext>
            </a:extLst>
          </p:cNvPr>
          <p:cNvPicPr>
            <a:picLocks noChangeAspect="1"/>
          </p:cNvPicPr>
          <p:nvPr/>
        </p:nvPicPr>
        <p:blipFill>
          <a:blip r:embed="rId6"/>
          <a:stretch>
            <a:fillRect/>
          </a:stretch>
        </p:blipFill>
        <p:spPr>
          <a:xfrm>
            <a:off x="1090629" y="1757575"/>
            <a:ext cx="7724741" cy="3534788"/>
          </a:xfrm>
          <a:prstGeom prst="rect">
            <a:avLst/>
          </a:prstGeom>
        </p:spPr>
      </p:pic>
      <p:sp>
        <p:nvSpPr>
          <p:cNvPr id="3" name="CasellaDiTesto 2">
            <a:extLst>
              <a:ext uri="{FF2B5EF4-FFF2-40B4-BE49-F238E27FC236}">
                <a16:creationId xmlns:a16="http://schemas.microsoft.com/office/drawing/2014/main" id="{00BB665D-C5B9-E270-F951-762ECFB29CCE}"/>
              </a:ext>
            </a:extLst>
          </p:cNvPr>
          <p:cNvSpPr txBox="1"/>
          <p:nvPr/>
        </p:nvSpPr>
        <p:spPr>
          <a:xfrm>
            <a:off x="1032112" y="5343223"/>
            <a:ext cx="8134678"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500" dirty="0">
                <a:latin typeface="Times New Roman"/>
                <a:ea typeface="MS PGothic"/>
                <a:cs typeface="Times New Roman"/>
              </a:rPr>
              <a:t>Per ottenere questo risultato, è stata utilizzata la query "Distribuzione dei tweet per giorno", selezionando il periodo dal 3 settembre al 15 settembre. Dall'analisi dei dati, emerge che si ha avuto un picco di condivisioni di tweet registrato il 7 settembre 2017. </a:t>
            </a:r>
            <a:endParaRPr lang="it-IT" sz="1500" dirty="0">
              <a:cs typeface="Times New Roman"/>
            </a:endParaRPr>
          </a:p>
        </p:txBody>
      </p:sp>
      <p:sp>
        <p:nvSpPr>
          <p:cNvPr id="6" name="CasellaDiTesto 5">
            <a:extLst>
              <a:ext uri="{FF2B5EF4-FFF2-40B4-BE49-F238E27FC236}">
                <a16:creationId xmlns:a16="http://schemas.microsoft.com/office/drawing/2014/main" id="{0A48DE27-6A00-7A31-1E57-4EE1527E9C47}"/>
              </a:ext>
            </a:extLst>
          </p:cNvPr>
          <p:cNvSpPr txBox="1"/>
          <p:nvPr/>
        </p:nvSpPr>
        <p:spPr>
          <a:xfrm>
            <a:off x="2516197" y="1172396"/>
            <a:ext cx="5093863"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it-IT"/>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r>
              <a:rPr lang="it-IT" sz="3200" b="1">
                <a:latin typeface="Times New Roman"/>
                <a:ea typeface="MS PGothic"/>
                <a:cs typeface="Times New Roman"/>
              </a:rPr>
              <a:t>Analisi dei risultati ottenuti </a:t>
            </a:r>
            <a:endParaRPr lang="it-IT" sz="3200" b="1">
              <a:cs typeface="Times New Roman"/>
            </a:endParaRPr>
          </a:p>
        </p:txBody>
      </p:sp>
      <p:sp>
        <p:nvSpPr>
          <p:cNvPr id="5" name="Text Box 12">
            <a:extLst>
              <a:ext uri="{FF2B5EF4-FFF2-40B4-BE49-F238E27FC236}">
                <a16:creationId xmlns:a16="http://schemas.microsoft.com/office/drawing/2014/main" id="{D3919BFC-26F7-4FC1-ECED-39F4EE1802EC}"/>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EE940546-27AF-EB7C-0D3D-F6B0F466623B}"/>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14343" name="Immagine 5">
            <a:extLst>
              <a:ext uri="{FF2B5EF4-FFF2-40B4-BE49-F238E27FC236}">
                <a16:creationId xmlns:a16="http://schemas.microsoft.com/office/drawing/2014/main" id="{605FB3F9-1ED2-7110-1CC4-085B9DB13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Segnaposto numero diapositiva 5">
            <a:extLst>
              <a:ext uri="{FF2B5EF4-FFF2-40B4-BE49-F238E27FC236}">
                <a16:creationId xmlns:a16="http://schemas.microsoft.com/office/drawing/2014/main" id="{42AED85D-B279-BB61-F81E-B94624CF4492}"/>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8459DE21-0226-4D9F-95FF-C80E329537AC}" type="slidenum">
              <a:rPr lang="it-IT" altLang="it-IT" sz="1400" smtClean="0">
                <a:solidFill>
                  <a:srgbClr val="EAEAEA"/>
                </a:solidFill>
              </a:rPr>
              <a:pPr>
                <a:spcBef>
                  <a:spcPct val="0"/>
                </a:spcBef>
                <a:buFontTx/>
                <a:buNone/>
              </a:pPr>
              <a:t>11</a:t>
            </a:fld>
            <a:r>
              <a:rPr lang="it-IT" altLang="it-IT" sz="1400">
                <a:solidFill>
                  <a:srgbClr val="EAEAEA"/>
                </a:solidFill>
              </a:rPr>
              <a:t>/</a:t>
            </a:r>
          </a:p>
        </p:txBody>
      </p:sp>
      <p:pic>
        <p:nvPicPr>
          <p:cNvPr id="14346" name="Immagine 16560">
            <a:extLst>
              <a:ext uri="{FF2B5EF4-FFF2-40B4-BE49-F238E27FC236}">
                <a16:creationId xmlns:a16="http://schemas.microsoft.com/office/drawing/2014/main" id="{AAA0C719-D7CA-CA12-AF50-97C80C7E3F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Immagine 16562">
            <a:extLst>
              <a:ext uri="{FF2B5EF4-FFF2-40B4-BE49-F238E27FC236}">
                <a16:creationId xmlns:a16="http://schemas.microsoft.com/office/drawing/2014/main" id="{F137966D-8A35-CA24-069E-60555BE718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asellaDiTesto 1">
            <a:extLst>
              <a:ext uri="{FF2B5EF4-FFF2-40B4-BE49-F238E27FC236}">
                <a16:creationId xmlns:a16="http://schemas.microsoft.com/office/drawing/2014/main" id="{AAF75D9D-87B3-4BBD-9DE5-70232C65BFF4}"/>
              </a:ext>
            </a:extLst>
          </p:cNvPr>
          <p:cNvSpPr txBox="1"/>
          <p:nvPr/>
        </p:nvSpPr>
        <p:spPr>
          <a:xfrm>
            <a:off x="2536953" y="1203522"/>
            <a:ext cx="5093863"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it-IT"/>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r>
              <a:rPr lang="it-IT" sz="3200" b="1">
                <a:latin typeface="Times New Roman"/>
                <a:ea typeface="MS PGothic"/>
                <a:cs typeface="Times New Roman"/>
              </a:rPr>
              <a:t>Analisi dei risultati ottenuti </a:t>
            </a:r>
            <a:endParaRPr lang="it-IT" sz="3200" b="1">
              <a:cs typeface="Times New Roman"/>
            </a:endParaRPr>
          </a:p>
        </p:txBody>
      </p:sp>
      <p:pic>
        <p:nvPicPr>
          <p:cNvPr id="6" name="Immagine 7" descr="Immagine che contiene grafico, grafico a torta&#10;&#10;Descrizione generata automaticamente">
            <a:extLst>
              <a:ext uri="{FF2B5EF4-FFF2-40B4-BE49-F238E27FC236}">
                <a16:creationId xmlns:a16="http://schemas.microsoft.com/office/drawing/2014/main" id="{968F0803-A2EA-A383-C6FD-F69225F175C7}"/>
              </a:ext>
            </a:extLst>
          </p:cNvPr>
          <p:cNvPicPr>
            <a:picLocks noChangeAspect="1"/>
          </p:cNvPicPr>
          <p:nvPr/>
        </p:nvPicPr>
        <p:blipFill>
          <a:blip r:embed="rId6"/>
          <a:stretch>
            <a:fillRect/>
          </a:stretch>
        </p:blipFill>
        <p:spPr>
          <a:xfrm>
            <a:off x="3420976" y="1848819"/>
            <a:ext cx="3113646" cy="2361382"/>
          </a:xfrm>
          <a:prstGeom prst="rect">
            <a:avLst/>
          </a:prstGeom>
        </p:spPr>
      </p:pic>
      <p:pic>
        <p:nvPicPr>
          <p:cNvPr id="8" name="Immagine 8" descr="Immagine che contiene grafico, grafico a torta&#10;&#10;Descrizione generata automaticamente">
            <a:extLst>
              <a:ext uri="{FF2B5EF4-FFF2-40B4-BE49-F238E27FC236}">
                <a16:creationId xmlns:a16="http://schemas.microsoft.com/office/drawing/2014/main" id="{D76CA65C-4DBD-6A56-9C7E-A65A438BB08A}"/>
              </a:ext>
            </a:extLst>
          </p:cNvPr>
          <p:cNvPicPr>
            <a:picLocks noChangeAspect="1"/>
          </p:cNvPicPr>
          <p:nvPr/>
        </p:nvPicPr>
        <p:blipFill>
          <a:blip r:embed="rId7"/>
          <a:stretch>
            <a:fillRect/>
          </a:stretch>
        </p:blipFill>
        <p:spPr>
          <a:xfrm>
            <a:off x="273602" y="2266203"/>
            <a:ext cx="3037984" cy="2325594"/>
          </a:xfrm>
          <a:prstGeom prst="rect">
            <a:avLst/>
          </a:prstGeom>
        </p:spPr>
      </p:pic>
      <p:sp>
        <p:nvSpPr>
          <p:cNvPr id="9" name="CasellaDiTesto 8">
            <a:extLst>
              <a:ext uri="{FF2B5EF4-FFF2-40B4-BE49-F238E27FC236}">
                <a16:creationId xmlns:a16="http://schemas.microsoft.com/office/drawing/2014/main" id="{1F568F96-4894-3FEE-91A8-4535D2791A66}"/>
              </a:ext>
            </a:extLst>
          </p:cNvPr>
          <p:cNvSpPr txBox="1"/>
          <p:nvPr/>
        </p:nvSpPr>
        <p:spPr>
          <a:xfrm>
            <a:off x="354788" y="4747656"/>
            <a:ext cx="924463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it-IT" sz="1500" dirty="0">
                <a:latin typeface="Times New Roman"/>
                <a:ea typeface="MS PGothic"/>
                <a:cs typeface="Times New Roman"/>
              </a:rPr>
              <a:t>Analizzando i risultati in dettaglio, emergono informazioni che evidenziano l'atteggiamento e l'impegno degli utenti dopo la catastrofe. È stato osservato che, due settimane dopo l'evento, sono stati pubblicati numerosi contenuti inerenti  a donazioni e messaggi di sostegno verso la comunità. In generale l’analisi fornisce una panoramica di come la popolazione abbia risposto e contribuito nell’affrontare l’emergenza.</a:t>
            </a:r>
          </a:p>
        </p:txBody>
      </p:sp>
      <p:pic>
        <p:nvPicPr>
          <p:cNvPr id="10" name="Immagine 10" descr="Immagine che contiene grafico, grafico a torta&#10;&#10;Descrizione generata automaticamente">
            <a:extLst>
              <a:ext uri="{FF2B5EF4-FFF2-40B4-BE49-F238E27FC236}">
                <a16:creationId xmlns:a16="http://schemas.microsoft.com/office/drawing/2014/main" id="{7D265DAA-F1A5-9811-16C9-87DB02DF8DC7}"/>
              </a:ext>
            </a:extLst>
          </p:cNvPr>
          <p:cNvPicPr>
            <a:picLocks noChangeAspect="1"/>
          </p:cNvPicPr>
          <p:nvPr/>
        </p:nvPicPr>
        <p:blipFill>
          <a:blip r:embed="rId8"/>
          <a:stretch>
            <a:fillRect/>
          </a:stretch>
        </p:blipFill>
        <p:spPr>
          <a:xfrm>
            <a:off x="6619704" y="2352042"/>
            <a:ext cx="3179084" cy="2372052"/>
          </a:xfrm>
          <a:prstGeom prst="rect">
            <a:avLst/>
          </a:prstGeom>
        </p:spPr>
      </p:pic>
      <p:sp>
        <p:nvSpPr>
          <p:cNvPr id="2" name="Text Box 12">
            <a:extLst>
              <a:ext uri="{FF2B5EF4-FFF2-40B4-BE49-F238E27FC236}">
                <a16:creationId xmlns:a16="http://schemas.microsoft.com/office/drawing/2014/main" id="{7D5C1D21-4445-2E2B-DCB7-F22E9C060457}"/>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002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A240E6C4-92B1-AC20-ED67-B097AED22996}"/>
              </a:ext>
            </a:extLst>
          </p:cNvPr>
          <p:cNvSpPr txBox="1">
            <a:spLocks/>
          </p:cNvSpPr>
          <p:nvPr/>
        </p:nvSpPr>
        <p:spPr bwMode="auto">
          <a:xfrm>
            <a:off x="2401988" y="1140051"/>
            <a:ext cx="5038622" cy="541338"/>
          </a:xfrm>
          <a:prstGeom prst="rect">
            <a:avLst/>
          </a:prstGeom>
          <a:noFill/>
          <a:ln>
            <a:noFill/>
          </a:ln>
        </p:spPr>
        <p:txBody>
          <a:bodyPr lIns="91440" tIns="45720" rIns="91440" bIns="45720" anchor="t">
            <a:normAutofit lnSpcReduction="10000"/>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b="1" kern="0">
                <a:cs typeface="Times New Roman"/>
              </a:rPr>
              <a:t>Analisi dei risultati ottenuti</a:t>
            </a:r>
            <a:endParaRPr lang="it-IT"/>
          </a:p>
        </p:txBody>
      </p:sp>
      <p:sp>
        <p:nvSpPr>
          <p:cNvPr id="7" name="Rettangolo 6">
            <a:extLst>
              <a:ext uri="{FF2B5EF4-FFF2-40B4-BE49-F238E27FC236}">
                <a16:creationId xmlns:a16="http://schemas.microsoft.com/office/drawing/2014/main" id="{5FBB5EF9-E117-C4B4-950E-C5A13C771CB5}"/>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22532" name="Immagine 5">
            <a:extLst>
              <a:ext uri="{FF2B5EF4-FFF2-40B4-BE49-F238E27FC236}">
                <a16:creationId xmlns:a16="http://schemas.microsoft.com/office/drawing/2014/main" id="{16238721-44C6-457F-AE6D-9368AE4E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Segnaposto numero diapositiva 5">
            <a:extLst>
              <a:ext uri="{FF2B5EF4-FFF2-40B4-BE49-F238E27FC236}">
                <a16:creationId xmlns:a16="http://schemas.microsoft.com/office/drawing/2014/main" id="{567C5B1E-C83A-4D90-A633-E0891E7C77FE}"/>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74BA6FA6-1E26-4BB6-A481-E5875C45FA0E}" type="slidenum">
              <a:rPr lang="it-IT" altLang="it-IT" sz="1400" smtClean="0">
                <a:solidFill>
                  <a:srgbClr val="EAEAEA"/>
                </a:solidFill>
              </a:rPr>
              <a:pPr>
                <a:spcBef>
                  <a:spcPct val="0"/>
                </a:spcBef>
                <a:buFontTx/>
                <a:buNone/>
              </a:pPr>
              <a:t>12</a:t>
            </a:fld>
            <a:r>
              <a:rPr lang="it-IT" altLang="it-IT" sz="1400">
                <a:solidFill>
                  <a:srgbClr val="EAEAEA"/>
                </a:solidFill>
              </a:rPr>
              <a:t>/</a:t>
            </a:r>
          </a:p>
        </p:txBody>
      </p:sp>
      <p:pic>
        <p:nvPicPr>
          <p:cNvPr id="22535" name="Immagine 16560">
            <a:extLst>
              <a:ext uri="{FF2B5EF4-FFF2-40B4-BE49-F238E27FC236}">
                <a16:creationId xmlns:a16="http://schemas.microsoft.com/office/drawing/2014/main" id="{FE555303-D9DC-27D6-3D9B-3BBC455D5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Immagine 16562">
            <a:extLst>
              <a:ext uri="{FF2B5EF4-FFF2-40B4-BE49-F238E27FC236}">
                <a16:creationId xmlns:a16="http://schemas.microsoft.com/office/drawing/2014/main" id="{846DA6DF-5CA6-4EAA-996D-884CBEF04F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magine 2">
            <a:extLst>
              <a:ext uri="{FF2B5EF4-FFF2-40B4-BE49-F238E27FC236}">
                <a16:creationId xmlns:a16="http://schemas.microsoft.com/office/drawing/2014/main" id="{8E437679-7DA4-2D15-D899-108CAF5E6750}"/>
              </a:ext>
            </a:extLst>
          </p:cNvPr>
          <p:cNvPicPr>
            <a:picLocks noChangeAspect="1"/>
          </p:cNvPicPr>
          <p:nvPr/>
        </p:nvPicPr>
        <p:blipFill rotWithShape="1">
          <a:blip r:embed="rId6"/>
          <a:srcRect l="1972" t="2474" r="1484" b="2474"/>
          <a:stretch/>
        </p:blipFill>
        <p:spPr>
          <a:xfrm>
            <a:off x="852375" y="2070783"/>
            <a:ext cx="3569287" cy="2527343"/>
          </a:xfrm>
          <a:prstGeom prst="rect">
            <a:avLst/>
          </a:prstGeom>
        </p:spPr>
      </p:pic>
      <p:pic>
        <p:nvPicPr>
          <p:cNvPr id="6" name="Immagine 5">
            <a:extLst>
              <a:ext uri="{FF2B5EF4-FFF2-40B4-BE49-F238E27FC236}">
                <a16:creationId xmlns:a16="http://schemas.microsoft.com/office/drawing/2014/main" id="{01169B0C-0D74-AE5B-9856-70A44C704EDF}"/>
              </a:ext>
            </a:extLst>
          </p:cNvPr>
          <p:cNvPicPr>
            <a:picLocks noChangeAspect="1"/>
          </p:cNvPicPr>
          <p:nvPr/>
        </p:nvPicPr>
        <p:blipFill rotWithShape="1">
          <a:blip r:embed="rId7"/>
          <a:srcRect l="2407" t="1029" r="1837" b="2744"/>
          <a:stretch/>
        </p:blipFill>
        <p:spPr>
          <a:xfrm>
            <a:off x="4791852" y="1831080"/>
            <a:ext cx="4258845" cy="3003997"/>
          </a:xfrm>
          <a:prstGeom prst="rect">
            <a:avLst/>
          </a:prstGeom>
        </p:spPr>
      </p:pic>
      <p:sp>
        <p:nvSpPr>
          <p:cNvPr id="11" name="CasellaDiTesto 10">
            <a:extLst>
              <a:ext uri="{FF2B5EF4-FFF2-40B4-BE49-F238E27FC236}">
                <a16:creationId xmlns:a16="http://schemas.microsoft.com/office/drawing/2014/main" id="{3E6585DA-CEB6-C767-C3CB-1860AC23EEB0}"/>
              </a:ext>
            </a:extLst>
          </p:cNvPr>
          <p:cNvSpPr txBox="1"/>
          <p:nvPr/>
        </p:nvSpPr>
        <p:spPr>
          <a:xfrm>
            <a:off x="704528" y="4951843"/>
            <a:ext cx="8928653" cy="830997"/>
          </a:xfrm>
          <a:prstGeom prst="rect">
            <a:avLst/>
          </a:prstGeom>
          <a:noFill/>
        </p:spPr>
        <p:txBody>
          <a:bodyPr wrap="square">
            <a:spAutoFit/>
          </a:bodyPr>
          <a:lstStyle/>
          <a:p>
            <a:r>
              <a:rPr lang="it-IT" sz="1600" dirty="0">
                <a:latin typeface="Times New Roman"/>
                <a:ea typeface="MS PGothic"/>
                <a:cs typeface="Times New Roman"/>
              </a:rPr>
              <a:t>Per ottenere questo risultato, è stata utilizzata la query «Raggio di tweet: trovare i tweet entro un certa distanza». Nello specifico si è selezionato come punto di riferimento il centro di Houston e si sono determinati i tweet pubblicati entro 100km dal punto di riferimento. </a:t>
            </a:r>
            <a:endParaRPr lang="it-IT" sz="1600" dirty="0">
              <a:cs typeface="Times New Roman"/>
            </a:endParaRPr>
          </a:p>
        </p:txBody>
      </p:sp>
      <p:sp>
        <p:nvSpPr>
          <p:cNvPr id="14" name="Text Box 12">
            <a:extLst>
              <a:ext uri="{FF2B5EF4-FFF2-40B4-BE49-F238E27FC236}">
                <a16:creationId xmlns:a16="http://schemas.microsoft.com/office/drawing/2014/main" id="{B7C1547A-1587-4C18-7434-2382762E0286}"/>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A240E6C4-92B1-AC20-ED67-B097AED22996}"/>
              </a:ext>
            </a:extLst>
          </p:cNvPr>
          <p:cNvSpPr txBox="1">
            <a:spLocks/>
          </p:cNvSpPr>
          <p:nvPr/>
        </p:nvSpPr>
        <p:spPr bwMode="auto">
          <a:xfrm>
            <a:off x="2401988" y="1140051"/>
            <a:ext cx="5038622" cy="541338"/>
          </a:xfrm>
          <a:prstGeom prst="rect">
            <a:avLst/>
          </a:prstGeom>
          <a:noFill/>
          <a:ln>
            <a:noFill/>
          </a:ln>
        </p:spPr>
        <p:txBody>
          <a:bodyPr lIns="91440" tIns="45720" rIns="91440" bIns="45720" anchor="t">
            <a:normAutofit lnSpcReduction="10000"/>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b="1" kern="0" dirty="0">
                <a:cs typeface="Times New Roman"/>
              </a:rPr>
              <a:t>Analisi dei risultati ottenuti</a:t>
            </a:r>
            <a:endParaRPr lang="it-IT" dirty="0"/>
          </a:p>
        </p:txBody>
      </p:sp>
      <p:sp>
        <p:nvSpPr>
          <p:cNvPr id="7" name="Rettangolo 6">
            <a:extLst>
              <a:ext uri="{FF2B5EF4-FFF2-40B4-BE49-F238E27FC236}">
                <a16:creationId xmlns:a16="http://schemas.microsoft.com/office/drawing/2014/main" id="{5FBB5EF9-E117-C4B4-950E-C5A13C771CB5}"/>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22532" name="Immagine 5">
            <a:extLst>
              <a:ext uri="{FF2B5EF4-FFF2-40B4-BE49-F238E27FC236}">
                <a16:creationId xmlns:a16="http://schemas.microsoft.com/office/drawing/2014/main" id="{16238721-44C6-457F-AE6D-9368AE4E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Segnaposto numero diapositiva 5">
            <a:extLst>
              <a:ext uri="{FF2B5EF4-FFF2-40B4-BE49-F238E27FC236}">
                <a16:creationId xmlns:a16="http://schemas.microsoft.com/office/drawing/2014/main" id="{567C5B1E-C83A-4D90-A633-E0891E7C77FE}"/>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74BA6FA6-1E26-4BB6-A481-E5875C45FA0E}" type="slidenum">
              <a:rPr lang="it-IT" altLang="it-IT" sz="1400" smtClean="0">
                <a:solidFill>
                  <a:srgbClr val="EAEAEA"/>
                </a:solidFill>
              </a:rPr>
              <a:pPr>
                <a:spcBef>
                  <a:spcPct val="0"/>
                </a:spcBef>
                <a:buFontTx/>
                <a:buNone/>
              </a:pPr>
              <a:t>13</a:t>
            </a:fld>
            <a:r>
              <a:rPr lang="it-IT" altLang="it-IT" sz="1400">
                <a:solidFill>
                  <a:srgbClr val="EAEAEA"/>
                </a:solidFill>
              </a:rPr>
              <a:t>/</a:t>
            </a:r>
          </a:p>
        </p:txBody>
      </p:sp>
      <p:sp>
        <p:nvSpPr>
          <p:cNvPr id="11" name="CasellaDiTesto 10">
            <a:extLst>
              <a:ext uri="{FF2B5EF4-FFF2-40B4-BE49-F238E27FC236}">
                <a16:creationId xmlns:a16="http://schemas.microsoft.com/office/drawing/2014/main" id="{3E6585DA-CEB6-C767-C3CB-1860AC23EEB0}"/>
              </a:ext>
            </a:extLst>
          </p:cNvPr>
          <p:cNvSpPr txBox="1"/>
          <p:nvPr/>
        </p:nvSpPr>
        <p:spPr>
          <a:xfrm>
            <a:off x="2368335" y="4850761"/>
            <a:ext cx="7054047" cy="1323439"/>
          </a:xfrm>
          <a:prstGeom prst="rect">
            <a:avLst/>
          </a:prstGeom>
          <a:noFill/>
        </p:spPr>
        <p:txBody>
          <a:bodyPr wrap="square" lIns="91440" tIns="45720" rIns="91440" bIns="45720" anchor="t">
            <a:spAutoFit/>
          </a:bodyPr>
          <a:lstStyle/>
          <a:p>
            <a:pPr algn="just"/>
            <a:r>
              <a:rPr lang="it-IT" sz="1600" dirty="0">
                <a:latin typeface="Times New Roman"/>
                <a:ea typeface="MS PGothic"/>
                <a:cs typeface="Times New Roman"/>
              </a:rPr>
              <a:t>Per ottenere questo risultato, è stata utilizzata la query «Menzioni più popolari». Si è emerso che fra gli utenti più menzionati appaiono </a:t>
            </a:r>
            <a:r>
              <a:rPr lang="it-IT" sz="1600" dirty="0" err="1">
                <a:latin typeface="Times New Roman"/>
                <a:ea typeface="MS PGothic"/>
                <a:cs typeface="Times New Roman"/>
              </a:rPr>
              <a:t>Donal</a:t>
            </a:r>
            <a:r>
              <a:rPr lang="it-IT" sz="1600" dirty="0">
                <a:latin typeface="Times New Roman"/>
                <a:ea typeface="MS PGothic"/>
                <a:cs typeface="Times New Roman"/>
              </a:rPr>
              <a:t> J. Trump che nel 2017 ricopriva la carica di Presidente degli Stati Uniti, Bill </a:t>
            </a:r>
            <a:r>
              <a:rPr lang="it-IT" sz="1600" dirty="0" err="1">
                <a:latin typeface="Times New Roman"/>
                <a:ea typeface="MS PGothic"/>
                <a:cs typeface="Times New Roman"/>
              </a:rPr>
              <a:t>McKibben</a:t>
            </a:r>
            <a:r>
              <a:rPr lang="it-IT" sz="1600" dirty="0">
                <a:latin typeface="Times New Roman"/>
                <a:ea typeface="MS PGothic"/>
                <a:cs typeface="Times New Roman"/>
              </a:rPr>
              <a:t> noto ambientalista e scrittore e Fox News rete televisiva americana multinazionale specializzata in notizie conservatrici e commenti politici.</a:t>
            </a:r>
            <a:endParaRPr lang="it-IT" sz="1600" dirty="0">
              <a:cs typeface="Times New Roman"/>
            </a:endParaRPr>
          </a:p>
        </p:txBody>
      </p:sp>
      <p:pic>
        <p:nvPicPr>
          <p:cNvPr id="9" name="Immagine 16560">
            <a:extLst>
              <a:ext uri="{FF2B5EF4-FFF2-40B4-BE49-F238E27FC236}">
                <a16:creationId xmlns:a16="http://schemas.microsoft.com/office/drawing/2014/main" id="{BEA5D900-F9E4-80F5-DCDF-E15C54F62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2">
            <a:extLst>
              <a:ext uri="{FF2B5EF4-FFF2-40B4-BE49-F238E27FC236}">
                <a16:creationId xmlns:a16="http://schemas.microsoft.com/office/drawing/2014/main" id="{BCF881A9-07A2-51ED-79C7-19DEC6F1E197}"/>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pic>
        <p:nvPicPr>
          <p:cNvPr id="12" name="Immagine 16562">
            <a:extLst>
              <a:ext uri="{FF2B5EF4-FFF2-40B4-BE49-F238E27FC236}">
                <a16:creationId xmlns:a16="http://schemas.microsoft.com/office/drawing/2014/main" id="{E013ABC2-C420-9B6F-4492-F79F6AF94E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Immagine 17">
            <a:extLst>
              <a:ext uri="{FF2B5EF4-FFF2-40B4-BE49-F238E27FC236}">
                <a16:creationId xmlns:a16="http://schemas.microsoft.com/office/drawing/2014/main" id="{F5C75D96-B04C-AF53-7BF5-B0DCEB34F121}"/>
              </a:ext>
            </a:extLst>
          </p:cNvPr>
          <p:cNvPicPr>
            <a:picLocks noChangeAspect="1"/>
          </p:cNvPicPr>
          <p:nvPr/>
        </p:nvPicPr>
        <p:blipFill>
          <a:blip r:embed="rId6"/>
          <a:stretch>
            <a:fillRect/>
          </a:stretch>
        </p:blipFill>
        <p:spPr>
          <a:xfrm>
            <a:off x="244285" y="1777097"/>
            <a:ext cx="5976664" cy="2843318"/>
          </a:xfrm>
          <a:prstGeom prst="rect">
            <a:avLst/>
          </a:prstGeom>
        </p:spPr>
      </p:pic>
      <p:pic>
        <p:nvPicPr>
          <p:cNvPr id="20" name="Immagine 19">
            <a:extLst>
              <a:ext uri="{FF2B5EF4-FFF2-40B4-BE49-F238E27FC236}">
                <a16:creationId xmlns:a16="http://schemas.microsoft.com/office/drawing/2014/main" id="{794F4DF1-4D84-77C1-8A93-0ADBA090965A}"/>
              </a:ext>
            </a:extLst>
          </p:cNvPr>
          <p:cNvPicPr>
            <a:picLocks noChangeAspect="1"/>
          </p:cNvPicPr>
          <p:nvPr/>
        </p:nvPicPr>
        <p:blipFill>
          <a:blip r:embed="rId7"/>
          <a:stretch>
            <a:fillRect/>
          </a:stretch>
        </p:blipFill>
        <p:spPr>
          <a:xfrm>
            <a:off x="6427612" y="1744770"/>
            <a:ext cx="3094941" cy="2915235"/>
          </a:xfrm>
          <a:prstGeom prst="rect">
            <a:avLst/>
          </a:prstGeom>
        </p:spPr>
      </p:pic>
      <p:pic>
        <p:nvPicPr>
          <p:cNvPr id="22" name="Immagine 21">
            <a:extLst>
              <a:ext uri="{FF2B5EF4-FFF2-40B4-BE49-F238E27FC236}">
                <a16:creationId xmlns:a16="http://schemas.microsoft.com/office/drawing/2014/main" id="{D7E1D54E-1831-7A29-3F88-4F10499F671C}"/>
              </a:ext>
            </a:extLst>
          </p:cNvPr>
          <p:cNvPicPr>
            <a:picLocks noChangeAspect="1"/>
          </p:cNvPicPr>
          <p:nvPr/>
        </p:nvPicPr>
        <p:blipFill>
          <a:blip r:embed="rId8"/>
          <a:stretch>
            <a:fillRect/>
          </a:stretch>
        </p:blipFill>
        <p:spPr>
          <a:xfrm>
            <a:off x="438411" y="4850188"/>
            <a:ext cx="1749353" cy="1321927"/>
          </a:xfrm>
          <a:prstGeom prst="rect">
            <a:avLst/>
          </a:prstGeom>
        </p:spPr>
      </p:pic>
    </p:spTree>
    <p:extLst>
      <p:ext uri="{BB962C8B-B14F-4D97-AF65-F5344CB8AC3E}">
        <p14:creationId xmlns:p14="http://schemas.microsoft.com/office/powerpoint/2010/main" val="197726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A240E6C4-92B1-AC20-ED67-B097AED22996}"/>
              </a:ext>
            </a:extLst>
          </p:cNvPr>
          <p:cNvSpPr txBox="1">
            <a:spLocks/>
          </p:cNvSpPr>
          <p:nvPr/>
        </p:nvSpPr>
        <p:spPr bwMode="auto">
          <a:xfrm>
            <a:off x="2401988" y="1140051"/>
            <a:ext cx="5038622" cy="541338"/>
          </a:xfrm>
          <a:prstGeom prst="rect">
            <a:avLst/>
          </a:prstGeom>
          <a:noFill/>
          <a:ln>
            <a:noFill/>
          </a:ln>
        </p:spPr>
        <p:txBody>
          <a:bodyPr lIns="91440" tIns="45720" rIns="91440" bIns="45720" anchor="t">
            <a:normAutofit lnSpcReduction="10000"/>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b="1" kern="0">
                <a:cs typeface="Times New Roman"/>
              </a:rPr>
              <a:t>Analisi dei risultati ottenuti</a:t>
            </a:r>
            <a:endParaRPr lang="it-IT"/>
          </a:p>
        </p:txBody>
      </p:sp>
      <p:sp>
        <p:nvSpPr>
          <p:cNvPr id="7" name="Rettangolo 6">
            <a:extLst>
              <a:ext uri="{FF2B5EF4-FFF2-40B4-BE49-F238E27FC236}">
                <a16:creationId xmlns:a16="http://schemas.microsoft.com/office/drawing/2014/main" id="{5FBB5EF9-E117-C4B4-950E-C5A13C771CB5}"/>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22532" name="Immagine 5">
            <a:extLst>
              <a:ext uri="{FF2B5EF4-FFF2-40B4-BE49-F238E27FC236}">
                <a16:creationId xmlns:a16="http://schemas.microsoft.com/office/drawing/2014/main" id="{16238721-44C6-457F-AE6D-9368AE4E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Segnaposto numero diapositiva 5">
            <a:extLst>
              <a:ext uri="{FF2B5EF4-FFF2-40B4-BE49-F238E27FC236}">
                <a16:creationId xmlns:a16="http://schemas.microsoft.com/office/drawing/2014/main" id="{567C5B1E-C83A-4D90-A633-E0891E7C77FE}"/>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74BA6FA6-1E26-4BB6-A481-E5875C45FA0E}" type="slidenum">
              <a:rPr lang="it-IT" altLang="it-IT" sz="1400" smtClean="0">
                <a:solidFill>
                  <a:srgbClr val="EAEAEA"/>
                </a:solidFill>
              </a:rPr>
              <a:pPr>
                <a:spcBef>
                  <a:spcPct val="0"/>
                </a:spcBef>
                <a:buFontTx/>
                <a:buNone/>
              </a:pPr>
              <a:t>14</a:t>
            </a:fld>
            <a:r>
              <a:rPr lang="it-IT" altLang="it-IT" sz="1400">
                <a:solidFill>
                  <a:srgbClr val="EAEAEA"/>
                </a:solidFill>
              </a:rPr>
              <a:t>/</a:t>
            </a:r>
          </a:p>
        </p:txBody>
      </p:sp>
      <p:pic>
        <p:nvPicPr>
          <p:cNvPr id="9" name="Immagine 16560">
            <a:extLst>
              <a:ext uri="{FF2B5EF4-FFF2-40B4-BE49-F238E27FC236}">
                <a16:creationId xmlns:a16="http://schemas.microsoft.com/office/drawing/2014/main" id="{BEA5D900-F9E4-80F5-DCDF-E15C54F62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2">
            <a:extLst>
              <a:ext uri="{FF2B5EF4-FFF2-40B4-BE49-F238E27FC236}">
                <a16:creationId xmlns:a16="http://schemas.microsoft.com/office/drawing/2014/main" id="{BCF881A9-07A2-51ED-79C7-19DEC6F1E197}"/>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a:solidFill>
                  <a:srgbClr val="EAEAEA"/>
                </a:solidFill>
                <a:latin typeface="Calibri" panose="020F0502020204030204" pitchFamily="34" charset="0"/>
                <a:cs typeface="Calibri" panose="020F0502020204030204" pitchFamily="34" charset="0"/>
              </a:rPr>
              <a:t>Harvey Tracker</a:t>
            </a:r>
            <a:br>
              <a:rPr lang="it-IT" altLang="it-IT" sz="1100">
                <a:solidFill>
                  <a:srgbClr val="EAEAEA"/>
                </a:solidFill>
                <a:latin typeface="Calibri" panose="020F0502020204030204" pitchFamily="34" charset="0"/>
                <a:cs typeface="Calibri" panose="020F0502020204030204" pitchFamily="34" charset="0"/>
              </a:rPr>
            </a:br>
            <a:endParaRPr lang="it-IT" altLang="it-IT" sz="1600">
              <a:solidFill>
                <a:srgbClr val="EAEAEA"/>
              </a:solidFill>
              <a:latin typeface="Calibri" panose="020F0502020204030204" pitchFamily="34" charset="0"/>
              <a:cs typeface="Calibri" panose="020F0502020204030204" pitchFamily="34" charset="0"/>
            </a:endParaRPr>
          </a:p>
        </p:txBody>
      </p:sp>
      <p:pic>
        <p:nvPicPr>
          <p:cNvPr id="12" name="Immagine 16562">
            <a:extLst>
              <a:ext uri="{FF2B5EF4-FFF2-40B4-BE49-F238E27FC236}">
                <a16:creationId xmlns:a16="http://schemas.microsoft.com/office/drawing/2014/main" id="{E013ABC2-C420-9B6F-4492-F79F6AF94E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magine 5">
            <a:extLst>
              <a:ext uri="{FF2B5EF4-FFF2-40B4-BE49-F238E27FC236}">
                <a16:creationId xmlns:a16="http://schemas.microsoft.com/office/drawing/2014/main" id="{0DE5C228-54D9-991F-31F3-B05C41533816}"/>
              </a:ext>
            </a:extLst>
          </p:cNvPr>
          <p:cNvPicPr>
            <a:picLocks noChangeAspect="1"/>
          </p:cNvPicPr>
          <p:nvPr/>
        </p:nvPicPr>
        <p:blipFill rotWithShape="1">
          <a:blip r:embed="rId6"/>
          <a:srcRect l="1282" t="3191" r="748" b="14362"/>
          <a:stretch/>
        </p:blipFill>
        <p:spPr>
          <a:xfrm>
            <a:off x="604306" y="1917068"/>
            <a:ext cx="5616420" cy="2846786"/>
          </a:xfrm>
          <a:prstGeom prst="rect">
            <a:avLst/>
          </a:prstGeom>
        </p:spPr>
      </p:pic>
      <p:pic>
        <p:nvPicPr>
          <p:cNvPr id="15" name="Immagine 14">
            <a:extLst>
              <a:ext uri="{FF2B5EF4-FFF2-40B4-BE49-F238E27FC236}">
                <a16:creationId xmlns:a16="http://schemas.microsoft.com/office/drawing/2014/main" id="{293E3465-7407-47E0-8193-D1B39E6B6BAC}"/>
              </a:ext>
            </a:extLst>
          </p:cNvPr>
          <p:cNvPicPr>
            <a:picLocks noChangeAspect="1"/>
          </p:cNvPicPr>
          <p:nvPr/>
        </p:nvPicPr>
        <p:blipFill rotWithShape="1">
          <a:blip r:embed="rId7"/>
          <a:srcRect l="23188" t="2747" r="21609" b="14096"/>
          <a:stretch/>
        </p:blipFill>
        <p:spPr>
          <a:xfrm>
            <a:off x="7889387" y="2197667"/>
            <a:ext cx="1915665" cy="2039970"/>
          </a:xfrm>
          <a:prstGeom prst="rect">
            <a:avLst/>
          </a:prstGeom>
        </p:spPr>
      </p:pic>
      <p:pic>
        <p:nvPicPr>
          <p:cNvPr id="17" name="Immagine 16">
            <a:extLst>
              <a:ext uri="{FF2B5EF4-FFF2-40B4-BE49-F238E27FC236}">
                <a16:creationId xmlns:a16="http://schemas.microsoft.com/office/drawing/2014/main" id="{0DE7EAF8-9C88-3BE0-A129-480C173C7D93}"/>
              </a:ext>
            </a:extLst>
          </p:cNvPr>
          <p:cNvPicPr>
            <a:picLocks noChangeAspect="1"/>
          </p:cNvPicPr>
          <p:nvPr/>
        </p:nvPicPr>
        <p:blipFill rotWithShape="1">
          <a:blip r:embed="rId8"/>
          <a:srcRect l="19666" t="4210" r="17009" b="2105"/>
          <a:stretch/>
        </p:blipFill>
        <p:spPr>
          <a:xfrm>
            <a:off x="6304382" y="2252893"/>
            <a:ext cx="1780099" cy="2048307"/>
          </a:xfrm>
          <a:prstGeom prst="rect">
            <a:avLst/>
          </a:prstGeom>
        </p:spPr>
      </p:pic>
      <p:sp>
        <p:nvSpPr>
          <p:cNvPr id="19" name="CasellaDiTesto 18">
            <a:extLst>
              <a:ext uri="{FF2B5EF4-FFF2-40B4-BE49-F238E27FC236}">
                <a16:creationId xmlns:a16="http://schemas.microsoft.com/office/drawing/2014/main" id="{D3AE81BD-69A7-1D6C-19FB-9A80A0C626F4}"/>
              </a:ext>
            </a:extLst>
          </p:cNvPr>
          <p:cNvSpPr txBox="1"/>
          <p:nvPr/>
        </p:nvSpPr>
        <p:spPr>
          <a:xfrm>
            <a:off x="516388" y="4998511"/>
            <a:ext cx="8804698" cy="830997"/>
          </a:xfrm>
          <a:prstGeom prst="rect">
            <a:avLst/>
          </a:prstGeom>
          <a:noFill/>
        </p:spPr>
        <p:txBody>
          <a:bodyPr wrap="square" lIns="91440" tIns="45720" rIns="91440" bIns="45720" anchor="t">
            <a:spAutoFit/>
          </a:bodyPr>
          <a:lstStyle/>
          <a:p>
            <a:r>
              <a:rPr lang="it-IT" sz="1600" dirty="0">
                <a:latin typeface="Times New Roman"/>
                <a:ea typeface="MS PGothic"/>
                <a:cs typeface="Times New Roman"/>
              </a:rPr>
              <a:t>Per ottenere questo risultato, è stata utilizzata la query «Distribuzione dei 10 Hashtag più popolari», selezionando il periodo dal 3 settembre al 15 settembre. Dall'analisi dei dati, emerge che l’hashtag più utilizzato è stato </a:t>
            </a:r>
            <a:r>
              <a:rPr lang="it-IT" sz="1600" b="1" dirty="0">
                <a:latin typeface="Times New Roman"/>
                <a:ea typeface="MS PGothic"/>
                <a:cs typeface="Times New Roman"/>
              </a:rPr>
              <a:t>Harvey</a:t>
            </a:r>
            <a:r>
              <a:rPr lang="it-IT" sz="1600" dirty="0">
                <a:latin typeface="Times New Roman"/>
                <a:ea typeface="MS PGothic"/>
                <a:cs typeface="Times New Roman"/>
              </a:rPr>
              <a:t> e invece quello meno utilizzato </a:t>
            </a:r>
            <a:r>
              <a:rPr lang="it-IT" sz="1600" b="1" dirty="0" err="1">
                <a:latin typeface="Times New Roman"/>
                <a:ea typeface="MS PGothic"/>
                <a:cs typeface="Times New Roman"/>
              </a:rPr>
              <a:t>Texasstrong</a:t>
            </a:r>
            <a:r>
              <a:rPr lang="it-IT" sz="1600" dirty="0">
                <a:latin typeface="Times New Roman"/>
                <a:ea typeface="MS PGothic"/>
                <a:cs typeface="Times New Roman"/>
              </a:rPr>
              <a:t>. </a:t>
            </a:r>
            <a:endParaRPr lang="it-IT" sz="1600" b="1" dirty="0">
              <a:cs typeface="Times New Roman" panose="02020603050405020304" pitchFamily="18" charset="0"/>
            </a:endParaRPr>
          </a:p>
        </p:txBody>
      </p:sp>
    </p:spTree>
    <p:extLst>
      <p:ext uri="{BB962C8B-B14F-4D97-AF65-F5344CB8AC3E}">
        <p14:creationId xmlns:p14="http://schemas.microsoft.com/office/powerpoint/2010/main" val="237957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A240E6C4-92B1-AC20-ED67-B097AED22996}"/>
              </a:ext>
            </a:extLst>
          </p:cNvPr>
          <p:cNvSpPr txBox="1">
            <a:spLocks/>
          </p:cNvSpPr>
          <p:nvPr/>
        </p:nvSpPr>
        <p:spPr bwMode="auto">
          <a:xfrm>
            <a:off x="2432619" y="1262625"/>
            <a:ext cx="5038622" cy="541338"/>
          </a:xfrm>
          <a:prstGeom prst="rect">
            <a:avLst/>
          </a:prstGeom>
          <a:noFill/>
          <a:ln>
            <a:noFill/>
          </a:ln>
        </p:spPr>
        <p:txBody>
          <a:bodyPr lIns="91440" tIns="45720" rIns="91440" bIns="45720" anchor="t">
            <a:normAutofit lnSpcReduction="10000"/>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b="1" kern="0">
                <a:cs typeface="Times New Roman"/>
              </a:rPr>
              <a:t>Analisi dei risultati ottenuti</a:t>
            </a:r>
            <a:endParaRPr lang="it-IT"/>
          </a:p>
        </p:txBody>
      </p:sp>
      <p:sp>
        <p:nvSpPr>
          <p:cNvPr id="7" name="Rettangolo 6">
            <a:extLst>
              <a:ext uri="{FF2B5EF4-FFF2-40B4-BE49-F238E27FC236}">
                <a16:creationId xmlns:a16="http://schemas.microsoft.com/office/drawing/2014/main" id="{5FBB5EF9-E117-C4B4-950E-C5A13C771CB5}"/>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22532" name="Immagine 5">
            <a:extLst>
              <a:ext uri="{FF2B5EF4-FFF2-40B4-BE49-F238E27FC236}">
                <a16:creationId xmlns:a16="http://schemas.microsoft.com/office/drawing/2014/main" id="{16238721-44C6-457F-AE6D-9368AE4E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Segnaposto numero diapositiva 5">
            <a:extLst>
              <a:ext uri="{FF2B5EF4-FFF2-40B4-BE49-F238E27FC236}">
                <a16:creationId xmlns:a16="http://schemas.microsoft.com/office/drawing/2014/main" id="{567C5B1E-C83A-4D90-A633-E0891E7C77FE}"/>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74BA6FA6-1E26-4BB6-A481-E5875C45FA0E}" type="slidenum">
              <a:rPr lang="it-IT" altLang="it-IT" sz="1400" smtClean="0">
                <a:solidFill>
                  <a:srgbClr val="EAEAEA"/>
                </a:solidFill>
              </a:rPr>
              <a:pPr>
                <a:spcBef>
                  <a:spcPct val="0"/>
                </a:spcBef>
                <a:buFontTx/>
                <a:buNone/>
              </a:pPr>
              <a:t>15</a:t>
            </a:fld>
            <a:r>
              <a:rPr lang="it-IT" altLang="it-IT" sz="1400">
                <a:solidFill>
                  <a:srgbClr val="EAEAEA"/>
                </a:solidFill>
              </a:rPr>
              <a:t>/</a:t>
            </a:r>
          </a:p>
        </p:txBody>
      </p:sp>
      <p:pic>
        <p:nvPicPr>
          <p:cNvPr id="9" name="Immagine 16560">
            <a:extLst>
              <a:ext uri="{FF2B5EF4-FFF2-40B4-BE49-F238E27FC236}">
                <a16:creationId xmlns:a16="http://schemas.microsoft.com/office/drawing/2014/main" id="{BEA5D900-F9E4-80F5-DCDF-E15C54F62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2">
            <a:extLst>
              <a:ext uri="{FF2B5EF4-FFF2-40B4-BE49-F238E27FC236}">
                <a16:creationId xmlns:a16="http://schemas.microsoft.com/office/drawing/2014/main" id="{BCF881A9-07A2-51ED-79C7-19DEC6F1E197}"/>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a:solidFill>
                  <a:srgbClr val="EAEAEA"/>
                </a:solidFill>
                <a:latin typeface="Calibri" panose="020F0502020204030204" pitchFamily="34" charset="0"/>
                <a:cs typeface="Calibri" panose="020F0502020204030204" pitchFamily="34" charset="0"/>
              </a:rPr>
              <a:t>Harvey Tracker</a:t>
            </a:r>
            <a:br>
              <a:rPr lang="it-IT" altLang="it-IT" sz="1100">
                <a:solidFill>
                  <a:srgbClr val="EAEAEA"/>
                </a:solidFill>
                <a:latin typeface="Calibri" panose="020F0502020204030204" pitchFamily="34" charset="0"/>
                <a:cs typeface="Calibri" panose="020F0502020204030204" pitchFamily="34" charset="0"/>
              </a:rPr>
            </a:br>
            <a:endParaRPr lang="it-IT" altLang="it-IT" sz="1600">
              <a:solidFill>
                <a:srgbClr val="EAEAEA"/>
              </a:solidFill>
              <a:latin typeface="Calibri" panose="020F0502020204030204" pitchFamily="34" charset="0"/>
              <a:cs typeface="Calibri" panose="020F0502020204030204" pitchFamily="34" charset="0"/>
            </a:endParaRPr>
          </a:p>
        </p:txBody>
      </p:sp>
      <p:pic>
        <p:nvPicPr>
          <p:cNvPr id="12" name="Immagine 16562">
            <a:extLst>
              <a:ext uri="{FF2B5EF4-FFF2-40B4-BE49-F238E27FC236}">
                <a16:creationId xmlns:a16="http://schemas.microsoft.com/office/drawing/2014/main" id="{E013ABC2-C420-9B6F-4492-F79F6AF94E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magine 2">
            <a:extLst>
              <a:ext uri="{FF2B5EF4-FFF2-40B4-BE49-F238E27FC236}">
                <a16:creationId xmlns:a16="http://schemas.microsoft.com/office/drawing/2014/main" id="{50CC12C3-27C7-01BF-A562-A2CB0483F101}"/>
              </a:ext>
            </a:extLst>
          </p:cNvPr>
          <p:cNvPicPr>
            <a:picLocks noChangeAspect="1"/>
          </p:cNvPicPr>
          <p:nvPr/>
        </p:nvPicPr>
        <p:blipFill>
          <a:blip r:embed="rId6"/>
          <a:stretch>
            <a:fillRect/>
          </a:stretch>
        </p:blipFill>
        <p:spPr>
          <a:xfrm>
            <a:off x="3497764" y="2127561"/>
            <a:ext cx="3131017" cy="2904468"/>
          </a:xfrm>
          <a:prstGeom prst="rect">
            <a:avLst/>
          </a:prstGeom>
        </p:spPr>
      </p:pic>
      <p:pic>
        <p:nvPicPr>
          <p:cNvPr id="8" name="Immagine 7">
            <a:extLst>
              <a:ext uri="{FF2B5EF4-FFF2-40B4-BE49-F238E27FC236}">
                <a16:creationId xmlns:a16="http://schemas.microsoft.com/office/drawing/2014/main" id="{D5A549FC-6058-4C44-4395-19F01337D0BF}"/>
              </a:ext>
            </a:extLst>
          </p:cNvPr>
          <p:cNvPicPr>
            <a:picLocks noChangeAspect="1"/>
          </p:cNvPicPr>
          <p:nvPr/>
        </p:nvPicPr>
        <p:blipFill>
          <a:blip r:embed="rId7"/>
          <a:stretch>
            <a:fillRect/>
          </a:stretch>
        </p:blipFill>
        <p:spPr>
          <a:xfrm>
            <a:off x="369849" y="2127597"/>
            <a:ext cx="3131016" cy="2995653"/>
          </a:xfrm>
          <a:prstGeom prst="rect">
            <a:avLst/>
          </a:prstGeom>
        </p:spPr>
      </p:pic>
      <p:sp>
        <p:nvSpPr>
          <p:cNvPr id="11" name="CasellaDiTesto 10">
            <a:extLst>
              <a:ext uri="{FF2B5EF4-FFF2-40B4-BE49-F238E27FC236}">
                <a16:creationId xmlns:a16="http://schemas.microsoft.com/office/drawing/2014/main" id="{D5E2287C-AF13-8A4C-C31F-8B5AED26B45F}"/>
              </a:ext>
            </a:extLst>
          </p:cNvPr>
          <p:cNvSpPr txBox="1"/>
          <p:nvPr/>
        </p:nvSpPr>
        <p:spPr>
          <a:xfrm>
            <a:off x="372108" y="5031689"/>
            <a:ext cx="2742430" cy="461665"/>
          </a:xfrm>
          <a:prstGeom prst="rect">
            <a:avLst/>
          </a:prstGeom>
          <a:noFill/>
        </p:spPr>
        <p:txBody>
          <a:bodyPr wrap="square" rtlCol="0">
            <a:spAutoFit/>
          </a:bodyPr>
          <a:lstStyle/>
          <a:p>
            <a:r>
              <a:rPr lang="it-IT" dirty="0"/>
              <a:t>#ClimateChange</a:t>
            </a:r>
          </a:p>
        </p:txBody>
      </p:sp>
      <p:pic>
        <p:nvPicPr>
          <p:cNvPr id="14" name="Immagine 13">
            <a:extLst>
              <a:ext uri="{FF2B5EF4-FFF2-40B4-BE49-F238E27FC236}">
                <a16:creationId xmlns:a16="http://schemas.microsoft.com/office/drawing/2014/main" id="{1BDD548E-D22F-4BCA-3021-BEBC42656034}"/>
              </a:ext>
            </a:extLst>
          </p:cNvPr>
          <p:cNvPicPr>
            <a:picLocks noChangeAspect="1"/>
          </p:cNvPicPr>
          <p:nvPr/>
        </p:nvPicPr>
        <p:blipFill>
          <a:blip r:embed="rId8"/>
          <a:stretch>
            <a:fillRect/>
          </a:stretch>
        </p:blipFill>
        <p:spPr>
          <a:xfrm>
            <a:off x="6677712" y="2116185"/>
            <a:ext cx="3131016" cy="3008116"/>
          </a:xfrm>
          <a:prstGeom prst="rect">
            <a:avLst/>
          </a:prstGeom>
        </p:spPr>
      </p:pic>
      <p:sp>
        <p:nvSpPr>
          <p:cNvPr id="16" name="CasellaDiTesto 15">
            <a:extLst>
              <a:ext uri="{FF2B5EF4-FFF2-40B4-BE49-F238E27FC236}">
                <a16:creationId xmlns:a16="http://schemas.microsoft.com/office/drawing/2014/main" id="{B215C565-E2E0-48D9-D25C-BAB749A85F2A}"/>
              </a:ext>
            </a:extLst>
          </p:cNvPr>
          <p:cNvSpPr txBox="1"/>
          <p:nvPr/>
        </p:nvSpPr>
        <p:spPr>
          <a:xfrm>
            <a:off x="3897283" y="5032119"/>
            <a:ext cx="1388549" cy="461665"/>
          </a:xfrm>
          <a:prstGeom prst="rect">
            <a:avLst/>
          </a:prstGeom>
          <a:noFill/>
        </p:spPr>
        <p:txBody>
          <a:bodyPr wrap="square" rtlCol="0">
            <a:spAutoFit/>
          </a:bodyPr>
          <a:lstStyle/>
          <a:p>
            <a:r>
              <a:rPr lang="it-IT" dirty="0"/>
              <a:t>#Harvey</a:t>
            </a:r>
          </a:p>
        </p:txBody>
      </p:sp>
      <p:sp>
        <p:nvSpPr>
          <p:cNvPr id="18" name="CasellaDiTesto 17">
            <a:extLst>
              <a:ext uri="{FF2B5EF4-FFF2-40B4-BE49-F238E27FC236}">
                <a16:creationId xmlns:a16="http://schemas.microsoft.com/office/drawing/2014/main" id="{3BD926D0-EFC7-22CA-D5A9-B60A8F6A63F5}"/>
              </a:ext>
            </a:extLst>
          </p:cNvPr>
          <p:cNvSpPr txBox="1"/>
          <p:nvPr/>
        </p:nvSpPr>
        <p:spPr>
          <a:xfrm>
            <a:off x="7172225" y="5032344"/>
            <a:ext cx="1168007" cy="461665"/>
          </a:xfrm>
          <a:prstGeom prst="rect">
            <a:avLst/>
          </a:prstGeom>
          <a:noFill/>
        </p:spPr>
        <p:txBody>
          <a:bodyPr wrap="square" rtlCol="0">
            <a:spAutoFit/>
          </a:bodyPr>
          <a:lstStyle/>
          <a:p>
            <a:r>
              <a:rPr lang="it-IT" dirty="0"/>
              <a:t>#Trump</a:t>
            </a:r>
          </a:p>
        </p:txBody>
      </p:sp>
    </p:spTree>
    <p:extLst>
      <p:ext uri="{BB962C8B-B14F-4D97-AF65-F5344CB8AC3E}">
        <p14:creationId xmlns:p14="http://schemas.microsoft.com/office/powerpoint/2010/main" val="151270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5FBB5EF9-E117-C4B4-950E-C5A13C771CB5}"/>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22532" name="Immagine 5">
            <a:extLst>
              <a:ext uri="{FF2B5EF4-FFF2-40B4-BE49-F238E27FC236}">
                <a16:creationId xmlns:a16="http://schemas.microsoft.com/office/drawing/2014/main" id="{16238721-44C6-457F-AE6D-9368AE4E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Segnaposto numero diapositiva 5">
            <a:extLst>
              <a:ext uri="{FF2B5EF4-FFF2-40B4-BE49-F238E27FC236}">
                <a16:creationId xmlns:a16="http://schemas.microsoft.com/office/drawing/2014/main" id="{567C5B1E-C83A-4D90-A633-E0891E7C77FE}"/>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74BA6FA6-1E26-4BB6-A481-E5875C45FA0E}" type="slidenum">
              <a:rPr lang="it-IT" altLang="it-IT" sz="1400" smtClean="0">
                <a:solidFill>
                  <a:srgbClr val="EAEAEA"/>
                </a:solidFill>
              </a:rPr>
              <a:pPr>
                <a:spcBef>
                  <a:spcPct val="0"/>
                </a:spcBef>
                <a:buFontTx/>
                <a:buNone/>
              </a:pPr>
              <a:t>16</a:t>
            </a:fld>
            <a:r>
              <a:rPr lang="it-IT" altLang="it-IT" sz="1400">
                <a:solidFill>
                  <a:srgbClr val="EAEAEA"/>
                </a:solidFill>
              </a:rPr>
              <a:t>/</a:t>
            </a:r>
          </a:p>
        </p:txBody>
      </p:sp>
      <p:pic>
        <p:nvPicPr>
          <p:cNvPr id="9" name="Immagine 16560">
            <a:extLst>
              <a:ext uri="{FF2B5EF4-FFF2-40B4-BE49-F238E27FC236}">
                <a16:creationId xmlns:a16="http://schemas.microsoft.com/office/drawing/2014/main" id="{BEA5D900-F9E4-80F5-DCDF-E15C54F62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2">
            <a:extLst>
              <a:ext uri="{FF2B5EF4-FFF2-40B4-BE49-F238E27FC236}">
                <a16:creationId xmlns:a16="http://schemas.microsoft.com/office/drawing/2014/main" id="{BCF881A9-07A2-51ED-79C7-19DEC6F1E197}"/>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pic>
        <p:nvPicPr>
          <p:cNvPr id="12" name="Immagine 16562">
            <a:extLst>
              <a:ext uri="{FF2B5EF4-FFF2-40B4-BE49-F238E27FC236}">
                <a16:creationId xmlns:a16="http://schemas.microsoft.com/office/drawing/2014/main" id="{E013ABC2-C420-9B6F-4492-F79F6AF94E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egnaposto contenuto 2">
            <a:extLst>
              <a:ext uri="{FF2B5EF4-FFF2-40B4-BE49-F238E27FC236}">
                <a16:creationId xmlns:a16="http://schemas.microsoft.com/office/drawing/2014/main" id="{7D578868-8F77-669D-D9D9-A0A17546E858}"/>
              </a:ext>
            </a:extLst>
          </p:cNvPr>
          <p:cNvSpPr txBox="1">
            <a:spLocks/>
          </p:cNvSpPr>
          <p:nvPr/>
        </p:nvSpPr>
        <p:spPr bwMode="auto">
          <a:xfrm>
            <a:off x="2432619" y="1299397"/>
            <a:ext cx="5038622" cy="541338"/>
          </a:xfrm>
          <a:prstGeom prst="rect">
            <a:avLst/>
          </a:prstGeom>
          <a:noFill/>
          <a:ln>
            <a:noFill/>
          </a:ln>
        </p:spPr>
        <p:txBody>
          <a:bodyPr lIns="91440" tIns="45720" rIns="91440" bIns="45720" anchor="t">
            <a:normAutofit lnSpcReduction="10000"/>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b="1" kern="0" dirty="0">
                <a:cs typeface="Times New Roman"/>
              </a:rPr>
              <a:t>Implementazioni Future</a:t>
            </a:r>
            <a:endParaRPr lang="it-IT" dirty="0"/>
          </a:p>
        </p:txBody>
      </p:sp>
      <p:sp>
        <p:nvSpPr>
          <p:cNvPr id="3" name="CasellaDiTesto 2">
            <a:extLst>
              <a:ext uri="{FF2B5EF4-FFF2-40B4-BE49-F238E27FC236}">
                <a16:creationId xmlns:a16="http://schemas.microsoft.com/office/drawing/2014/main" id="{2EC2BD33-17B3-3C05-61EA-9D3CC312476F}"/>
              </a:ext>
            </a:extLst>
          </p:cNvPr>
          <p:cNvSpPr txBox="1"/>
          <p:nvPr/>
        </p:nvSpPr>
        <p:spPr>
          <a:xfrm>
            <a:off x="739574" y="1789922"/>
            <a:ext cx="8284387" cy="3645878"/>
          </a:xfrm>
          <a:prstGeom prst="rect">
            <a:avLst/>
          </a:prstGeom>
        </p:spPr>
        <p:txBody>
          <a:bodyPr vert="horz" lIns="91440" tIns="45720" rIns="91440" bIns="45720" rtlCol="0" anchor="ctr">
            <a:normAutofit/>
          </a:bodyPr>
          <a:lstStyle/>
          <a:p>
            <a:pPr algn="just"/>
            <a:endParaRPr lang="it-IT" sz="2000" dirty="0">
              <a:latin typeface="Times New Roman"/>
              <a:ea typeface="MS PGothic"/>
              <a:cs typeface="Times New Roman"/>
            </a:endParaRPr>
          </a:p>
        </p:txBody>
      </p:sp>
      <p:sp>
        <p:nvSpPr>
          <p:cNvPr id="4" name="CasellaDiTesto 3">
            <a:extLst>
              <a:ext uri="{FF2B5EF4-FFF2-40B4-BE49-F238E27FC236}">
                <a16:creationId xmlns:a16="http://schemas.microsoft.com/office/drawing/2014/main" id="{46DD34DC-2B8C-FDC4-4321-EA28D07A8FC9}"/>
              </a:ext>
            </a:extLst>
          </p:cNvPr>
          <p:cNvSpPr txBox="1"/>
          <p:nvPr/>
        </p:nvSpPr>
        <p:spPr>
          <a:xfrm>
            <a:off x="739574" y="1988840"/>
            <a:ext cx="8677922" cy="3785652"/>
          </a:xfrm>
          <a:prstGeom prst="rect">
            <a:avLst/>
          </a:prstGeom>
          <a:noFill/>
        </p:spPr>
        <p:txBody>
          <a:bodyPr wrap="square" rtlCol="0">
            <a:spAutoFit/>
          </a:bodyPr>
          <a:lstStyle/>
          <a:p>
            <a:pPr marL="342900" indent="-342900">
              <a:buFont typeface="Arial" panose="020B0604020202020204" pitchFamily="34" charset="0"/>
              <a:buChar char="•"/>
            </a:pPr>
            <a:r>
              <a:rPr lang="it-IT" dirty="0"/>
              <a:t>SMA4TD</a:t>
            </a:r>
          </a:p>
          <a:p>
            <a:pPr lvl="1"/>
            <a:r>
              <a:rPr lang="it-IT" dirty="0"/>
              <a:t>Utilizzo di </a:t>
            </a:r>
            <a:r>
              <a:rPr lang="it-IT" i="1" dirty="0" err="1"/>
              <a:t>trajectory</a:t>
            </a:r>
            <a:r>
              <a:rPr lang="it-IT" i="1" dirty="0"/>
              <a:t> mining </a:t>
            </a:r>
            <a:r>
              <a:rPr lang="it-IT" i="1" dirty="0" err="1"/>
              <a:t>tecniques</a:t>
            </a:r>
            <a:r>
              <a:rPr lang="it-IT" i="1" dirty="0"/>
              <a:t> </a:t>
            </a:r>
            <a:r>
              <a:rPr lang="it-IT" dirty="0"/>
              <a:t>al fine di identificare i pattern di mobilità degli utenti su eventi di larga scala come la catastrofe dell’uragano Harvey.</a:t>
            </a:r>
          </a:p>
          <a:p>
            <a:pPr lvl="1"/>
            <a:endParaRPr lang="it-IT" dirty="0"/>
          </a:p>
          <a:p>
            <a:pPr marL="342900" indent="-342900">
              <a:buFont typeface="Arial" panose="020B0604020202020204" pitchFamily="34" charset="0"/>
              <a:buChar char="•"/>
            </a:pPr>
            <a:r>
              <a:rPr lang="it-IT" dirty="0"/>
              <a:t>Spark Streaming</a:t>
            </a:r>
          </a:p>
          <a:p>
            <a:pPr lvl="1"/>
            <a:r>
              <a:rPr lang="it-IT" sz="2400" dirty="0">
                <a:latin typeface="Times New Roman"/>
                <a:ea typeface="MS PGothic"/>
                <a:cs typeface="Times New Roman"/>
              </a:rPr>
              <a:t>L'aggiunta di uno stream di tweet in tempo reale consentirebbe all'applicazione di acquisire costantemente nuovi dati e di classificarli immediatamente utilizzando il modello già elaborato. </a:t>
            </a:r>
            <a:endParaRPr lang="it-IT" dirty="0"/>
          </a:p>
          <a:p>
            <a:pPr lvl="1"/>
            <a:r>
              <a:rPr lang="it-IT" dirty="0"/>
              <a:t> </a:t>
            </a:r>
          </a:p>
        </p:txBody>
      </p:sp>
    </p:spTree>
    <p:extLst>
      <p:ext uri="{BB962C8B-B14F-4D97-AF65-F5344CB8AC3E}">
        <p14:creationId xmlns:p14="http://schemas.microsoft.com/office/powerpoint/2010/main" val="415124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52B60C6B-D98F-E5AD-2BD0-4442A70C7186}"/>
              </a:ext>
            </a:extLst>
          </p:cNvPr>
          <p:cNvSpPr txBox="1">
            <a:spLocks/>
          </p:cNvSpPr>
          <p:nvPr/>
        </p:nvSpPr>
        <p:spPr bwMode="auto">
          <a:xfrm>
            <a:off x="-15875" y="3268663"/>
            <a:ext cx="9906000" cy="595312"/>
          </a:xfrm>
          <a:prstGeom prst="rect">
            <a:avLst/>
          </a:prstGeom>
          <a:noFill/>
          <a:ln>
            <a:noFill/>
          </a:ln>
        </p:spPr>
        <p:txBody>
          <a:bodyPr>
            <a:normAutofit/>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b="1" i="1" kern="0" dirty="0"/>
              <a:t>Grazie per l’attenzione!</a:t>
            </a:r>
          </a:p>
          <a:p>
            <a:pPr>
              <a:defRPr/>
            </a:pPr>
            <a:endParaRPr lang="it-IT" b="1" kern="0" dirty="0"/>
          </a:p>
        </p:txBody>
      </p:sp>
      <p:sp>
        <p:nvSpPr>
          <p:cNvPr id="7" name="Rettangolo 6">
            <a:extLst>
              <a:ext uri="{FF2B5EF4-FFF2-40B4-BE49-F238E27FC236}">
                <a16:creationId xmlns:a16="http://schemas.microsoft.com/office/drawing/2014/main" id="{461816B3-AFA1-7A3F-78D1-8580781CC6B3}"/>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24580" name="Immagine 5">
            <a:extLst>
              <a:ext uri="{FF2B5EF4-FFF2-40B4-BE49-F238E27FC236}">
                <a16:creationId xmlns:a16="http://schemas.microsoft.com/office/drawing/2014/main" id="{A11F968F-4C43-58B4-E44C-877C5E08E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Segnaposto numero diapositiva 5">
            <a:extLst>
              <a:ext uri="{FF2B5EF4-FFF2-40B4-BE49-F238E27FC236}">
                <a16:creationId xmlns:a16="http://schemas.microsoft.com/office/drawing/2014/main" id="{152EF680-FBD2-D811-F7A3-9E8225882A0B}"/>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DA4DB57E-935D-4362-BBA4-B8206130F4F6}" type="slidenum">
              <a:rPr lang="it-IT" altLang="it-IT" sz="1400" smtClean="0">
                <a:solidFill>
                  <a:srgbClr val="EAEAEA"/>
                </a:solidFill>
              </a:rPr>
              <a:pPr>
                <a:spcBef>
                  <a:spcPct val="0"/>
                </a:spcBef>
                <a:buFontTx/>
                <a:buNone/>
              </a:pPr>
              <a:t>17</a:t>
            </a:fld>
            <a:r>
              <a:rPr lang="it-IT" altLang="it-IT" sz="1400">
                <a:solidFill>
                  <a:srgbClr val="EAEAEA"/>
                </a:solidFill>
              </a:rPr>
              <a:t>/</a:t>
            </a:r>
          </a:p>
        </p:txBody>
      </p:sp>
      <p:pic>
        <p:nvPicPr>
          <p:cNvPr id="24583" name="Immagine 16560">
            <a:extLst>
              <a:ext uri="{FF2B5EF4-FFF2-40B4-BE49-F238E27FC236}">
                <a16:creationId xmlns:a16="http://schemas.microsoft.com/office/drawing/2014/main" id="{4EE296B8-52B8-C604-A1B9-9BF6FA7A68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Immagine 16562">
            <a:extLst>
              <a:ext uri="{FF2B5EF4-FFF2-40B4-BE49-F238E27FC236}">
                <a16:creationId xmlns:a16="http://schemas.microsoft.com/office/drawing/2014/main" id="{2F8571BB-7041-A845-A9B9-A0C10F292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2">
            <a:extLst>
              <a:ext uri="{FF2B5EF4-FFF2-40B4-BE49-F238E27FC236}">
                <a16:creationId xmlns:a16="http://schemas.microsoft.com/office/drawing/2014/main" id="{F7F9EF48-DC30-D3DC-9141-4144051DF5B0}"/>
              </a:ext>
            </a:extLst>
          </p:cNvPr>
          <p:cNvSpPr txBox="1">
            <a:spLocks noChangeArrowheads="1"/>
          </p:cNvSpPr>
          <p:nvPr/>
        </p:nvSpPr>
        <p:spPr bwMode="auto">
          <a:xfrm>
            <a:off x="2461391" y="49907"/>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5C8BA8DE-9930-E8EF-C317-13853586526F}"/>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5123" name="Immagine 5">
            <a:extLst>
              <a:ext uri="{FF2B5EF4-FFF2-40B4-BE49-F238E27FC236}">
                <a16:creationId xmlns:a16="http://schemas.microsoft.com/office/drawing/2014/main" id="{517BD9DC-C245-2D52-2ABF-1B756A84C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Segnaposto numero diapositiva 5">
            <a:extLst>
              <a:ext uri="{FF2B5EF4-FFF2-40B4-BE49-F238E27FC236}">
                <a16:creationId xmlns:a16="http://schemas.microsoft.com/office/drawing/2014/main" id="{20D0262B-500C-3F43-5E9F-267FDF27DD14}"/>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68BF73B1-D29D-49AF-8A9D-FE4B58841F85}" type="slidenum">
              <a:rPr lang="it-IT" altLang="it-IT" sz="1400" smtClean="0">
                <a:solidFill>
                  <a:srgbClr val="EAEAEA"/>
                </a:solidFill>
              </a:rPr>
              <a:pPr>
                <a:spcBef>
                  <a:spcPct val="0"/>
                </a:spcBef>
                <a:buFontTx/>
                <a:buNone/>
              </a:pPr>
              <a:t>2</a:t>
            </a:fld>
            <a:r>
              <a:rPr lang="it-IT" altLang="it-IT" sz="1400">
                <a:solidFill>
                  <a:srgbClr val="EAEAEA"/>
                </a:solidFill>
              </a:rPr>
              <a:t>/</a:t>
            </a:r>
          </a:p>
        </p:txBody>
      </p:sp>
      <p:sp>
        <p:nvSpPr>
          <p:cNvPr id="5125" name="Text Box 12">
            <a:extLst>
              <a:ext uri="{FF2B5EF4-FFF2-40B4-BE49-F238E27FC236}">
                <a16:creationId xmlns:a16="http://schemas.microsoft.com/office/drawing/2014/main" id="{CD1FE549-0481-A45B-6B0E-74E4D975B7B9}"/>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sp>
        <p:nvSpPr>
          <p:cNvPr id="5126" name="Segnaposto contenuto 2">
            <a:extLst>
              <a:ext uri="{FF2B5EF4-FFF2-40B4-BE49-F238E27FC236}">
                <a16:creationId xmlns:a16="http://schemas.microsoft.com/office/drawing/2014/main" id="{5728831F-0FBA-3818-F2A0-6EC4A1C2CD23}"/>
              </a:ext>
            </a:extLst>
          </p:cNvPr>
          <p:cNvSpPr txBox="1">
            <a:spLocks noChangeArrowheads="1"/>
          </p:cNvSpPr>
          <p:nvPr/>
        </p:nvSpPr>
        <p:spPr bwMode="auto">
          <a:xfrm>
            <a:off x="3824146" y="1344322"/>
            <a:ext cx="1970904" cy="57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buFontTx/>
              <a:buNone/>
            </a:pPr>
            <a:r>
              <a:rPr lang="it-IT" altLang="it-IT" b="1">
                <a:latin typeface="Times New Roman"/>
                <a:ea typeface="MS PGothic"/>
                <a:cs typeface="Times New Roman"/>
              </a:rPr>
              <a:t>Obiettivo</a:t>
            </a:r>
          </a:p>
          <a:p>
            <a:pPr algn="ctr">
              <a:buFontTx/>
              <a:buNone/>
            </a:pPr>
            <a:endParaRPr lang="it-IT" altLang="it-IT" dirty="0"/>
          </a:p>
          <a:p>
            <a:pPr algn="ctr">
              <a:buFontTx/>
              <a:buNone/>
            </a:pPr>
            <a:endParaRPr lang="it-IT" altLang="it-IT" dirty="0"/>
          </a:p>
          <a:p>
            <a:pPr algn="ctr">
              <a:buFontTx/>
              <a:buNone/>
            </a:pPr>
            <a:endParaRPr lang="it-IT" altLang="it-IT" dirty="0"/>
          </a:p>
        </p:txBody>
      </p:sp>
      <p:pic>
        <p:nvPicPr>
          <p:cNvPr id="5127" name="Immagine 16560">
            <a:extLst>
              <a:ext uri="{FF2B5EF4-FFF2-40B4-BE49-F238E27FC236}">
                <a16:creationId xmlns:a16="http://schemas.microsoft.com/office/drawing/2014/main" id="{3085E6A0-E31B-5296-774D-D28BF486C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Immagine 16562">
            <a:extLst>
              <a:ext uri="{FF2B5EF4-FFF2-40B4-BE49-F238E27FC236}">
                <a16:creationId xmlns:a16="http://schemas.microsoft.com/office/drawing/2014/main" id="{8022BC49-86AB-01CA-C40C-CA8C6AEA4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sellaDiTesto 1">
            <a:extLst>
              <a:ext uri="{FF2B5EF4-FFF2-40B4-BE49-F238E27FC236}">
                <a16:creationId xmlns:a16="http://schemas.microsoft.com/office/drawing/2014/main" id="{F9BF5DD2-FF2D-B30A-A393-C52434282452}"/>
              </a:ext>
            </a:extLst>
          </p:cNvPr>
          <p:cNvSpPr txBox="1"/>
          <p:nvPr/>
        </p:nvSpPr>
        <p:spPr>
          <a:xfrm>
            <a:off x="819691" y="2215859"/>
            <a:ext cx="834863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it-IT" dirty="0">
                <a:latin typeface="Times New Roman"/>
                <a:ea typeface="MS PGothic"/>
                <a:cs typeface="Times New Roman"/>
              </a:rPr>
              <a:t>L'obiettivo principale è stato condurre un'analisi approfondita di un ampio dataset di tweet correlati all'uragano Harvey del 2017. In particolare si sono identificate le aree maggiormente colpite dall'uragano, gli utenti più rilevanti da cui apprendere ulteriori importanti informazioni e l'analisi dei trend durante la catastrofe al fine di trarre insegnamenti importanti da esperienze simili.</a:t>
            </a:r>
            <a:endParaRPr lang="it-IT" dirty="0">
              <a:cs typeface="Times New Roman"/>
            </a:endParaRPr>
          </a:p>
          <a:p>
            <a:pPr algn="l"/>
            <a:endParaRPr lang="it-IT" dirty="0">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38F6527-A3B5-5A76-FB67-BE4DC4001440}"/>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6147" name="Immagine 5">
            <a:extLst>
              <a:ext uri="{FF2B5EF4-FFF2-40B4-BE49-F238E27FC236}">
                <a16:creationId xmlns:a16="http://schemas.microsoft.com/office/drawing/2014/main" id="{21C17A9B-437F-EE34-AEDE-06AFD1C1B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Segnaposto numero diapositiva 5">
            <a:extLst>
              <a:ext uri="{FF2B5EF4-FFF2-40B4-BE49-F238E27FC236}">
                <a16:creationId xmlns:a16="http://schemas.microsoft.com/office/drawing/2014/main" id="{7EC2202F-6DAC-00C5-0F8E-5A7EB3F6BB7D}"/>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4E61B5B8-44CE-4A84-B0E2-76C1F9988C29}" type="slidenum">
              <a:rPr lang="it-IT" altLang="it-IT" sz="1400" smtClean="0">
                <a:solidFill>
                  <a:srgbClr val="EAEAEA"/>
                </a:solidFill>
              </a:rPr>
              <a:pPr>
                <a:spcBef>
                  <a:spcPct val="0"/>
                </a:spcBef>
                <a:buFontTx/>
                <a:buNone/>
              </a:pPr>
              <a:t>3</a:t>
            </a:fld>
            <a:r>
              <a:rPr lang="it-IT" altLang="it-IT" sz="1400">
                <a:solidFill>
                  <a:srgbClr val="EAEAEA"/>
                </a:solidFill>
              </a:rPr>
              <a:t>/</a:t>
            </a:r>
          </a:p>
        </p:txBody>
      </p:sp>
      <p:sp>
        <p:nvSpPr>
          <p:cNvPr id="4" name="Segnaposto contenuto 2">
            <a:extLst>
              <a:ext uri="{FF2B5EF4-FFF2-40B4-BE49-F238E27FC236}">
                <a16:creationId xmlns:a16="http://schemas.microsoft.com/office/drawing/2014/main" id="{AB197594-A52C-9345-06CD-9BBCDF115510}"/>
              </a:ext>
            </a:extLst>
          </p:cNvPr>
          <p:cNvSpPr txBox="1">
            <a:spLocks/>
          </p:cNvSpPr>
          <p:nvPr/>
        </p:nvSpPr>
        <p:spPr bwMode="auto">
          <a:xfrm>
            <a:off x="3004904" y="1314803"/>
            <a:ext cx="4001849" cy="687105"/>
          </a:xfrm>
          <a:prstGeom prst="rect">
            <a:avLst/>
          </a:prstGeom>
          <a:noFill/>
          <a:ln>
            <a:noFill/>
          </a:ln>
        </p:spPr>
        <p:txBody>
          <a:bodyPr lIns="91440" tIns="45720" rIns="91440" bIns="45720" anchor="t">
            <a:normAutofit/>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b="1" kern="0" dirty="0">
                <a:ea typeface="MS PGothic"/>
              </a:rPr>
              <a:t>Analisi dei Dati</a:t>
            </a:r>
            <a:endParaRPr lang="it-IT" dirty="0"/>
          </a:p>
          <a:p>
            <a:pPr algn="l">
              <a:defRPr/>
            </a:pPr>
            <a:endParaRPr lang="it-IT" sz="1900" dirty="0">
              <a:latin typeface="+mj-lt"/>
              <a:ea typeface="MS PGothic"/>
            </a:endParaRPr>
          </a:p>
          <a:p>
            <a:pPr algn="l">
              <a:defRPr/>
            </a:pPr>
            <a:endParaRPr lang="it-IT" sz="2000" b="1" dirty="0"/>
          </a:p>
          <a:p>
            <a:pPr algn="l">
              <a:defRPr/>
            </a:pPr>
            <a:endParaRPr lang="it-IT" sz="2000" dirty="0"/>
          </a:p>
        </p:txBody>
      </p:sp>
      <p:pic>
        <p:nvPicPr>
          <p:cNvPr id="6151" name="Immagine 16560">
            <a:extLst>
              <a:ext uri="{FF2B5EF4-FFF2-40B4-BE49-F238E27FC236}">
                <a16:creationId xmlns:a16="http://schemas.microsoft.com/office/drawing/2014/main" id="{4BC3BB19-D699-C98F-9D43-69EA574A2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Immagine 16562">
            <a:extLst>
              <a:ext uri="{FF2B5EF4-FFF2-40B4-BE49-F238E27FC236}">
                <a16:creationId xmlns:a16="http://schemas.microsoft.com/office/drawing/2014/main" id="{B8E68AA9-28FE-A7D4-62AF-6969DE4B6F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sellaDiTesto 1">
            <a:extLst>
              <a:ext uri="{FF2B5EF4-FFF2-40B4-BE49-F238E27FC236}">
                <a16:creationId xmlns:a16="http://schemas.microsoft.com/office/drawing/2014/main" id="{A9B9FD49-6976-E682-EB79-109E67C22CF4}"/>
              </a:ext>
            </a:extLst>
          </p:cNvPr>
          <p:cNvSpPr txBox="1"/>
          <p:nvPr/>
        </p:nvSpPr>
        <p:spPr>
          <a:xfrm>
            <a:off x="839784" y="2049099"/>
            <a:ext cx="8326675" cy="2868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ct val="20000"/>
              </a:spcBef>
            </a:pPr>
            <a:r>
              <a:rPr lang="it-IT" sz="2200">
                <a:latin typeface="Times New Roman"/>
                <a:ea typeface="MS PGothic"/>
                <a:cs typeface="Times New Roman"/>
              </a:rPr>
              <a:t>Il dataset in esame, proveniente dallo studio di ricerca ”A Twitter Tale of Three Hurricanes: Harvey, Irma, and Maria” è costituito da due componenti principali: </a:t>
            </a:r>
            <a:endParaRPr lang="en-US" sz="2200">
              <a:latin typeface="Times New Roman"/>
              <a:ea typeface="MS PGothic"/>
              <a:cs typeface="Times New Roman"/>
            </a:endParaRPr>
          </a:p>
          <a:p>
            <a:pPr algn="just">
              <a:spcBef>
                <a:spcPct val="20000"/>
              </a:spcBef>
            </a:pPr>
            <a:r>
              <a:rPr lang="it-IT" sz="2200">
                <a:latin typeface="Times New Roman"/>
                <a:ea typeface="MS PGothic"/>
                <a:cs typeface="Times New Roman"/>
              </a:rPr>
              <a:t>una </a:t>
            </a:r>
            <a:r>
              <a:rPr lang="it-IT" sz="2200" b="1">
                <a:latin typeface="Times New Roman"/>
                <a:ea typeface="MS PGothic"/>
                <a:cs typeface="Times New Roman"/>
              </a:rPr>
              <a:t>raccolta di tweet </a:t>
            </a:r>
            <a:r>
              <a:rPr lang="it-IT" sz="2200">
                <a:latin typeface="Times New Roman"/>
                <a:ea typeface="MS PGothic"/>
                <a:cs typeface="Times New Roman"/>
              </a:rPr>
              <a:t>provenienti da Twitter durante l’uragano Harvey e un </a:t>
            </a:r>
            <a:r>
              <a:rPr lang="it-IT" sz="2200" b="1">
                <a:latin typeface="Times New Roman"/>
                <a:ea typeface="MS PGothic"/>
                <a:cs typeface="Times New Roman"/>
              </a:rPr>
              <a:t>archivio</a:t>
            </a:r>
            <a:r>
              <a:rPr lang="it-IT" sz="2200">
                <a:latin typeface="Times New Roman"/>
                <a:ea typeface="MS PGothic"/>
                <a:cs typeface="Times New Roman"/>
              </a:rPr>
              <a:t> contenente l’associazione tra l’identificativo univoco di ciascun tweet e una specifica categoria che indica il suo contenuto o argomento. </a:t>
            </a:r>
            <a:endParaRPr lang="en-US" sz="2200">
              <a:latin typeface="Times New Roman"/>
              <a:ea typeface="MS PGothic"/>
              <a:cs typeface="Times New Roman"/>
            </a:endParaRPr>
          </a:p>
          <a:p>
            <a:pPr algn="just"/>
            <a:endParaRPr lang="it-IT" sz="2200">
              <a:cs typeface="Times New Roman"/>
            </a:endParaRPr>
          </a:p>
        </p:txBody>
      </p:sp>
      <p:sp>
        <p:nvSpPr>
          <p:cNvPr id="3" name="Text Box 12">
            <a:extLst>
              <a:ext uri="{FF2B5EF4-FFF2-40B4-BE49-F238E27FC236}">
                <a16:creationId xmlns:a16="http://schemas.microsoft.com/office/drawing/2014/main" id="{E22B07EA-16E7-CB9E-4C9D-AE5A5BC6C4E9}"/>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38F6527-A3B5-5A76-FB67-BE4DC4001440}"/>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6147" name="Immagine 5">
            <a:extLst>
              <a:ext uri="{FF2B5EF4-FFF2-40B4-BE49-F238E27FC236}">
                <a16:creationId xmlns:a16="http://schemas.microsoft.com/office/drawing/2014/main" id="{21C17A9B-437F-EE34-AEDE-06AFD1C1B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Segnaposto numero diapositiva 5">
            <a:extLst>
              <a:ext uri="{FF2B5EF4-FFF2-40B4-BE49-F238E27FC236}">
                <a16:creationId xmlns:a16="http://schemas.microsoft.com/office/drawing/2014/main" id="{7EC2202F-6DAC-00C5-0F8E-5A7EB3F6BB7D}"/>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4E61B5B8-44CE-4A84-B0E2-76C1F9988C29}" type="slidenum">
              <a:rPr lang="it-IT" altLang="it-IT" sz="1400" smtClean="0">
                <a:solidFill>
                  <a:srgbClr val="EAEAEA"/>
                </a:solidFill>
              </a:rPr>
              <a:pPr>
                <a:spcBef>
                  <a:spcPct val="0"/>
                </a:spcBef>
                <a:buFontTx/>
                <a:buNone/>
              </a:pPr>
              <a:t>4</a:t>
            </a:fld>
            <a:r>
              <a:rPr lang="it-IT" altLang="it-IT" sz="1400">
                <a:solidFill>
                  <a:srgbClr val="EAEAEA"/>
                </a:solidFill>
              </a:rPr>
              <a:t>/</a:t>
            </a:r>
          </a:p>
        </p:txBody>
      </p:sp>
      <p:sp>
        <p:nvSpPr>
          <p:cNvPr id="4" name="Segnaposto contenuto 2">
            <a:extLst>
              <a:ext uri="{FF2B5EF4-FFF2-40B4-BE49-F238E27FC236}">
                <a16:creationId xmlns:a16="http://schemas.microsoft.com/office/drawing/2014/main" id="{AB197594-A52C-9345-06CD-9BBCDF115510}"/>
              </a:ext>
            </a:extLst>
          </p:cNvPr>
          <p:cNvSpPr txBox="1">
            <a:spLocks/>
          </p:cNvSpPr>
          <p:nvPr/>
        </p:nvSpPr>
        <p:spPr bwMode="auto">
          <a:xfrm>
            <a:off x="160338" y="1209675"/>
            <a:ext cx="9585325" cy="5262563"/>
          </a:xfrm>
          <a:prstGeom prst="rect">
            <a:avLst/>
          </a:prstGeom>
          <a:noFill/>
          <a:ln>
            <a:noFill/>
          </a:ln>
        </p:spPr>
        <p:txBody>
          <a:bodyPr lIns="91440" tIns="45720" rIns="91440" bIns="45720" anchor="t">
            <a:normAutofit/>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b="1" kern="0">
                <a:ea typeface="MS PGothic"/>
              </a:rPr>
              <a:t>Analisi dei Dati</a:t>
            </a:r>
          </a:p>
          <a:p>
            <a:pPr algn="just">
              <a:defRPr/>
            </a:pPr>
            <a:r>
              <a:rPr lang="it-IT" sz="2200">
                <a:latin typeface="+mj-lt"/>
                <a:ea typeface="MS PGothic"/>
              </a:rPr>
              <a:t>Il dataset in esame, proveniente dallo studio di ricerca ”A Twitter Tale of Three Hurricanes: Harvey, Irma, and Maria” è costituito da due componenti principali: </a:t>
            </a:r>
          </a:p>
          <a:p>
            <a:pPr algn="just">
              <a:defRPr/>
            </a:pPr>
            <a:r>
              <a:rPr lang="it-IT" sz="2200">
                <a:latin typeface="+mj-lt"/>
                <a:ea typeface="MS PGothic"/>
              </a:rPr>
              <a:t>una </a:t>
            </a:r>
            <a:r>
              <a:rPr lang="it-IT" sz="2200" b="1">
                <a:latin typeface="+mj-lt"/>
                <a:ea typeface="MS PGothic"/>
              </a:rPr>
              <a:t>raccolta di tweet </a:t>
            </a:r>
            <a:r>
              <a:rPr lang="it-IT" sz="2200">
                <a:latin typeface="+mj-lt"/>
                <a:ea typeface="MS PGothic"/>
              </a:rPr>
              <a:t>provenienti da Twitter durante l’uragano Harvey e un </a:t>
            </a:r>
            <a:r>
              <a:rPr lang="it-IT" sz="2200" b="1">
                <a:latin typeface="+mj-lt"/>
                <a:ea typeface="MS PGothic"/>
              </a:rPr>
              <a:t>archivio</a:t>
            </a:r>
            <a:r>
              <a:rPr lang="it-IT" sz="2200">
                <a:latin typeface="+mj-lt"/>
                <a:ea typeface="MS PGothic"/>
              </a:rPr>
              <a:t> contenente l’associazione tra l’identificativo univoco di ciascun tweet e una specifica categoria che indica il suo contenuto o argomento. </a:t>
            </a:r>
            <a:endParaRPr lang="it-IT" sz="2200">
              <a:latin typeface="+mj-lt"/>
            </a:endParaRPr>
          </a:p>
          <a:p>
            <a:pPr algn="l">
              <a:defRPr/>
            </a:pPr>
            <a:endParaRPr lang="it-IT" sz="1900" dirty="0">
              <a:latin typeface="+mj-lt"/>
            </a:endParaRPr>
          </a:p>
          <a:p>
            <a:pPr algn="l">
              <a:defRPr/>
            </a:pPr>
            <a:r>
              <a:rPr lang="it-IT" sz="1900">
                <a:latin typeface="+mj-lt"/>
                <a:ea typeface="MS PGothic"/>
              </a:rPr>
              <a:t>	</a:t>
            </a:r>
          </a:p>
          <a:p>
            <a:pPr algn="l">
              <a:defRPr/>
            </a:pPr>
            <a:endParaRPr lang="it-IT" sz="1900" dirty="0">
              <a:latin typeface="+mj-lt"/>
            </a:endParaRPr>
          </a:p>
          <a:p>
            <a:pPr algn="l">
              <a:defRPr/>
            </a:pPr>
            <a:r>
              <a:rPr lang="it-IT" sz="1900">
                <a:latin typeface="+mj-lt"/>
                <a:ea typeface="MS PGothic"/>
              </a:rPr>
              <a:t>	</a:t>
            </a:r>
            <a:endParaRPr lang="en-US" sz="1900">
              <a:latin typeface="+mj-lt"/>
              <a:ea typeface="MS PGothic"/>
            </a:endParaRPr>
          </a:p>
          <a:p>
            <a:pPr algn="l">
              <a:defRPr/>
            </a:pPr>
            <a:endParaRPr lang="it-IT" sz="2000" b="1" dirty="0"/>
          </a:p>
          <a:p>
            <a:pPr algn="l">
              <a:defRPr/>
            </a:pPr>
            <a:endParaRPr lang="it-IT" sz="2000" dirty="0"/>
          </a:p>
        </p:txBody>
      </p:sp>
      <p:pic>
        <p:nvPicPr>
          <p:cNvPr id="6151" name="Immagine 16560">
            <a:extLst>
              <a:ext uri="{FF2B5EF4-FFF2-40B4-BE49-F238E27FC236}">
                <a16:creationId xmlns:a16="http://schemas.microsoft.com/office/drawing/2014/main" id="{4BC3BB19-D699-C98F-9D43-69EA574A2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Immagine 16562">
            <a:extLst>
              <a:ext uri="{FF2B5EF4-FFF2-40B4-BE49-F238E27FC236}">
                <a16:creationId xmlns:a16="http://schemas.microsoft.com/office/drawing/2014/main" id="{B8E68AA9-28FE-A7D4-62AF-6969DE4B6F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sellaDiTesto 1">
            <a:extLst>
              <a:ext uri="{FF2B5EF4-FFF2-40B4-BE49-F238E27FC236}">
                <a16:creationId xmlns:a16="http://schemas.microsoft.com/office/drawing/2014/main" id="{D3C09A7F-9692-ED90-B891-A2649664130D}"/>
              </a:ext>
            </a:extLst>
          </p:cNvPr>
          <p:cNvSpPr txBox="1"/>
          <p:nvPr/>
        </p:nvSpPr>
        <p:spPr>
          <a:xfrm>
            <a:off x="427950" y="3841874"/>
            <a:ext cx="3456384" cy="1938992"/>
          </a:xfrm>
          <a:prstGeom prst="rect">
            <a:avLst/>
          </a:prstGeom>
          <a:noFill/>
        </p:spPr>
        <p:txBody>
          <a:bodyPr wrap="square" rtlCol="0">
            <a:spAutoFit/>
          </a:bodyPr>
          <a:lstStyle/>
          <a:p>
            <a:r>
              <a:rPr lang="it-IT" dirty="0">
                <a:latin typeface="+mn-lt"/>
              </a:rPr>
              <a:t>Colonne:</a:t>
            </a:r>
          </a:p>
          <a:p>
            <a:pPr marL="800100" lvl="1" indent="-342900">
              <a:buFont typeface="Arial" panose="020B0604020202020204" pitchFamily="34" charset="0"/>
              <a:buChar char="•"/>
            </a:pPr>
            <a:r>
              <a:rPr lang="it-IT" dirty="0">
                <a:latin typeface="+mn-lt"/>
              </a:rPr>
              <a:t>Text</a:t>
            </a:r>
          </a:p>
          <a:p>
            <a:pPr marL="800100" lvl="1" indent="-342900">
              <a:buFont typeface="Arial" panose="020B0604020202020204" pitchFamily="34" charset="0"/>
              <a:buChar char="•"/>
            </a:pPr>
            <a:r>
              <a:rPr lang="it-IT" dirty="0">
                <a:latin typeface="+mn-lt"/>
              </a:rPr>
              <a:t>User</a:t>
            </a:r>
          </a:p>
          <a:p>
            <a:pPr marL="800100" lvl="1" indent="-342900">
              <a:buFont typeface="Arial" panose="020B0604020202020204" pitchFamily="34" charset="0"/>
              <a:buChar char="•"/>
            </a:pPr>
            <a:r>
              <a:rPr lang="it-IT" dirty="0" err="1">
                <a:latin typeface="+mn-lt"/>
              </a:rPr>
              <a:t>Entities</a:t>
            </a:r>
            <a:endParaRPr lang="it-IT" dirty="0">
              <a:effectLst/>
              <a:latin typeface="+mn-lt"/>
            </a:endParaRPr>
          </a:p>
          <a:p>
            <a:pPr marL="800100" lvl="1" indent="-342900">
              <a:buFont typeface="Arial" panose="020B0604020202020204" pitchFamily="34" charset="0"/>
              <a:buChar char="•"/>
            </a:pPr>
            <a:r>
              <a:rPr lang="it-IT" dirty="0" err="1">
                <a:latin typeface="+mn-lt"/>
              </a:rPr>
              <a:t>Quoted</a:t>
            </a:r>
            <a:r>
              <a:rPr lang="it-IT" dirty="0">
                <a:latin typeface="+mn-lt"/>
              </a:rPr>
              <a:t> Status</a:t>
            </a:r>
          </a:p>
        </p:txBody>
      </p:sp>
      <p:sp>
        <p:nvSpPr>
          <p:cNvPr id="3" name="CasellaDiTesto 2">
            <a:extLst>
              <a:ext uri="{FF2B5EF4-FFF2-40B4-BE49-F238E27FC236}">
                <a16:creationId xmlns:a16="http://schemas.microsoft.com/office/drawing/2014/main" id="{EA93D369-9E10-3DBD-16F0-3F5F02737CE1}"/>
              </a:ext>
            </a:extLst>
          </p:cNvPr>
          <p:cNvSpPr txBox="1"/>
          <p:nvPr/>
        </p:nvSpPr>
        <p:spPr>
          <a:xfrm>
            <a:off x="3788850" y="4817328"/>
            <a:ext cx="4360862" cy="830997"/>
          </a:xfrm>
          <a:prstGeom prst="rect">
            <a:avLst/>
          </a:prstGeom>
          <a:noFill/>
        </p:spPr>
        <p:txBody>
          <a:bodyPr wrap="square" rtlCol="0">
            <a:spAutoFit/>
          </a:bodyPr>
          <a:lstStyle/>
          <a:p>
            <a:r>
              <a:rPr lang="it-IT" dirty="0"/>
              <a:t>Periodo Temporale:</a:t>
            </a:r>
          </a:p>
          <a:p>
            <a:r>
              <a:rPr lang="it-IT" dirty="0"/>
              <a:t>	25 agosto – 3 ottobre 2017</a:t>
            </a:r>
          </a:p>
        </p:txBody>
      </p:sp>
      <p:sp>
        <p:nvSpPr>
          <p:cNvPr id="5" name="CasellaDiTesto 4">
            <a:extLst>
              <a:ext uri="{FF2B5EF4-FFF2-40B4-BE49-F238E27FC236}">
                <a16:creationId xmlns:a16="http://schemas.microsoft.com/office/drawing/2014/main" id="{362C778A-6D23-B233-3F3D-B4BAEE7554C2}"/>
              </a:ext>
            </a:extLst>
          </p:cNvPr>
          <p:cNvSpPr txBox="1"/>
          <p:nvPr/>
        </p:nvSpPr>
        <p:spPr>
          <a:xfrm>
            <a:off x="3788850" y="3873403"/>
            <a:ext cx="3456384" cy="830997"/>
          </a:xfrm>
          <a:prstGeom prst="rect">
            <a:avLst/>
          </a:prstGeom>
          <a:noFill/>
        </p:spPr>
        <p:txBody>
          <a:bodyPr wrap="square" rtlCol="0">
            <a:spAutoFit/>
          </a:bodyPr>
          <a:lstStyle/>
          <a:p>
            <a:r>
              <a:rPr lang="it-IT" dirty="0"/>
              <a:t>Dataset 001:</a:t>
            </a:r>
          </a:p>
          <a:p>
            <a:r>
              <a:rPr lang="it-IT" dirty="0"/>
              <a:t>	1.348.157 record</a:t>
            </a:r>
          </a:p>
        </p:txBody>
      </p:sp>
      <p:sp>
        <p:nvSpPr>
          <p:cNvPr id="6" name="CasellaDiTesto 5">
            <a:extLst>
              <a:ext uri="{FF2B5EF4-FFF2-40B4-BE49-F238E27FC236}">
                <a16:creationId xmlns:a16="http://schemas.microsoft.com/office/drawing/2014/main" id="{8EC1CDA0-643D-0C71-F851-0637D9519C7C}"/>
              </a:ext>
            </a:extLst>
          </p:cNvPr>
          <p:cNvSpPr txBox="1"/>
          <p:nvPr/>
        </p:nvSpPr>
        <p:spPr>
          <a:xfrm>
            <a:off x="6897216" y="3887579"/>
            <a:ext cx="3456384" cy="830997"/>
          </a:xfrm>
          <a:prstGeom prst="rect">
            <a:avLst/>
          </a:prstGeom>
          <a:noFill/>
        </p:spPr>
        <p:txBody>
          <a:bodyPr wrap="square" rtlCol="0">
            <a:spAutoFit/>
          </a:bodyPr>
          <a:lstStyle/>
          <a:p>
            <a:r>
              <a:rPr lang="it-IT" dirty="0"/>
              <a:t>Dataset 002: </a:t>
            </a:r>
          </a:p>
          <a:p>
            <a:r>
              <a:rPr lang="it-IT" dirty="0"/>
              <a:t>	950.906 record</a:t>
            </a:r>
          </a:p>
        </p:txBody>
      </p:sp>
      <p:sp>
        <p:nvSpPr>
          <p:cNvPr id="8" name="Text Box 12">
            <a:extLst>
              <a:ext uri="{FF2B5EF4-FFF2-40B4-BE49-F238E27FC236}">
                <a16:creationId xmlns:a16="http://schemas.microsoft.com/office/drawing/2014/main" id="{05549D04-2771-3489-BC63-01E98B8CAD62}"/>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102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38F6527-A3B5-5A76-FB67-BE4DC4001440}"/>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6147" name="Immagine 5">
            <a:extLst>
              <a:ext uri="{FF2B5EF4-FFF2-40B4-BE49-F238E27FC236}">
                <a16:creationId xmlns:a16="http://schemas.microsoft.com/office/drawing/2014/main" id="{21C17A9B-437F-EE34-AEDE-06AFD1C1B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Segnaposto numero diapositiva 5">
            <a:extLst>
              <a:ext uri="{FF2B5EF4-FFF2-40B4-BE49-F238E27FC236}">
                <a16:creationId xmlns:a16="http://schemas.microsoft.com/office/drawing/2014/main" id="{7EC2202F-6DAC-00C5-0F8E-5A7EB3F6BB7D}"/>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4E61B5B8-44CE-4A84-B0E2-76C1F9988C29}" type="slidenum">
              <a:rPr lang="it-IT" altLang="it-IT" sz="1400" smtClean="0">
                <a:solidFill>
                  <a:srgbClr val="EAEAEA"/>
                </a:solidFill>
              </a:rPr>
              <a:pPr>
                <a:spcBef>
                  <a:spcPct val="0"/>
                </a:spcBef>
                <a:buFontTx/>
                <a:buNone/>
              </a:pPr>
              <a:t>5</a:t>
            </a:fld>
            <a:r>
              <a:rPr lang="it-IT" altLang="it-IT" sz="1400">
                <a:solidFill>
                  <a:srgbClr val="EAEAEA"/>
                </a:solidFill>
              </a:rPr>
              <a:t>/</a:t>
            </a:r>
          </a:p>
        </p:txBody>
      </p:sp>
      <p:sp>
        <p:nvSpPr>
          <p:cNvPr id="4" name="Segnaposto contenuto 2">
            <a:extLst>
              <a:ext uri="{FF2B5EF4-FFF2-40B4-BE49-F238E27FC236}">
                <a16:creationId xmlns:a16="http://schemas.microsoft.com/office/drawing/2014/main" id="{AB197594-A52C-9345-06CD-9BBCDF115510}"/>
              </a:ext>
            </a:extLst>
          </p:cNvPr>
          <p:cNvSpPr txBox="1">
            <a:spLocks/>
          </p:cNvSpPr>
          <p:nvPr/>
        </p:nvSpPr>
        <p:spPr bwMode="auto">
          <a:xfrm>
            <a:off x="160337" y="1209675"/>
            <a:ext cx="9585325" cy="5262563"/>
          </a:xfrm>
          <a:prstGeom prst="rect">
            <a:avLst/>
          </a:prstGeom>
          <a:noFill/>
          <a:ln>
            <a:noFill/>
          </a:ln>
        </p:spPr>
        <p:txBody>
          <a:bodyPr>
            <a:normAutofit/>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b="1" kern="0" dirty="0"/>
              <a:t>Analisi dei Dati</a:t>
            </a:r>
          </a:p>
          <a:p>
            <a:pPr algn="l">
              <a:defRPr/>
            </a:pPr>
            <a:endParaRPr lang="it-IT" sz="2000" b="1" dirty="0"/>
          </a:p>
          <a:p>
            <a:pPr algn="l">
              <a:defRPr/>
            </a:pPr>
            <a:endParaRPr lang="it-IT" sz="2000" dirty="0"/>
          </a:p>
        </p:txBody>
      </p:sp>
      <p:pic>
        <p:nvPicPr>
          <p:cNvPr id="6151" name="Immagine 16560">
            <a:extLst>
              <a:ext uri="{FF2B5EF4-FFF2-40B4-BE49-F238E27FC236}">
                <a16:creationId xmlns:a16="http://schemas.microsoft.com/office/drawing/2014/main" id="{4BC3BB19-D699-C98F-9D43-69EA574A2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Immagine 16562">
            <a:extLst>
              <a:ext uri="{FF2B5EF4-FFF2-40B4-BE49-F238E27FC236}">
                <a16:creationId xmlns:a16="http://schemas.microsoft.com/office/drawing/2014/main" id="{B8E68AA9-28FE-A7D4-62AF-6969DE4B6F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magine 2">
            <a:extLst>
              <a:ext uri="{FF2B5EF4-FFF2-40B4-BE49-F238E27FC236}">
                <a16:creationId xmlns:a16="http://schemas.microsoft.com/office/drawing/2014/main" id="{0C6B5927-3561-66FD-1445-414D00C59E4B}"/>
              </a:ext>
            </a:extLst>
          </p:cNvPr>
          <p:cNvPicPr>
            <a:picLocks noChangeAspect="1"/>
          </p:cNvPicPr>
          <p:nvPr/>
        </p:nvPicPr>
        <p:blipFill>
          <a:blip r:embed="rId6"/>
          <a:stretch>
            <a:fillRect/>
          </a:stretch>
        </p:blipFill>
        <p:spPr>
          <a:xfrm>
            <a:off x="5427087" y="1910078"/>
            <a:ext cx="4100882" cy="1706578"/>
          </a:xfrm>
          <a:prstGeom prst="rect">
            <a:avLst/>
          </a:prstGeom>
        </p:spPr>
      </p:pic>
      <p:pic>
        <p:nvPicPr>
          <p:cNvPr id="6" name="Immagine 5">
            <a:extLst>
              <a:ext uri="{FF2B5EF4-FFF2-40B4-BE49-F238E27FC236}">
                <a16:creationId xmlns:a16="http://schemas.microsoft.com/office/drawing/2014/main" id="{33A41FDF-BA9F-933C-4B49-A94AF8C4E279}"/>
              </a:ext>
            </a:extLst>
          </p:cNvPr>
          <p:cNvPicPr>
            <a:picLocks noChangeAspect="1"/>
          </p:cNvPicPr>
          <p:nvPr/>
        </p:nvPicPr>
        <p:blipFill rotWithShape="1">
          <a:blip r:embed="rId7"/>
          <a:srcRect t="6109"/>
          <a:stretch/>
        </p:blipFill>
        <p:spPr>
          <a:xfrm>
            <a:off x="5433213" y="3579884"/>
            <a:ext cx="4100882" cy="2387923"/>
          </a:xfrm>
          <a:prstGeom prst="rect">
            <a:avLst/>
          </a:prstGeom>
        </p:spPr>
      </p:pic>
      <p:sp>
        <p:nvSpPr>
          <p:cNvPr id="8" name="CasellaDiTesto 7">
            <a:extLst>
              <a:ext uri="{FF2B5EF4-FFF2-40B4-BE49-F238E27FC236}">
                <a16:creationId xmlns:a16="http://schemas.microsoft.com/office/drawing/2014/main" id="{AA45F6CB-7391-B122-4C5A-4F76CB111E90}"/>
              </a:ext>
            </a:extLst>
          </p:cNvPr>
          <p:cNvSpPr txBox="1"/>
          <p:nvPr/>
        </p:nvSpPr>
        <p:spPr>
          <a:xfrm>
            <a:off x="929701" y="2759092"/>
            <a:ext cx="3398440" cy="1938992"/>
          </a:xfrm>
          <a:prstGeom prst="rect">
            <a:avLst/>
          </a:prstGeom>
          <a:noFill/>
        </p:spPr>
        <p:txBody>
          <a:bodyPr wrap="square" rtlCol="0">
            <a:spAutoFit/>
          </a:bodyPr>
          <a:lstStyle/>
          <a:p>
            <a:r>
              <a:rPr lang="it-IT" dirty="0">
                <a:latin typeface="+mn-lt"/>
              </a:rPr>
              <a:t>Colonne:</a:t>
            </a:r>
          </a:p>
          <a:p>
            <a:pPr marL="800100" lvl="1" indent="-342900">
              <a:buFont typeface="Arial" panose="020B0604020202020204" pitchFamily="34" charset="0"/>
              <a:buChar char="•"/>
            </a:pPr>
            <a:r>
              <a:rPr lang="it-IT" dirty="0" err="1">
                <a:latin typeface="+mn-lt"/>
              </a:rPr>
              <a:t>TweetID</a:t>
            </a:r>
            <a:endParaRPr lang="it-IT" dirty="0">
              <a:latin typeface="+mn-lt"/>
            </a:endParaRPr>
          </a:p>
          <a:p>
            <a:pPr marL="800100" lvl="1" indent="-342900">
              <a:buFont typeface="Arial" panose="020B0604020202020204" pitchFamily="34" charset="0"/>
              <a:buChar char="•"/>
            </a:pPr>
            <a:r>
              <a:rPr lang="it-IT" dirty="0">
                <a:latin typeface="+mn-lt"/>
              </a:rPr>
              <a:t>Date</a:t>
            </a:r>
          </a:p>
          <a:p>
            <a:pPr marL="800100" lvl="1" indent="-342900">
              <a:buFont typeface="Arial" panose="020B0604020202020204" pitchFamily="34" charset="0"/>
              <a:buChar char="•"/>
            </a:pPr>
            <a:r>
              <a:rPr lang="it-IT" dirty="0">
                <a:effectLst/>
                <a:latin typeface="+mn-lt"/>
              </a:rPr>
              <a:t>AIDR Label</a:t>
            </a:r>
          </a:p>
          <a:p>
            <a:pPr marL="800100" lvl="1" indent="-342900">
              <a:buFont typeface="Arial" panose="020B0604020202020204" pitchFamily="34" charset="0"/>
              <a:buChar char="•"/>
            </a:pPr>
            <a:r>
              <a:rPr lang="it-IT" dirty="0">
                <a:effectLst/>
                <a:latin typeface="+mn-lt"/>
              </a:rPr>
              <a:t>AIDR </a:t>
            </a:r>
            <a:r>
              <a:rPr lang="it-IT" dirty="0" err="1">
                <a:effectLst/>
                <a:latin typeface="+mn-lt"/>
              </a:rPr>
              <a:t>Confidance</a:t>
            </a:r>
            <a:endParaRPr lang="it-IT" dirty="0">
              <a:latin typeface="+mn-lt"/>
            </a:endParaRPr>
          </a:p>
        </p:txBody>
      </p:sp>
      <p:sp>
        <p:nvSpPr>
          <p:cNvPr id="9" name="Text Box 12">
            <a:extLst>
              <a:ext uri="{FF2B5EF4-FFF2-40B4-BE49-F238E27FC236}">
                <a16:creationId xmlns:a16="http://schemas.microsoft.com/office/drawing/2014/main" id="{6D0AC8F8-8A66-5A2F-6D1C-6A24C6D1A760}"/>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264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76CF4B3-46F3-0BFA-228F-DA9312438BE7}"/>
              </a:ext>
            </a:extLst>
          </p:cNvPr>
          <p:cNvSpPr txBox="1">
            <a:spLocks/>
          </p:cNvSpPr>
          <p:nvPr/>
        </p:nvSpPr>
        <p:spPr bwMode="auto">
          <a:xfrm>
            <a:off x="160337" y="1050925"/>
            <a:ext cx="9585325" cy="681037"/>
          </a:xfrm>
          <a:prstGeom prst="rect">
            <a:avLst/>
          </a:prstGeom>
          <a:noFill/>
          <a:ln>
            <a:noFill/>
          </a:ln>
        </p:spPr>
        <p:txBody>
          <a:bodyPr>
            <a:normAutofit/>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sz="3000" b="1" kern="0"/>
              <a:t>Architettura Applicazione</a:t>
            </a:r>
          </a:p>
        </p:txBody>
      </p:sp>
      <p:sp>
        <p:nvSpPr>
          <p:cNvPr id="7" name="Rettangolo 6">
            <a:extLst>
              <a:ext uri="{FF2B5EF4-FFF2-40B4-BE49-F238E27FC236}">
                <a16:creationId xmlns:a16="http://schemas.microsoft.com/office/drawing/2014/main" id="{050B37C0-992B-6BEB-FAA6-72E369EC08D3}"/>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8196" name="Immagine 5">
            <a:extLst>
              <a:ext uri="{FF2B5EF4-FFF2-40B4-BE49-F238E27FC236}">
                <a16:creationId xmlns:a16="http://schemas.microsoft.com/office/drawing/2014/main" id="{A6F29724-2105-D531-9EEE-317E8857C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Segnaposto numero diapositiva 5">
            <a:extLst>
              <a:ext uri="{FF2B5EF4-FFF2-40B4-BE49-F238E27FC236}">
                <a16:creationId xmlns:a16="http://schemas.microsoft.com/office/drawing/2014/main" id="{E0E910FD-9060-C38B-1AA1-C158717A8E1C}"/>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73CBE63C-7BE3-4F12-A001-257CE4480BCC}" type="slidenum">
              <a:rPr lang="it-IT" altLang="it-IT" sz="1400" smtClean="0">
                <a:solidFill>
                  <a:srgbClr val="EAEAEA"/>
                </a:solidFill>
              </a:rPr>
              <a:pPr>
                <a:spcBef>
                  <a:spcPct val="0"/>
                </a:spcBef>
                <a:buFontTx/>
                <a:buNone/>
              </a:pPr>
              <a:t>6</a:t>
            </a:fld>
            <a:r>
              <a:rPr lang="it-IT" altLang="it-IT" sz="1400">
                <a:solidFill>
                  <a:srgbClr val="EAEAEA"/>
                </a:solidFill>
              </a:rPr>
              <a:t>/</a:t>
            </a:r>
          </a:p>
        </p:txBody>
      </p:sp>
      <p:pic>
        <p:nvPicPr>
          <p:cNvPr id="8200" name="Immagine 16560">
            <a:extLst>
              <a:ext uri="{FF2B5EF4-FFF2-40B4-BE49-F238E27FC236}">
                <a16:creationId xmlns:a16="http://schemas.microsoft.com/office/drawing/2014/main" id="{51FFB9CF-80ED-9077-0C67-00743C8B98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Immagine 16562">
            <a:extLst>
              <a:ext uri="{FF2B5EF4-FFF2-40B4-BE49-F238E27FC236}">
                <a16:creationId xmlns:a16="http://schemas.microsoft.com/office/drawing/2014/main" id="{3EA2C7D8-0518-35E6-A5A9-7A0C640F3A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magine 5">
            <a:extLst>
              <a:ext uri="{FF2B5EF4-FFF2-40B4-BE49-F238E27FC236}">
                <a16:creationId xmlns:a16="http://schemas.microsoft.com/office/drawing/2014/main" id="{6BC43E98-B522-2318-F86C-63203B30BA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0719" y="2859692"/>
            <a:ext cx="6745048" cy="3257130"/>
          </a:xfrm>
          <a:prstGeom prst="rect">
            <a:avLst/>
          </a:prstGeom>
        </p:spPr>
      </p:pic>
      <p:sp>
        <p:nvSpPr>
          <p:cNvPr id="9" name="CasellaDiTesto 8">
            <a:extLst>
              <a:ext uri="{FF2B5EF4-FFF2-40B4-BE49-F238E27FC236}">
                <a16:creationId xmlns:a16="http://schemas.microsoft.com/office/drawing/2014/main" id="{70054F7F-2AEA-2A30-481D-B1C933B12118}"/>
              </a:ext>
            </a:extLst>
          </p:cNvPr>
          <p:cNvSpPr txBox="1"/>
          <p:nvPr/>
        </p:nvSpPr>
        <p:spPr>
          <a:xfrm>
            <a:off x="419792" y="1731453"/>
            <a:ext cx="9134543" cy="119793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600" err="1">
                <a:latin typeface="+mn-lt"/>
                <a:ea typeface="MS PGothic"/>
              </a:rPr>
              <a:t>L’applicazione</a:t>
            </a:r>
            <a:r>
              <a:rPr lang="en-US" sz="1600">
                <a:latin typeface="+mn-lt"/>
                <a:ea typeface="MS PGothic"/>
              </a:rPr>
              <a:t> è </a:t>
            </a:r>
            <a:r>
              <a:rPr lang="en-US" sz="1600" err="1">
                <a:latin typeface="+mn-lt"/>
                <a:ea typeface="MS PGothic"/>
              </a:rPr>
              <a:t>costituita</a:t>
            </a:r>
            <a:r>
              <a:rPr lang="en-US" sz="1600">
                <a:latin typeface="+mn-lt"/>
                <a:ea typeface="MS PGothic"/>
              </a:rPr>
              <a:t> da un backend </a:t>
            </a:r>
            <a:r>
              <a:rPr lang="en-US" sz="1600" err="1">
                <a:latin typeface="+mn-lt"/>
                <a:ea typeface="MS PGothic"/>
              </a:rPr>
              <a:t>realizzato</a:t>
            </a:r>
            <a:r>
              <a:rPr lang="en-US" sz="1600">
                <a:latin typeface="+mn-lt"/>
                <a:ea typeface="MS PGothic"/>
              </a:rPr>
              <a:t> in </a:t>
            </a:r>
            <a:r>
              <a:rPr lang="en-US" sz="1600" err="1">
                <a:latin typeface="+mn-lt"/>
                <a:ea typeface="MS PGothic"/>
              </a:rPr>
              <a:t>linguaggio</a:t>
            </a:r>
            <a:r>
              <a:rPr lang="en-US" sz="1600">
                <a:latin typeface="+mn-lt"/>
                <a:ea typeface="MS PGothic"/>
              </a:rPr>
              <a:t> Scala e da un frontend </a:t>
            </a:r>
            <a:r>
              <a:rPr lang="en-US" sz="1600" err="1">
                <a:latin typeface="+mn-lt"/>
                <a:ea typeface="MS PGothic"/>
              </a:rPr>
              <a:t>multipiattaforma</a:t>
            </a:r>
            <a:r>
              <a:rPr lang="en-US" sz="1600">
                <a:latin typeface="+mn-lt"/>
                <a:ea typeface="MS PGothic"/>
              </a:rPr>
              <a:t> </a:t>
            </a:r>
            <a:r>
              <a:rPr lang="en-US" sz="1600" err="1">
                <a:latin typeface="+mn-lt"/>
                <a:ea typeface="MS PGothic"/>
              </a:rPr>
              <a:t>realizzato</a:t>
            </a:r>
            <a:r>
              <a:rPr lang="en-US" sz="1600">
                <a:latin typeface="+mn-lt"/>
                <a:ea typeface="MS PGothic"/>
              </a:rPr>
              <a:t> </a:t>
            </a:r>
            <a:r>
              <a:rPr lang="en-US" sz="1600" err="1">
                <a:latin typeface="+mn-lt"/>
                <a:ea typeface="MS PGothic"/>
              </a:rPr>
              <a:t>mediante</a:t>
            </a:r>
            <a:r>
              <a:rPr lang="en-US" sz="1600">
                <a:latin typeface="+mn-lt"/>
                <a:ea typeface="MS PGothic"/>
              </a:rPr>
              <a:t> il framework Angular. </a:t>
            </a:r>
            <a:endParaRPr lang="it-IT">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600">
                <a:latin typeface="+mn-lt"/>
                <a:ea typeface="MS PGothic"/>
              </a:rPr>
              <a:t>Per </a:t>
            </a:r>
            <a:r>
              <a:rPr lang="en-US" sz="1600" err="1">
                <a:latin typeface="+mn-lt"/>
                <a:ea typeface="MS PGothic"/>
              </a:rPr>
              <a:t>l’analisi</a:t>
            </a:r>
            <a:r>
              <a:rPr lang="en-US" sz="1600">
                <a:latin typeface="+mn-lt"/>
                <a:ea typeface="MS PGothic"/>
              </a:rPr>
              <a:t> del dataset è </a:t>
            </a:r>
            <a:r>
              <a:rPr lang="en-US" sz="1600" err="1">
                <a:latin typeface="+mn-lt"/>
                <a:ea typeface="MS PGothic"/>
              </a:rPr>
              <a:t>stato</a:t>
            </a:r>
            <a:r>
              <a:rPr lang="en-US" sz="1600">
                <a:latin typeface="+mn-lt"/>
                <a:ea typeface="MS PGothic"/>
              </a:rPr>
              <a:t> </a:t>
            </a:r>
            <a:r>
              <a:rPr lang="en-US" sz="1600" err="1">
                <a:latin typeface="+mn-lt"/>
                <a:ea typeface="MS PGothic"/>
              </a:rPr>
              <a:t>scelto</a:t>
            </a:r>
            <a:r>
              <a:rPr lang="en-US" sz="1600">
                <a:latin typeface="+mn-lt"/>
                <a:ea typeface="MS PGothic"/>
              </a:rPr>
              <a:t> il framework Spark </a:t>
            </a:r>
            <a:r>
              <a:rPr lang="en-US" sz="1600" err="1">
                <a:latin typeface="+mn-lt"/>
                <a:ea typeface="MS PGothic"/>
              </a:rPr>
              <a:t>che</a:t>
            </a:r>
            <a:r>
              <a:rPr lang="en-US" sz="1600">
                <a:latin typeface="+mn-lt"/>
                <a:ea typeface="MS PGothic"/>
              </a:rPr>
              <a:t> </a:t>
            </a:r>
            <a:r>
              <a:rPr lang="en-US" sz="1600" err="1">
                <a:latin typeface="+mn-lt"/>
                <a:ea typeface="MS PGothic"/>
              </a:rPr>
              <a:t>risulta</a:t>
            </a:r>
            <a:r>
              <a:rPr lang="en-US" sz="1600">
                <a:latin typeface="+mn-lt"/>
                <a:ea typeface="MS PGothic"/>
              </a:rPr>
              <a:t> </a:t>
            </a:r>
            <a:r>
              <a:rPr lang="en-US" sz="1600" err="1">
                <a:latin typeface="+mn-lt"/>
                <a:ea typeface="MS PGothic"/>
              </a:rPr>
              <a:t>essere</a:t>
            </a:r>
            <a:r>
              <a:rPr lang="en-US" sz="1600">
                <a:latin typeface="+mn-lt"/>
                <a:ea typeface="MS PGothic"/>
              </a:rPr>
              <a:t> </a:t>
            </a:r>
            <a:r>
              <a:rPr lang="en-US" sz="1600" err="1">
                <a:latin typeface="+mn-lt"/>
                <a:ea typeface="MS PGothic"/>
              </a:rPr>
              <a:t>particolarmente</a:t>
            </a:r>
            <a:r>
              <a:rPr lang="en-US" sz="1600">
                <a:latin typeface="+mn-lt"/>
                <a:ea typeface="MS PGothic"/>
              </a:rPr>
              <a:t> </a:t>
            </a:r>
            <a:r>
              <a:rPr lang="en-US" sz="1600" err="1">
                <a:latin typeface="+mn-lt"/>
                <a:ea typeface="MS PGothic"/>
              </a:rPr>
              <a:t>performante</a:t>
            </a:r>
            <a:r>
              <a:rPr lang="en-US" sz="1600">
                <a:latin typeface="+mn-lt"/>
                <a:ea typeface="MS PGothic"/>
              </a:rPr>
              <a:t>.  </a:t>
            </a:r>
            <a:endParaRPr lang="en-US" sz="1600">
              <a:latin typeface="+mn-lt"/>
              <a:ea typeface="MS PGothic"/>
              <a:cs typeface="Times New Roman"/>
            </a:endParaRPr>
          </a:p>
          <a:p>
            <a:pPr indent="-228600">
              <a:lnSpc>
                <a:spcPct val="90000"/>
              </a:lnSpc>
              <a:spcAft>
                <a:spcPts val="600"/>
              </a:spcAft>
              <a:buFont typeface="Arial" panose="020B0604020202020204" pitchFamily="34" charset="0"/>
              <a:buChar char="•"/>
            </a:pPr>
            <a:r>
              <a:rPr lang="en-US" sz="1600">
                <a:latin typeface="+mn-lt"/>
                <a:ea typeface="MS PGothic"/>
              </a:rPr>
              <a:t>I </a:t>
            </a:r>
            <a:r>
              <a:rPr lang="en-US" sz="1600" err="1">
                <a:latin typeface="+mn-lt"/>
                <a:ea typeface="MS PGothic"/>
              </a:rPr>
              <a:t>servizi</a:t>
            </a:r>
            <a:r>
              <a:rPr lang="en-US" sz="1600">
                <a:latin typeface="+mn-lt"/>
                <a:ea typeface="MS PGothic"/>
              </a:rPr>
              <a:t> Rest </a:t>
            </a:r>
            <a:r>
              <a:rPr lang="en-US" sz="1600" err="1">
                <a:latin typeface="+mn-lt"/>
                <a:ea typeface="MS PGothic"/>
              </a:rPr>
              <a:t>sono</a:t>
            </a:r>
            <a:r>
              <a:rPr lang="en-US" sz="1600">
                <a:latin typeface="+mn-lt"/>
                <a:ea typeface="MS PGothic"/>
              </a:rPr>
              <a:t> </a:t>
            </a:r>
            <a:r>
              <a:rPr lang="en-US" sz="1600" err="1">
                <a:latin typeface="+mn-lt"/>
                <a:ea typeface="MS PGothic"/>
              </a:rPr>
              <a:t>stati</a:t>
            </a:r>
            <a:r>
              <a:rPr lang="en-US" sz="1600">
                <a:latin typeface="+mn-lt"/>
                <a:ea typeface="MS PGothic"/>
              </a:rPr>
              <a:t> </a:t>
            </a:r>
            <a:r>
              <a:rPr lang="en-US" sz="1600" err="1">
                <a:latin typeface="+mn-lt"/>
                <a:ea typeface="MS PGothic"/>
              </a:rPr>
              <a:t>implementati</a:t>
            </a:r>
            <a:r>
              <a:rPr lang="en-US" sz="1600">
                <a:latin typeface="+mn-lt"/>
                <a:ea typeface="MS PGothic"/>
              </a:rPr>
              <a:t> in </a:t>
            </a:r>
            <a:r>
              <a:rPr lang="en-US" sz="1600" err="1">
                <a:latin typeface="+mn-lt"/>
                <a:ea typeface="MS PGothic"/>
              </a:rPr>
              <a:t>linguaggio</a:t>
            </a:r>
            <a:r>
              <a:rPr lang="en-US" sz="1600">
                <a:latin typeface="+mn-lt"/>
                <a:ea typeface="MS PGothic"/>
              </a:rPr>
              <a:t> Scala </a:t>
            </a:r>
            <a:r>
              <a:rPr lang="en-US" sz="1600" err="1">
                <a:latin typeface="+mn-lt"/>
                <a:ea typeface="MS PGothic"/>
              </a:rPr>
              <a:t>mediante</a:t>
            </a:r>
            <a:r>
              <a:rPr lang="en-US" sz="1600">
                <a:latin typeface="+mn-lt"/>
                <a:ea typeface="MS PGothic"/>
              </a:rPr>
              <a:t> la </a:t>
            </a:r>
            <a:r>
              <a:rPr lang="en-US" sz="1600" err="1">
                <a:latin typeface="+mn-lt"/>
                <a:ea typeface="MS PGothic"/>
              </a:rPr>
              <a:t>libreria</a:t>
            </a:r>
            <a:r>
              <a:rPr lang="en-US" sz="1600">
                <a:latin typeface="+mn-lt"/>
                <a:ea typeface="MS PGothic"/>
              </a:rPr>
              <a:t> Akka HTTP. </a:t>
            </a:r>
            <a:endParaRPr lang="en-US" sz="1600">
              <a:latin typeface="+mn-lt"/>
              <a:cs typeface="Times New Roman"/>
            </a:endParaRPr>
          </a:p>
        </p:txBody>
      </p:sp>
      <p:sp>
        <p:nvSpPr>
          <p:cNvPr id="2" name="Text Box 12">
            <a:extLst>
              <a:ext uri="{FF2B5EF4-FFF2-40B4-BE49-F238E27FC236}">
                <a16:creationId xmlns:a16="http://schemas.microsoft.com/office/drawing/2014/main" id="{111B7B2A-C817-D931-0BD2-E07FDC31B579}"/>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3F502261-101D-EFB7-5D5C-BFA4B52FEE8F}"/>
              </a:ext>
            </a:extLst>
          </p:cNvPr>
          <p:cNvSpPr txBox="1">
            <a:spLocks/>
          </p:cNvSpPr>
          <p:nvPr/>
        </p:nvSpPr>
        <p:spPr bwMode="auto">
          <a:xfrm>
            <a:off x="88900" y="1050925"/>
            <a:ext cx="9585325" cy="577875"/>
          </a:xfrm>
          <a:prstGeom prst="rect">
            <a:avLst/>
          </a:prstGeom>
          <a:noFill/>
          <a:ln>
            <a:noFill/>
          </a:ln>
        </p:spPr>
        <p:txBody>
          <a:bodyPr>
            <a:normAutofit lnSpcReduction="10000"/>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altLang="it-IT" b="1" dirty="0"/>
              <a:t>Nello specifico…</a:t>
            </a:r>
          </a:p>
          <a:p>
            <a:pPr>
              <a:defRPr/>
            </a:pPr>
            <a:endParaRPr lang="it-IT" kern="0" dirty="0"/>
          </a:p>
        </p:txBody>
      </p:sp>
      <p:sp>
        <p:nvSpPr>
          <p:cNvPr id="7" name="Rettangolo 6">
            <a:extLst>
              <a:ext uri="{FF2B5EF4-FFF2-40B4-BE49-F238E27FC236}">
                <a16:creationId xmlns:a16="http://schemas.microsoft.com/office/drawing/2014/main" id="{402E845A-F1A1-EA21-8EAD-D3EF1C1B0A88}"/>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10244" name="Immagine 5">
            <a:extLst>
              <a:ext uri="{FF2B5EF4-FFF2-40B4-BE49-F238E27FC236}">
                <a16:creationId xmlns:a16="http://schemas.microsoft.com/office/drawing/2014/main" id="{B3873122-9200-343C-7032-6AAC6B526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Segnaposto numero diapositiva 5">
            <a:extLst>
              <a:ext uri="{FF2B5EF4-FFF2-40B4-BE49-F238E27FC236}">
                <a16:creationId xmlns:a16="http://schemas.microsoft.com/office/drawing/2014/main" id="{D2B2E9BC-294A-1241-2372-EFA15284387E}"/>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52436513-598E-4278-8FC8-F9625A97437B}" type="slidenum">
              <a:rPr lang="it-IT" altLang="it-IT" sz="1400" smtClean="0">
                <a:solidFill>
                  <a:srgbClr val="EAEAEA"/>
                </a:solidFill>
              </a:rPr>
              <a:pPr>
                <a:spcBef>
                  <a:spcPct val="0"/>
                </a:spcBef>
                <a:buFontTx/>
                <a:buNone/>
              </a:pPr>
              <a:t>7</a:t>
            </a:fld>
            <a:r>
              <a:rPr lang="it-IT" altLang="it-IT" sz="1400">
                <a:solidFill>
                  <a:srgbClr val="EAEAEA"/>
                </a:solidFill>
              </a:rPr>
              <a:t>/</a:t>
            </a:r>
          </a:p>
        </p:txBody>
      </p:sp>
      <p:pic>
        <p:nvPicPr>
          <p:cNvPr id="10247" name="Immagine 16560">
            <a:extLst>
              <a:ext uri="{FF2B5EF4-FFF2-40B4-BE49-F238E27FC236}">
                <a16:creationId xmlns:a16="http://schemas.microsoft.com/office/drawing/2014/main" id="{055A75D1-2935-29E2-48DF-132237D14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Immagine 16562">
            <a:extLst>
              <a:ext uri="{FF2B5EF4-FFF2-40B4-BE49-F238E27FC236}">
                <a16:creationId xmlns:a16="http://schemas.microsoft.com/office/drawing/2014/main" id="{DDBE188E-350D-9ACB-229C-0C32463C6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magine 4">
            <a:extLst>
              <a:ext uri="{FF2B5EF4-FFF2-40B4-BE49-F238E27FC236}">
                <a16:creationId xmlns:a16="http://schemas.microsoft.com/office/drawing/2014/main" id="{7BF05700-40FA-79C2-86B6-E83BA2537C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1996" y="404664"/>
            <a:ext cx="6831104" cy="5864374"/>
          </a:xfrm>
          <a:prstGeom prst="rect">
            <a:avLst/>
          </a:prstGeom>
        </p:spPr>
      </p:pic>
      <p:sp>
        <p:nvSpPr>
          <p:cNvPr id="6" name="Segnaposto contenuto 2">
            <a:extLst>
              <a:ext uri="{FF2B5EF4-FFF2-40B4-BE49-F238E27FC236}">
                <a16:creationId xmlns:a16="http://schemas.microsoft.com/office/drawing/2014/main" id="{CE9DE062-67C5-8828-A31B-AB51488217B4}"/>
              </a:ext>
            </a:extLst>
          </p:cNvPr>
          <p:cNvSpPr txBox="1">
            <a:spLocks/>
          </p:cNvSpPr>
          <p:nvPr/>
        </p:nvSpPr>
        <p:spPr bwMode="auto">
          <a:xfrm>
            <a:off x="344238" y="5007110"/>
            <a:ext cx="2736554" cy="1292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r>
              <a:rPr lang="it-IT" sz="1800" kern="0">
                <a:latin typeface="Times New Roman"/>
                <a:ea typeface="MS PGothic"/>
              </a:rPr>
              <a:t>Il seguente class </a:t>
            </a:r>
            <a:r>
              <a:rPr lang="it-IT" sz="1800" kern="0" err="1">
                <a:latin typeface="Times New Roman"/>
                <a:ea typeface="MS PGothic"/>
              </a:rPr>
              <a:t>diagram</a:t>
            </a:r>
            <a:r>
              <a:rPr lang="it-IT" sz="1800" kern="0">
                <a:latin typeface="Times New Roman"/>
                <a:ea typeface="MS PGothic"/>
              </a:rPr>
              <a:t> ci consente di avere un quadro più preciso in merito ai dettagli implementativi del </a:t>
            </a:r>
            <a:r>
              <a:rPr lang="it-IT" sz="1800" kern="0" err="1">
                <a:latin typeface="Times New Roman"/>
                <a:ea typeface="MS PGothic"/>
              </a:rPr>
              <a:t>backend</a:t>
            </a:r>
            <a:r>
              <a:rPr lang="it-IT" sz="1800" kern="0">
                <a:latin typeface="Times New Roman"/>
                <a:ea typeface="MS PGothic"/>
              </a:rPr>
              <a:t> dell’applicazione.</a:t>
            </a:r>
          </a:p>
        </p:txBody>
      </p:sp>
      <p:sp>
        <p:nvSpPr>
          <p:cNvPr id="8" name="Text Box 12">
            <a:extLst>
              <a:ext uri="{FF2B5EF4-FFF2-40B4-BE49-F238E27FC236}">
                <a16:creationId xmlns:a16="http://schemas.microsoft.com/office/drawing/2014/main" id="{7EDFA974-ECEE-2342-2BBE-0D52F0261601}"/>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3F502261-101D-EFB7-5D5C-BFA4B52FEE8F}"/>
              </a:ext>
            </a:extLst>
          </p:cNvPr>
          <p:cNvSpPr txBox="1">
            <a:spLocks/>
          </p:cNvSpPr>
          <p:nvPr/>
        </p:nvSpPr>
        <p:spPr bwMode="auto">
          <a:xfrm>
            <a:off x="88900" y="1185802"/>
            <a:ext cx="9585325" cy="577875"/>
          </a:xfrm>
          <a:prstGeom prst="rect">
            <a:avLst/>
          </a:prstGeom>
          <a:noFill/>
          <a:ln>
            <a:noFill/>
          </a:ln>
        </p:spPr>
        <p:txBody>
          <a:bodyPr>
            <a:normAutofit lnSpcReduction="10000"/>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altLang="it-IT" b="1" dirty="0"/>
              <a:t>Modello di Machine Learning</a:t>
            </a:r>
          </a:p>
          <a:p>
            <a:pPr>
              <a:defRPr/>
            </a:pPr>
            <a:endParaRPr lang="it-IT" kern="0" dirty="0"/>
          </a:p>
        </p:txBody>
      </p:sp>
      <p:sp>
        <p:nvSpPr>
          <p:cNvPr id="7" name="Rettangolo 6">
            <a:extLst>
              <a:ext uri="{FF2B5EF4-FFF2-40B4-BE49-F238E27FC236}">
                <a16:creationId xmlns:a16="http://schemas.microsoft.com/office/drawing/2014/main" id="{402E845A-F1A1-EA21-8EAD-D3EF1C1B0A88}"/>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10244" name="Immagine 5">
            <a:extLst>
              <a:ext uri="{FF2B5EF4-FFF2-40B4-BE49-F238E27FC236}">
                <a16:creationId xmlns:a16="http://schemas.microsoft.com/office/drawing/2014/main" id="{B3873122-9200-343C-7032-6AAC6B526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Segnaposto numero diapositiva 5">
            <a:extLst>
              <a:ext uri="{FF2B5EF4-FFF2-40B4-BE49-F238E27FC236}">
                <a16:creationId xmlns:a16="http://schemas.microsoft.com/office/drawing/2014/main" id="{D2B2E9BC-294A-1241-2372-EFA15284387E}"/>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52436513-598E-4278-8FC8-F9625A97437B}" type="slidenum">
              <a:rPr lang="it-IT" altLang="it-IT" sz="1400" smtClean="0">
                <a:solidFill>
                  <a:srgbClr val="EAEAEA"/>
                </a:solidFill>
              </a:rPr>
              <a:pPr>
                <a:spcBef>
                  <a:spcPct val="0"/>
                </a:spcBef>
                <a:buFontTx/>
                <a:buNone/>
              </a:pPr>
              <a:t>8</a:t>
            </a:fld>
            <a:r>
              <a:rPr lang="it-IT" altLang="it-IT" sz="1400">
                <a:solidFill>
                  <a:srgbClr val="EAEAEA"/>
                </a:solidFill>
              </a:rPr>
              <a:t>/</a:t>
            </a:r>
          </a:p>
        </p:txBody>
      </p:sp>
      <p:pic>
        <p:nvPicPr>
          <p:cNvPr id="10247" name="Immagine 16560">
            <a:extLst>
              <a:ext uri="{FF2B5EF4-FFF2-40B4-BE49-F238E27FC236}">
                <a16:creationId xmlns:a16="http://schemas.microsoft.com/office/drawing/2014/main" id="{055A75D1-2935-29E2-48DF-132237D14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Immagine 16562">
            <a:extLst>
              <a:ext uri="{FF2B5EF4-FFF2-40B4-BE49-F238E27FC236}">
                <a16:creationId xmlns:a16="http://schemas.microsoft.com/office/drawing/2014/main" id="{DDBE188E-350D-9ACB-229C-0C32463C6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sellaDiTesto 1">
            <a:extLst>
              <a:ext uri="{FF2B5EF4-FFF2-40B4-BE49-F238E27FC236}">
                <a16:creationId xmlns:a16="http://schemas.microsoft.com/office/drawing/2014/main" id="{F0A8CF9A-C0B9-66B8-3774-6E5CF0826E06}"/>
              </a:ext>
            </a:extLst>
          </p:cNvPr>
          <p:cNvSpPr txBox="1"/>
          <p:nvPr/>
        </p:nvSpPr>
        <p:spPr>
          <a:xfrm>
            <a:off x="254747" y="2210251"/>
            <a:ext cx="5911495" cy="147732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it-IT" sz="1800" dirty="0">
                <a:latin typeface="Times New Roman"/>
                <a:ea typeface="MS PGothic"/>
                <a:cs typeface="Times New Roman"/>
              </a:rPr>
              <a:t>Algoritmo di classificazione: </a:t>
            </a:r>
            <a:r>
              <a:rPr lang="it-IT" sz="1800" dirty="0" err="1">
                <a:effectLst/>
                <a:latin typeface="Times New Roman"/>
                <a:ea typeface="MS PGothic"/>
                <a:cs typeface="Times New Roman"/>
              </a:rPr>
              <a:t>Naive</a:t>
            </a:r>
            <a:r>
              <a:rPr lang="it-IT" sz="1800" dirty="0">
                <a:effectLst/>
                <a:latin typeface="Times New Roman"/>
                <a:ea typeface="MS PGothic"/>
                <a:cs typeface="Times New Roman"/>
              </a:rPr>
              <a:t> </a:t>
            </a:r>
            <a:r>
              <a:rPr lang="it-IT" sz="1800" dirty="0" err="1">
                <a:effectLst/>
                <a:latin typeface="Times New Roman"/>
                <a:ea typeface="MS PGothic"/>
                <a:cs typeface="Times New Roman"/>
              </a:rPr>
              <a:t>Bayes</a:t>
            </a:r>
            <a:endParaRPr lang="it-IT" sz="1800" dirty="0">
              <a:effectLst/>
              <a:latin typeface="Times New Roman"/>
              <a:ea typeface="MS PGothic"/>
              <a:cs typeface="Times New Roman"/>
            </a:endParaRPr>
          </a:p>
          <a:p>
            <a:pPr marL="342900" indent="-342900">
              <a:buFont typeface="Arial" panose="020B0604020202020204" pitchFamily="34" charset="0"/>
              <a:buChar char="•"/>
            </a:pPr>
            <a:r>
              <a:rPr lang="it-IT" sz="1800" dirty="0">
                <a:latin typeface="Times New Roman"/>
                <a:ea typeface="MS PGothic"/>
                <a:cs typeface="Times New Roman"/>
              </a:rPr>
              <a:t>Dataset Utilizzato: 001 e 002</a:t>
            </a:r>
          </a:p>
          <a:p>
            <a:pPr marL="342900" indent="-342900">
              <a:buFont typeface="Arial" panose="020B0604020202020204" pitchFamily="34" charset="0"/>
              <a:buChar char="•"/>
            </a:pPr>
            <a:r>
              <a:rPr lang="it-IT" sz="1800" dirty="0">
                <a:latin typeface="Times New Roman"/>
                <a:ea typeface="MS PGothic"/>
                <a:cs typeface="Times New Roman"/>
              </a:rPr>
              <a:t>Record Complessivi: 1.347.753</a:t>
            </a:r>
          </a:p>
          <a:p>
            <a:pPr marL="342900" indent="-342900">
              <a:buFont typeface="Arial" panose="020B0604020202020204" pitchFamily="34" charset="0"/>
              <a:buChar char="•"/>
            </a:pPr>
            <a:r>
              <a:rPr lang="it-IT" sz="1800" dirty="0">
                <a:latin typeface="Times New Roman"/>
                <a:ea typeface="MS PGothic"/>
                <a:cs typeface="Times New Roman"/>
              </a:rPr>
              <a:t>Training set: 80%</a:t>
            </a:r>
          </a:p>
          <a:p>
            <a:pPr marL="342900" indent="-342900">
              <a:buFont typeface="Arial" panose="020B0604020202020204" pitchFamily="34" charset="0"/>
              <a:buChar char="•"/>
            </a:pPr>
            <a:r>
              <a:rPr lang="it-IT" sz="1800" dirty="0">
                <a:latin typeface="Times New Roman"/>
                <a:ea typeface="MS PGothic"/>
                <a:cs typeface="Times New Roman"/>
              </a:rPr>
              <a:t>Test set: 20%</a:t>
            </a:r>
          </a:p>
        </p:txBody>
      </p:sp>
      <p:pic>
        <p:nvPicPr>
          <p:cNvPr id="9" name="Immagine 8">
            <a:extLst>
              <a:ext uri="{FF2B5EF4-FFF2-40B4-BE49-F238E27FC236}">
                <a16:creationId xmlns:a16="http://schemas.microsoft.com/office/drawing/2014/main" id="{7053DE42-3804-88DB-4634-D7C836861502}"/>
              </a:ext>
            </a:extLst>
          </p:cNvPr>
          <p:cNvPicPr>
            <a:picLocks noChangeAspect="1"/>
          </p:cNvPicPr>
          <p:nvPr/>
        </p:nvPicPr>
        <p:blipFill rotWithShape="1">
          <a:blip r:embed="rId6">
            <a:extLst>
              <a:ext uri="{28A0092B-C50C-407E-A947-70E740481C1C}">
                <a14:useLocalDpi xmlns:a14="http://schemas.microsoft.com/office/drawing/2010/main" val="0"/>
              </a:ext>
            </a:extLst>
          </a:blip>
          <a:srcRect l="61854" b="13525"/>
          <a:stretch/>
        </p:blipFill>
        <p:spPr>
          <a:xfrm>
            <a:off x="7909333" y="1604874"/>
            <a:ext cx="1361406" cy="4318275"/>
          </a:xfrm>
          <a:prstGeom prst="rect">
            <a:avLst/>
          </a:prstGeom>
        </p:spPr>
      </p:pic>
      <p:pic>
        <p:nvPicPr>
          <p:cNvPr id="11" name="Immagine 10">
            <a:extLst>
              <a:ext uri="{FF2B5EF4-FFF2-40B4-BE49-F238E27FC236}">
                <a16:creationId xmlns:a16="http://schemas.microsoft.com/office/drawing/2014/main" id="{4EBAED7F-FD33-AE75-C5ED-72928A06EA06}"/>
              </a:ext>
            </a:extLst>
          </p:cNvPr>
          <p:cNvPicPr>
            <a:picLocks noChangeAspect="1"/>
          </p:cNvPicPr>
          <p:nvPr/>
        </p:nvPicPr>
        <p:blipFill>
          <a:blip r:embed="rId7"/>
          <a:stretch>
            <a:fillRect/>
          </a:stretch>
        </p:blipFill>
        <p:spPr>
          <a:xfrm>
            <a:off x="4918816" y="2939881"/>
            <a:ext cx="3038899" cy="1781424"/>
          </a:xfrm>
          <a:prstGeom prst="rect">
            <a:avLst/>
          </a:prstGeom>
        </p:spPr>
      </p:pic>
      <p:sp>
        <p:nvSpPr>
          <p:cNvPr id="13" name="CasellaDiTesto 12">
            <a:extLst>
              <a:ext uri="{FF2B5EF4-FFF2-40B4-BE49-F238E27FC236}">
                <a16:creationId xmlns:a16="http://schemas.microsoft.com/office/drawing/2014/main" id="{09D803B6-04F7-309B-8568-985C1230F8A7}"/>
              </a:ext>
            </a:extLst>
          </p:cNvPr>
          <p:cNvSpPr txBox="1"/>
          <p:nvPr/>
        </p:nvSpPr>
        <p:spPr>
          <a:xfrm>
            <a:off x="5322004" y="4895136"/>
            <a:ext cx="2219423" cy="738664"/>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it-IT" sz="1400">
                <a:latin typeface="Times New Roman"/>
                <a:ea typeface="MS PGothic"/>
                <a:cs typeface="Times New Roman"/>
              </a:rPr>
              <a:t>Cross-</a:t>
            </a:r>
            <a:r>
              <a:rPr lang="it-IT" sz="1400" err="1">
                <a:latin typeface="Times New Roman"/>
                <a:ea typeface="MS PGothic"/>
                <a:cs typeface="Times New Roman"/>
              </a:rPr>
              <a:t>validation</a:t>
            </a:r>
            <a:r>
              <a:rPr lang="it-IT" sz="1400">
                <a:latin typeface="Times New Roman"/>
                <a:ea typeface="MS PGothic"/>
                <a:cs typeface="Times New Roman"/>
              </a:rPr>
              <a:t>: </a:t>
            </a:r>
            <a:endParaRPr lang="it-IT" sz="1400">
              <a:latin typeface="Times New Roman"/>
              <a:cs typeface="Times New Roman"/>
            </a:endParaRPr>
          </a:p>
          <a:p>
            <a:pPr lvl="1"/>
            <a:r>
              <a:rPr lang="it-IT" sz="1400">
                <a:latin typeface="Times New Roman"/>
                <a:ea typeface="MS PGothic"/>
                <a:cs typeface="Times New Roman"/>
              </a:rPr>
              <a:t>K=5,</a:t>
            </a:r>
          </a:p>
          <a:p>
            <a:pPr lvl="1"/>
            <a:r>
              <a:rPr lang="it-IT" sz="1400">
                <a:latin typeface="Times New Roman"/>
                <a:ea typeface="MS PGothic"/>
                <a:cs typeface="Times New Roman"/>
              </a:rPr>
              <a:t>Metrica :F1Score</a:t>
            </a:r>
          </a:p>
        </p:txBody>
      </p:sp>
      <p:pic>
        <p:nvPicPr>
          <p:cNvPr id="15" name="Immagine 14">
            <a:extLst>
              <a:ext uri="{FF2B5EF4-FFF2-40B4-BE49-F238E27FC236}">
                <a16:creationId xmlns:a16="http://schemas.microsoft.com/office/drawing/2014/main" id="{EEDBF65D-59BA-F405-7C26-973FC26082AB}"/>
              </a:ext>
            </a:extLst>
          </p:cNvPr>
          <p:cNvPicPr>
            <a:picLocks noChangeAspect="1"/>
          </p:cNvPicPr>
          <p:nvPr/>
        </p:nvPicPr>
        <p:blipFill>
          <a:blip r:embed="rId8"/>
          <a:stretch>
            <a:fillRect/>
          </a:stretch>
        </p:blipFill>
        <p:spPr>
          <a:xfrm>
            <a:off x="635261" y="4222895"/>
            <a:ext cx="3766091" cy="1052332"/>
          </a:xfrm>
          <a:prstGeom prst="rect">
            <a:avLst/>
          </a:prstGeom>
        </p:spPr>
      </p:pic>
      <p:sp>
        <p:nvSpPr>
          <p:cNvPr id="16" name="Text Box 12">
            <a:extLst>
              <a:ext uri="{FF2B5EF4-FFF2-40B4-BE49-F238E27FC236}">
                <a16:creationId xmlns:a16="http://schemas.microsoft.com/office/drawing/2014/main" id="{34A19A24-7BDE-FB52-6A6B-85C8DF07A992}"/>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dirty="0">
                <a:solidFill>
                  <a:srgbClr val="EAEAEA"/>
                </a:solidFill>
                <a:latin typeface="Calibri" panose="020F0502020204030204" pitchFamily="34" charset="0"/>
                <a:cs typeface="Calibri" panose="020F0502020204030204" pitchFamily="34" charset="0"/>
              </a:rPr>
              <a:t>Harvey Tracker</a:t>
            </a:r>
            <a:br>
              <a:rPr lang="it-IT" altLang="it-IT" sz="1100" dirty="0">
                <a:solidFill>
                  <a:srgbClr val="EAEAEA"/>
                </a:solidFill>
                <a:latin typeface="Calibri" panose="020F0502020204030204" pitchFamily="34" charset="0"/>
                <a:cs typeface="Calibri" panose="020F0502020204030204" pitchFamily="34" charset="0"/>
              </a:rPr>
            </a:br>
            <a:endParaRPr lang="it-IT" altLang="it-IT" sz="1600" dirty="0">
              <a:solidFill>
                <a:srgbClr val="EAEAEA"/>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098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D8BEDC20-22EE-9F9F-F1C3-12724B1F8D56}"/>
              </a:ext>
            </a:extLst>
          </p:cNvPr>
          <p:cNvSpPr txBox="1">
            <a:spLocks/>
          </p:cNvSpPr>
          <p:nvPr/>
        </p:nvSpPr>
        <p:spPr bwMode="auto">
          <a:xfrm>
            <a:off x="36757" y="1234526"/>
            <a:ext cx="9906000" cy="541337"/>
          </a:xfrm>
          <a:prstGeom prst="rect">
            <a:avLst/>
          </a:prstGeom>
          <a:noFill/>
          <a:ln>
            <a:noFill/>
          </a:ln>
        </p:spPr>
        <p:txBody>
          <a:bodyPr>
            <a:normAutofit lnSpcReduction="10000"/>
          </a:bodyPr>
          <a:lstStyle>
            <a:lvl1pPr marL="0" indent="0" algn="ctr" rtl="0" eaLnBrk="0" fontAlgn="base" hangingPunct="0">
              <a:spcBef>
                <a:spcPct val="20000"/>
              </a:spcBef>
              <a:spcAft>
                <a:spcPct val="0"/>
              </a:spcAft>
              <a:buNone/>
              <a:defRPr sz="3200">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it-IT" b="1" kern="0"/>
              <a:t>Query </a:t>
            </a:r>
          </a:p>
        </p:txBody>
      </p:sp>
      <p:sp>
        <p:nvSpPr>
          <p:cNvPr id="7" name="Rettangolo 6">
            <a:extLst>
              <a:ext uri="{FF2B5EF4-FFF2-40B4-BE49-F238E27FC236}">
                <a16:creationId xmlns:a16="http://schemas.microsoft.com/office/drawing/2014/main" id="{76B27708-9F2A-2FDC-07A1-799A7C3B0C94}"/>
              </a:ext>
            </a:extLst>
          </p:cNvPr>
          <p:cNvSpPr>
            <a:spLocks noGrp="1" noRot="1" noMove="1" noResize="1" noEditPoints="1" noAdjustHandles="1" noChangeArrowheads="1" noChangeShapeType="1"/>
          </p:cNvSpPr>
          <p:nvPr/>
        </p:nvSpPr>
        <p:spPr>
          <a:xfrm>
            <a:off x="0" y="0"/>
            <a:ext cx="9906000" cy="1050925"/>
          </a:xfrm>
          <a:prstGeom prst="rect">
            <a:avLst/>
          </a:prstGeom>
          <a:solidFill>
            <a:srgbClr val="9A0013"/>
          </a:solidFill>
          <a:ln>
            <a:solidFill>
              <a:srgbClr val="9A00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a:p>
        </p:txBody>
      </p:sp>
      <p:pic>
        <p:nvPicPr>
          <p:cNvPr id="12292" name="Immagine 5">
            <a:extLst>
              <a:ext uri="{FF2B5EF4-FFF2-40B4-BE49-F238E27FC236}">
                <a16:creationId xmlns:a16="http://schemas.microsoft.com/office/drawing/2014/main" id="{91029161-E834-71CC-C5CD-7EF78279A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6963"/>
            <a:ext cx="99060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Segnaposto numero diapositiva 5">
            <a:extLst>
              <a:ext uri="{FF2B5EF4-FFF2-40B4-BE49-F238E27FC236}">
                <a16:creationId xmlns:a16="http://schemas.microsoft.com/office/drawing/2014/main" id="{C69BF9A8-62B8-AB01-3ED5-FB17567F818D}"/>
              </a:ext>
            </a:extLst>
          </p:cNvPr>
          <p:cNvSpPr>
            <a:spLocks noGrp="1"/>
          </p:cNvSpPr>
          <p:nvPr>
            <p:ph type="sldNum" sz="quarter" idx="12"/>
          </p:nvPr>
        </p:nvSpPr>
        <p:spPr>
          <a:xfrm>
            <a:off x="7099300" y="6524625"/>
            <a:ext cx="2063750" cy="180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A66B3535-6D01-48AE-AA8F-15DD9B38F20C}" type="slidenum">
              <a:rPr lang="it-IT" altLang="it-IT" sz="1400" smtClean="0">
                <a:solidFill>
                  <a:srgbClr val="EAEAEA"/>
                </a:solidFill>
              </a:rPr>
              <a:pPr>
                <a:spcBef>
                  <a:spcPct val="0"/>
                </a:spcBef>
                <a:buFontTx/>
                <a:buNone/>
              </a:pPr>
              <a:t>9</a:t>
            </a:fld>
            <a:r>
              <a:rPr lang="it-IT" altLang="it-IT" sz="1400">
                <a:solidFill>
                  <a:srgbClr val="EAEAEA"/>
                </a:solidFill>
              </a:rPr>
              <a:t>/</a:t>
            </a:r>
          </a:p>
        </p:txBody>
      </p:sp>
      <p:pic>
        <p:nvPicPr>
          <p:cNvPr id="12295" name="Immagine 16560">
            <a:extLst>
              <a:ext uri="{FF2B5EF4-FFF2-40B4-BE49-F238E27FC236}">
                <a16:creationId xmlns:a16="http://schemas.microsoft.com/office/drawing/2014/main" id="{914D2FD5-06B2-EFC9-381A-40B395C69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49213"/>
            <a:ext cx="2397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Immagine 16562">
            <a:extLst>
              <a:ext uri="{FF2B5EF4-FFF2-40B4-BE49-F238E27FC236}">
                <a16:creationId xmlns:a16="http://schemas.microsoft.com/office/drawing/2014/main" id="{DF2ACC91-B8F7-729D-782F-A964E37AF6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30163"/>
            <a:ext cx="1517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sellaDiTesto 2">
            <a:extLst>
              <a:ext uri="{FF2B5EF4-FFF2-40B4-BE49-F238E27FC236}">
                <a16:creationId xmlns:a16="http://schemas.microsoft.com/office/drawing/2014/main" id="{340B2A1A-D6B7-A0BC-1A95-41B899E17A49}"/>
              </a:ext>
            </a:extLst>
          </p:cNvPr>
          <p:cNvSpPr txBox="1"/>
          <p:nvPr/>
        </p:nvSpPr>
        <p:spPr>
          <a:xfrm>
            <a:off x="735139" y="1955124"/>
            <a:ext cx="7195995" cy="3477875"/>
          </a:xfrm>
          <a:prstGeom prst="rect">
            <a:avLst/>
          </a:prstGeom>
          <a:noFill/>
        </p:spPr>
        <p:txBody>
          <a:bodyPr wrap="square" lIns="91440" tIns="45720" rIns="91440" bIns="45720" anchor="t">
            <a:spAutoFit/>
          </a:bodyPr>
          <a:lstStyle/>
          <a:p>
            <a:pPr marL="914400" lvl="1" indent="-457200">
              <a:buFont typeface="Arial" panose="020B0604020202020204" pitchFamily="34" charset="0"/>
              <a:buChar char="•"/>
              <a:defRPr/>
            </a:pPr>
            <a:r>
              <a:rPr lang="it-IT" sz="2200" kern="0">
                <a:latin typeface="Times New Roman"/>
                <a:ea typeface="MS PGothic"/>
                <a:cs typeface="Times New Roman"/>
              </a:rPr>
              <a:t>Geolocalizzazione dei tweet</a:t>
            </a:r>
            <a:endParaRPr lang="it-IT"/>
          </a:p>
          <a:p>
            <a:pPr marL="914400" lvl="1" indent="-457200">
              <a:buFont typeface="Arial" panose="020B0604020202020204" pitchFamily="34" charset="0"/>
              <a:buChar char="•"/>
              <a:defRPr/>
            </a:pPr>
            <a:r>
              <a:rPr lang="it-IT" sz="2200" kern="0">
                <a:latin typeface="Times New Roman"/>
                <a:ea typeface="MS PGothic"/>
                <a:cs typeface="Times New Roman"/>
              </a:rPr>
              <a:t>I 10 Tweet Più discussi</a:t>
            </a:r>
            <a:endParaRPr lang="it-IT"/>
          </a:p>
          <a:p>
            <a:pPr marL="914400" lvl="1" indent="-457200">
              <a:buFont typeface="Arial" panose="020B0604020202020204" pitchFamily="34" charset="0"/>
              <a:buChar char="•"/>
              <a:defRPr/>
            </a:pPr>
            <a:r>
              <a:rPr lang="it-IT" sz="2200" kern="0">
                <a:latin typeface="Times New Roman"/>
                <a:ea typeface="MS PGothic"/>
                <a:cs typeface="Times New Roman"/>
              </a:rPr>
              <a:t>Distribuzione dei tweet per giorno</a:t>
            </a:r>
            <a:endParaRPr lang="it-IT"/>
          </a:p>
          <a:p>
            <a:pPr marL="914400" lvl="1" indent="-457200">
              <a:buFont typeface="Arial" panose="020B0604020202020204" pitchFamily="34" charset="0"/>
              <a:buChar char="•"/>
              <a:defRPr/>
            </a:pPr>
            <a:r>
              <a:rPr lang="it-IT" sz="2200" kern="0">
                <a:latin typeface="Times New Roman"/>
                <a:ea typeface="MS PGothic"/>
                <a:cs typeface="Times New Roman"/>
              </a:rPr>
              <a:t>Utenti con il maggior numero di tweet</a:t>
            </a:r>
            <a:endParaRPr lang="it-IT"/>
          </a:p>
          <a:p>
            <a:pPr marL="914400" lvl="1" indent="-457200">
              <a:buFont typeface="Arial" panose="020B0604020202020204" pitchFamily="34" charset="0"/>
              <a:buChar char="•"/>
              <a:defRPr/>
            </a:pPr>
            <a:r>
              <a:rPr lang="it-IT" sz="2200" kern="0">
                <a:latin typeface="Times New Roman"/>
                <a:ea typeface="MS PGothic"/>
                <a:cs typeface="Times New Roman"/>
              </a:rPr>
              <a:t>Hashtag più popolari</a:t>
            </a:r>
            <a:endParaRPr lang="it-IT"/>
          </a:p>
          <a:p>
            <a:pPr marL="914400" lvl="1" indent="-457200">
              <a:buFont typeface="Arial" panose="020B0604020202020204" pitchFamily="34" charset="0"/>
              <a:buChar char="•"/>
              <a:defRPr/>
            </a:pPr>
            <a:r>
              <a:rPr lang="it-IT" sz="2200" kern="0">
                <a:latin typeface="Times New Roman"/>
                <a:ea typeface="MS PGothic"/>
                <a:cs typeface="Times New Roman"/>
              </a:rPr>
              <a:t>Menzioni più popolari</a:t>
            </a:r>
            <a:endParaRPr lang="it-IT"/>
          </a:p>
          <a:p>
            <a:pPr marL="914400" lvl="1" indent="-457200">
              <a:buFont typeface="Arial" panose="020B0604020202020204" pitchFamily="34" charset="0"/>
              <a:buChar char="•"/>
              <a:defRPr/>
            </a:pPr>
            <a:r>
              <a:rPr lang="it-IT" sz="2200" kern="0">
                <a:latin typeface="Times New Roman"/>
                <a:ea typeface="MS PGothic"/>
                <a:cs typeface="Times New Roman"/>
              </a:rPr>
              <a:t>Parole più popolari</a:t>
            </a:r>
            <a:endParaRPr lang="it-IT"/>
          </a:p>
          <a:p>
            <a:pPr marL="914400" lvl="1" indent="-457200">
              <a:buFont typeface="Arial" panose="020B0604020202020204" pitchFamily="34" charset="0"/>
              <a:buChar char="•"/>
              <a:defRPr/>
            </a:pPr>
            <a:r>
              <a:rPr lang="it-IT" sz="2200" kern="0">
                <a:latin typeface="Times New Roman"/>
                <a:ea typeface="MS PGothic"/>
                <a:cs typeface="Times New Roman"/>
              </a:rPr>
              <a:t>Distribuzione dei 10 hashtag più popolari per giorno</a:t>
            </a:r>
            <a:endParaRPr lang="it-IT"/>
          </a:p>
          <a:p>
            <a:pPr marL="914400" lvl="1" indent="-457200">
              <a:buFont typeface="Arial" panose="020B0604020202020204" pitchFamily="34" charset="0"/>
              <a:buChar char="•"/>
              <a:defRPr/>
            </a:pPr>
            <a:r>
              <a:rPr lang="it-IT" sz="2200" kern="0">
                <a:cs typeface="Times New Roman"/>
              </a:rPr>
              <a:t>Raggio di tweet: Trovare i tweet entro un certa distanza </a:t>
            </a:r>
          </a:p>
        </p:txBody>
      </p:sp>
      <p:sp>
        <p:nvSpPr>
          <p:cNvPr id="2" name="Text Box 12">
            <a:extLst>
              <a:ext uri="{FF2B5EF4-FFF2-40B4-BE49-F238E27FC236}">
                <a16:creationId xmlns:a16="http://schemas.microsoft.com/office/drawing/2014/main" id="{0F258CF2-1B9F-AF1B-3900-20394DF5E967}"/>
              </a:ext>
            </a:extLst>
          </p:cNvPr>
          <p:cNvSpPr txBox="1">
            <a:spLocks noChangeArrowheads="1"/>
          </p:cNvSpPr>
          <p:nvPr/>
        </p:nvSpPr>
        <p:spPr bwMode="auto">
          <a:xfrm>
            <a:off x="2432050" y="66675"/>
            <a:ext cx="5905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it-IT" altLang="it-IT" sz="1600">
                <a:solidFill>
                  <a:srgbClr val="EAEAEA"/>
                </a:solidFill>
                <a:latin typeface="Calibri" panose="020F0502020204030204" pitchFamily="34" charset="0"/>
                <a:cs typeface="Calibri" panose="020F0502020204030204" pitchFamily="34" charset="0"/>
              </a:rPr>
              <a:t>Corso di Laurea Magistrale in Ingegneria Informatica</a:t>
            </a:r>
          </a:p>
          <a:p>
            <a:pPr eaLnBrk="1" hangingPunct="1">
              <a:spcBef>
                <a:spcPct val="0"/>
              </a:spcBef>
              <a:buFontTx/>
              <a:buNone/>
            </a:pPr>
            <a:r>
              <a:rPr lang="it-IT" altLang="it-IT" sz="1600">
                <a:solidFill>
                  <a:srgbClr val="EAEAEA"/>
                </a:solidFill>
                <a:latin typeface="Calibri" panose="020F0502020204030204" pitchFamily="34" charset="0"/>
                <a:cs typeface="Calibri" panose="020F0502020204030204" pitchFamily="34" charset="0"/>
              </a:rPr>
              <a:t>Candidato : Carmelo Gugliotta e Francesca Mafalda Daniele</a:t>
            </a:r>
          </a:p>
          <a:p>
            <a:pPr eaLnBrk="1" hangingPunct="1">
              <a:spcBef>
                <a:spcPct val="0"/>
              </a:spcBef>
              <a:buFontTx/>
              <a:buNone/>
            </a:pPr>
            <a:r>
              <a:rPr lang="it-IT" altLang="it-IT" sz="1600">
                <a:solidFill>
                  <a:srgbClr val="EAEAEA"/>
                </a:solidFill>
                <a:latin typeface="Calibri" panose="020F0502020204030204" pitchFamily="34" charset="0"/>
                <a:cs typeface="Calibri" panose="020F0502020204030204" pitchFamily="34" charset="0"/>
              </a:rPr>
              <a:t>Harvey Tracker</a:t>
            </a:r>
            <a:br>
              <a:rPr lang="it-IT" altLang="it-IT" sz="1100">
                <a:solidFill>
                  <a:srgbClr val="EAEAEA"/>
                </a:solidFill>
                <a:latin typeface="Calibri" panose="020F0502020204030204" pitchFamily="34" charset="0"/>
                <a:cs typeface="Calibri" panose="020F0502020204030204" pitchFamily="34" charset="0"/>
              </a:rPr>
            </a:br>
            <a:endParaRPr lang="it-IT" altLang="it-IT" sz="1600">
              <a:solidFill>
                <a:srgbClr val="EAEAEA"/>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2937</TotalTime>
  <Words>1618</Words>
  <Application>Microsoft Office PowerPoint</Application>
  <PresentationFormat>A4 (21x29,7 cm)</PresentationFormat>
  <Paragraphs>193</Paragraphs>
  <Slides>17</Slides>
  <Notes>15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Calibri</vt:lpstr>
      <vt:lpstr>Times New Roman</vt:lpstr>
      <vt:lpstr>Struttura predefinita</vt:lpstr>
      <vt:lpstr>  Harvey Tracker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Maurice &amp; 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mauro</dc:creator>
  <cp:lastModifiedBy>Carmelo Gugliotta</cp:lastModifiedBy>
  <cp:revision>223</cp:revision>
  <cp:lastPrinted>2022-12-07T10:01:46Z</cp:lastPrinted>
  <dcterms:created xsi:type="dcterms:W3CDTF">2003-04-23T16:43:52Z</dcterms:created>
  <dcterms:modified xsi:type="dcterms:W3CDTF">2023-06-14T07:54:06Z</dcterms:modified>
</cp:coreProperties>
</file>