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4" r:id="rId4"/>
    <p:sldId id="285" r:id="rId5"/>
    <p:sldId id="263" r:id="rId6"/>
    <p:sldId id="258" r:id="rId7"/>
    <p:sldId id="286" r:id="rId8"/>
    <p:sldId id="287" r:id="rId9"/>
    <p:sldId id="288" r:id="rId10"/>
    <p:sldId id="260" r:id="rId11"/>
    <p:sldId id="289" r:id="rId12"/>
    <p:sldId id="29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3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1ECE8-3DE8-804A-96AA-FF582CB24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056" y="2544972"/>
            <a:ext cx="4392599" cy="795425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/>
              <a:t>Clean</a:t>
            </a:r>
            <a:r>
              <a:rPr lang="it-IT" sz="4000" dirty="0"/>
              <a:t> Air zone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49B345-CC46-E84C-BDAF-448988A02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pPr algn="ctr"/>
            <a:r>
              <a:rPr lang="it-IT" sz="1600" dirty="0"/>
              <a:t>AA 2021/2022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89;p13">
            <a:extLst>
              <a:ext uri="{FF2B5EF4-FFF2-40B4-BE49-F238E27FC236}">
                <a16:creationId xmlns:a16="http://schemas.microsoft.com/office/drawing/2014/main" id="{ADAD88E3-9D39-0E41-8A13-EF6E26A922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274" y="1278460"/>
            <a:ext cx="1040164" cy="98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D935F3B-FF91-03EE-D739-935775AE6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709" y="1841210"/>
            <a:ext cx="3543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6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22271-765B-154E-8B11-B443AB82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1588"/>
            <a:ext cx="9603275" cy="582166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Il sistema proposto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D14B15-12C8-3C49-BC50-50BE6073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55413"/>
            <a:ext cx="4162555" cy="18561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/>
              <a:t>Obiettivo: </a:t>
            </a:r>
          </a:p>
          <a:p>
            <a:pPr>
              <a:lnSpc>
                <a:spcPct val="110000"/>
              </a:lnSpc>
            </a:pPr>
            <a:r>
              <a:rPr lang="it-IT" dirty="0"/>
              <a:t>Interfaccia grafica user-friendly.</a:t>
            </a:r>
          </a:p>
          <a:p>
            <a:pPr>
              <a:lnSpc>
                <a:spcPct val="110000"/>
              </a:lnSpc>
            </a:pPr>
            <a:r>
              <a:rPr lang="it-IT" dirty="0"/>
              <a:t>Flessibilità relativa alle ricerca dei dati.</a:t>
            </a:r>
          </a:p>
          <a:p>
            <a:pPr>
              <a:lnSpc>
                <a:spcPct val="110000"/>
              </a:lnSpc>
            </a:pPr>
            <a:endParaRPr lang="it-IT" dirty="0"/>
          </a:p>
          <a:p>
            <a:pPr>
              <a:lnSpc>
                <a:spcPct val="110000"/>
              </a:lnSpc>
            </a:pPr>
            <a:endParaRPr lang="it-IT" dirty="0"/>
          </a:p>
          <a:p>
            <a:pPr marL="0" indent="0">
              <a:lnSpc>
                <a:spcPct val="110000"/>
              </a:lnSpc>
              <a:buNone/>
            </a:pPr>
            <a:endParaRPr lang="it-IT" dirty="0"/>
          </a:p>
          <a:p>
            <a:pPr>
              <a:lnSpc>
                <a:spcPct val="110000"/>
              </a:lnSpc>
            </a:pP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D2C1A8F-9DC6-6F33-C117-950571A8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99" y="2149025"/>
            <a:ext cx="5913755" cy="37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4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22271-765B-154E-8B11-B443AB82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04" y="2248660"/>
            <a:ext cx="3001311" cy="1100591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3600" dirty="0" err="1"/>
              <a:t>Mappa</a:t>
            </a:r>
            <a:r>
              <a:rPr lang="en-US" sz="3600" dirty="0"/>
              <a:t> </a:t>
            </a:r>
            <a:r>
              <a:rPr lang="en-US" sz="3600" dirty="0" err="1"/>
              <a:t>Interattiva</a:t>
            </a:r>
            <a:endParaRPr lang="en-US" sz="3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5F9C6870-3011-CD69-D40F-95ED75BFC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4" b="-7916"/>
          <a:stretch/>
        </p:blipFill>
        <p:spPr bwMode="auto">
          <a:xfrm>
            <a:off x="4450867" y="1311664"/>
            <a:ext cx="6611439" cy="349011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28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CD4FE47-DB4A-4C13-8412-5858AD7A0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760B50-96E2-4384-94C2-8F5A13BDD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22271-765B-154E-8B11-B443AB82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67" y="1921408"/>
            <a:ext cx="5541503" cy="1422322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algn="ctr"/>
            <a:r>
              <a:rPr lang="en-US" sz="5400" dirty="0" err="1"/>
              <a:t>Diagrammi</a:t>
            </a:r>
            <a:br>
              <a:rPr lang="en-US" sz="5400" dirty="0"/>
            </a:br>
            <a:r>
              <a:rPr lang="en-US" sz="5400" dirty="0" err="1"/>
              <a:t>Dinamici</a:t>
            </a:r>
            <a:endParaRPr lang="en-US" sz="54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A838F3-35C2-40F0-9BD9-2EA4DB809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3897" y="477559"/>
            <a:ext cx="4072187" cy="2488115"/>
            <a:chOff x="7630846" y="3690296"/>
            <a:chExt cx="4072187" cy="250397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C980A5-218A-4B05-9051-2C38571D9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3690296"/>
              <a:ext cx="4072187" cy="250397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06DA8DD-9B44-40BF-82FB-3BA4149A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3851281"/>
              <a:ext cx="3769485" cy="218162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9166B3B-BE11-4433-A5B7-513A25075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569" y="825983"/>
            <a:ext cx="3420705" cy="18100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CD127E-909E-4D6A-BB8A-0A99236DB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050FD83A-A21C-964C-9CE1-5D9BAAA530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8" r="3752"/>
          <a:stretch/>
        </p:blipFill>
        <p:spPr bwMode="auto">
          <a:xfrm>
            <a:off x="7955089" y="983047"/>
            <a:ext cx="3115526" cy="149671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C1E021C-14DE-4B3C-B694-D301AFBE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3897" y="3131726"/>
            <a:ext cx="4072187" cy="2504352"/>
            <a:chOff x="7630846" y="3184124"/>
            <a:chExt cx="4072187" cy="259059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9BBF555-ADE9-4C11-8792-22F996D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3184124"/>
              <a:ext cx="4072187" cy="2590592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8B4E56-F711-409B-9505-EB67A9AD9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3348727"/>
              <a:ext cx="3769485" cy="225422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73E50ECB-2302-469C-8E93-019E00D9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569" y="3480125"/>
            <a:ext cx="3420705" cy="182996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EB1D5D86-F88E-2734-20D0-02E0C58339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t="24740" r="5282" b="4165"/>
          <a:stretch/>
        </p:blipFill>
        <p:spPr bwMode="auto">
          <a:xfrm>
            <a:off x="7948411" y="3729980"/>
            <a:ext cx="3127688" cy="130091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B7D4630-E5B4-4045-9DD1-01C237493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DEA28E-42E8-4B55-B0E5-4569F73D1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0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2A274F-B61D-9444-8A13-16E00794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cap="all">
                <a:effectLst/>
                <a:latin typeface="+mj-lt"/>
                <a:ea typeface="+mj-ea"/>
                <a:cs typeface="+mj-cs"/>
              </a:rPr>
              <a:t>Grazie per l’attenzione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B15FB2-E5D6-7C4B-BF5E-A0AAD1205351}"/>
              </a:ext>
            </a:extLst>
          </p:cNvPr>
          <p:cNvSpPr txBox="1"/>
          <p:nvPr/>
        </p:nvSpPr>
        <p:spPr>
          <a:xfrm>
            <a:off x="4912912" y="3358990"/>
            <a:ext cx="1732820" cy="480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 err="1"/>
              <a:t>Realizzato</a:t>
            </a:r>
            <a:r>
              <a:rPr lang="en-US" dirty="0"/>
              <a:t> da: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058B1D7-4A0E-1D39-CE26-6C39EDB697F9}"/>
              </a:ext>
            </a:extLst>
          </p:cNvPr>
          <p:cNvSpPr/>
          <p:nvPr/>
        </p:nvSpPr>
        <p:spPr>
          <a:xfrm>
            <a:off x="9311644" y="2565320"/>
            <a:ext cx="2035880" cy="1948816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FA34601-6DAD-074A-BF9A-5397CE46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269" y="1531620"/>
            <a:ext cx="2040420" cy="2067401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023A25BE-60D6-B50C-E08F-CB4E22771F73}"/>
              </a:ext>
            </a:extLst>
          </p:cNvPr>
          <p:cNvSpPr/>
          <p:nvPr/>
        </p:nvSpPr>
        <p:spPr>
          <a:xfrm>
            <a:off x="7445457" y="3945493"/>
            <a:ext cx="2035880" cy="194881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628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63694-8A82-8248-9CF2-03B57081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5644"/>
            <a:ext cx="9603275" cy="578110"/>
          </a:xfrm>
        </p:spPr>
        <p:txBody>
          <a:bodyPr/>
          <a:lstStyle/>
          <a:p>
            <a:pPr algn="ctr"/>
            <a:r>
              <a:rPr lang="it-IT" dirty="0"/>
              <a:t>Membri dei team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5626E3-33F9-0043-B416-09D98AE5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613293"/>
          </a:xfrm>
        </p:spPr>
        <p:txBody>
          <a:bodyPr/>
          <a:lstStyle/>
          <a:p>
            <a:r>
              <a:rPr lang="it-IT" dirty="0"/>
              <a:t>Esposito Vincenzo (In attesa di matricola) </a:t>
            </a:r>
          </a:p>
          <a:p>
            <a:r>
              <a:rPr lang="it-IT" dirty="0"/>
              <a:t>Lambiase Pierluigi 0522501323 </a:t>
            </a:r>
          </a:p>
          <a:p>
            <a:r>
              <a:rPr lang="it-IT" dirty="0"/>
              <a:t>Laudato Carmine 0522501120 </a:t>
            </a:r>
          </a:p>
        </p:txBody>
      </p:sp>
    </p:spTree>
    <p:extLst>
      <p:ext uri="{BB962C8B-B14F-4D97-AF65-F5344CB8AC3E}">
        <p14:creationId xmlns:p14="http://schemas.microsoft.com/office/powerpoint/2010/main" val="203614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22A54B-81F6-C445-A3EA-0BBF2965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62" y="1162096"/>
            <a:ext cx="9603275" cy="596454"/>
          </a:xfrm>
        </p:spPr>
        <p:txBody>
          <a:bodyPr/>
          <a:lstStyle/>
          <a:p>
            <a:pPr algn="ctr"/>
            <a:r>
              <a:rPr lang="it-IT" dirty="0"/>
              <a:t>Tecnologie utilizzate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B0825A-8F5B-CA4D-AA1C-5BF60F83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04" y="2341434"/>
            <a:ext cx="2637077" cy="1417319"/>
          </a:xfrm>
          <a:prstGeom prst="rect">
            <a:avLst/>
          </a:prstGeom>
        </p:spPr>
      </p:pic>
      <p:pic>
        <p:nvPicPr>
          <p:cNvPr id="4" name="Immagine 3" descr="Immagine che contiene testo, kit da pronto soccorso, clipart&#10;&#10;Descrizione generata automaticamente">
            <a:extLst>
              <a:ext uri="{FF2B5EF4-FFF2-40B4-BE49-F238E27FC236}">
                <a16:creationId xmlns:a16="http://schemas.microsoft.com/office/drawing/2014/main" id="{CAF19110-0728-21E8-E325-3E720BB5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520" y="3758753"/>
            <a:ext cx="1905000" cy="18669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4427133-BFC7-E945-EB8C-5BFB23F13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243" y="1892300"/>
            <a:ext cx="2111853" cy="24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8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D3F33-37EA-9440-B305-FCFA6A87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319514"/>
            <a:ext cx="9603275" cy="50092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Dominio del problema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7ED14-77CA-C145-A142-FD4FB965E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24369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La nostra proposta si basa sulla realizzazione di una web </a:t>
            </a:r>
            <a:r>
              <a:rPr lang="it-IT" dirty="0" err="1"/>
              <a:t>application</a:t>
            </a:r>
            <a:r>
              <a:rPr lang="it-IT" dirty="0"/>
              <a:t> “</a:t>
            </a:r>
            <a:r>
              <a:rPr lang="it-IT" dirty="0" err="1"/>
              <a:t>Clean</a:t>
            </a:r>
            <a:r>
              <a:rPr lang="it-IT" dirty="0"/>
              <a:t> Air Zone” volta alla visualizzazione e alla ricerca di dati all’interno di un database NOSQL gestito mediante </a:t>
            </a:r>
            <a:r>
              <a:rPr lang="it-IT" dirty="0" err="1"/>
              <a:t>MongoDB</a:t>
            </a:r>
            <a:r>
              <a:rPr lang="it-IT" dirty="0"/>
              <a:t>. </a:t>
            </a:r>
          </a:p>
          <a:p>
            <a:pPr algn="just"/>
            <a:r>
              <a:rPr lang="it-IT" dirty="0"/>
              <a:t>L’interfaccia grafica consentirà ad un utente ospite di:</a:t>
            </a:r>
          </a:p>
          <a:p>
            <a:pPr lvl="1" algn="just"/>
            <a:r>
              <a:rPr lang="it-IT" dirty="0"/>
              <a:t>ricercare informazioni sulla qualità dell’aria per nazioni;</a:t>
            </a:r>
          </a:p>
          <a:p>
            <a:pPr lvl="1" algn="just"/>
            <a:r>
              <a:rPr lang="it-IT" dirty="0"/>
              <a:t>visualizzare grafici a cadenza giornaliera e settimanale di una singola nazione;</a:t>
            </a:r>
          </a:p>
          <a:p>
            <a:pPr lvl="1" algn="just"/>
            <a:r>
              <a:rPr lang="it-IT" dirty="0"/>
              <a:t>effettuare dalle ricerche dei sensori presenti sulla mappa;</a:t>
            </a:r>
          </a:p>
          <a:p>
            <a:pPr lvl="1" algn="just"/>
            <a:r>
              <a:rPr lang="it-IT" dirty="0"/>
              <a:t>scaricare i dati ottenuti da essi raggruppati per nazione.</a:t>
            </a:r>
          </a:p>
        </p:txBody>
      </p:sp>
    </p:spTree>
    <p:extLst>
      <p:ext uri="{BB962C8B-B14F-4D97-AF65-F5344CB8AC3E}">
        <p14:creationId xmlns:p14="http://schemas.microsoft.com/office/powerpoint/2010/main" val="390171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493C5D-4BFC-A746-8522-FF64586B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5874"/>
            <a:ext cx="9603275" cy="567879"/>
          </a:xfrm>
        </p:spPr>
        <p:txBody>
          <a:bodyPr/>
          <a:lstStyle/>
          <a:p>
            <a:pPr algn="ctr"/>
            <a:r>
              <a:rPr lang="it-IT" dirty="0"/>
              <a:t>Principali requisiti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4541F2-990D-B649-8130-EFFB92EE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L’utente ospite può visualizzare i grafici selezionando la cadenza scelta tra giornaliera/settimanale.</a:t>
            </a:r>
          </a:p>
          <a:p>
            <a:pPr algn="just"/>
            <a:r>
              <a:rPr lang="it-IT" dirty="0"/>
              <a:t>L’utente ospite può visualizzare i punti sulla mappa selezionando il punto interessato su essa.</a:t>
            </a:r>
          </a:p>
          <a:p>
            <a:pPr algn="just"/>
            <a:r>
              <a:rPr lang="it-IT" dirty="0"/>
              <a:t>L’utente ospite può visualizzare la qualità della aria per nazioni andando a selezionare la stessa all’interno di una lista a tendina.</a:t>
            </a:r>
          </a:p>
          <a:p>
            <a:pPr algn="just"/>
            <a:r>
              <a:rPr lang="it-IT" dirty="0"/>
              <a:t>L’utente ospite può scaricare i dati visualizzati cliccando sull’apposita sezione.</a:t>
            </a:r>
          </a:p>
        </p:txBody>
      </p:sp>
    </p:spTree>
    <p:extLst>
      <p:ext uri="{BB962C8B-B14F-4D97-AF65-F5344CB8AC3E}">
        <p14:creationId xmlns:p14="http://schemas.microsoft.com/office/powerpoint/2010/main" val="405454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369A6-68C4-B64E-A298-AA46ADD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357"/>
            <a:ext cx="9603275" cy="58939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FE4AC-9167-3A47-B6CD-F7C53D8E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/>
              <a:t>I dati che abbiamo scelto di utilizzare per la popolazione del database sono stati forniti gratuitamente dall’azienda </a:t>
            </a:r>
            <a:r>
              <a:rPr lang="it-IT" dirty="0" err="1"/>
              <a:t>Sense</a:t>
            </a:r>
            <a:r>
              <a:rPr lang="it-IT" dirty="0"/>
              <a:t> </a:t>
            </a:r>
            <a:r>
              <a:rPr lang="it-IT" dirty="0" err="1"/>
              <a:t>Square</a:t>
            </a:r>
            <a:r>
              <a:rPr lang="it-IT" dirty="0"/>
              <a:t> </a:t>
            </a:r>
            <a:r>
              <a:rPr lang="it-IT" dirty="0" err="1"/>
              <a:t>srl</a:t>
            </a:r>
            <a:r>
              <a:rPr lang="it-IT" dirty="0"/>
              <a:t>, la quale è leader nazionale nell’ambito della qualità dell’aria. </a:t>
            </a:r>
          </a:p>
          <a:p>
            <a:pPr algn="just"/>
            <a:r>
              <a:rPr lang="it-IT" dirty="0"/>
              <a:t>L’azienda si occupa di questa tematica dal 2016 e negli ultimi anni è riuscita a sviluppare una piattaforma in grado di aggregare i dati della qualità dell’aria provenienti da diverse sorgenti. </a:t>
            </a:r>
          </a:p>
          <a:p>
            <a:pPr algn="just"/>
            <a:r>
              <a:rPr lang="it-IT" dirty="0"/>
              <a:t>A noi, in particolare, sono stati forniti i dati di una società partner tedesca che ha moltissimi sensori low-cost in giro per il mondo.</a:t>
            </a:r>
          </a:p>
          <a:p>
            <a:pPr marL="0" indent="0">
              <a:buNone/>
            </a:pPr>
            <a:endParaRPr lang="it-IT" sz="1400" dirty="0"/>
          </a:p>
        </p:txBody>
      </p:sp>
      <p:pic>
        <p:nvPicPr>
          <p:cNvPr id="5" name="Immagine 4" descr="Immagine che contiene testo, palla da biliardo&#10;&#10;Descrizione generata automaticamente">
            <a:extLst>
              <a:ext uri="{FF2B5EF4-FFF2-40B4-BE49-F238E27FC236}">
                <a16:creationId xmlns:a16="http://schemas.microsoft.com/office/drawing/2014/main" id="{5272C97D-0853-5B56-DB9D-05C0932E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5972" y="-544412"/>
            <a:ext cx="4289425" cy="210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8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369A6-68C4-B64E-A298-AA46ADD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357"/>
            <a:ext cx="9603275" cy="58939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Struttura del Database</a:t>
            </a:r>
          </a:p>
        </p:txBody>
      </p:sp>
      <p:pic>
        <p:nvPicPr>
          <p:cNvPr id="6" name="Immagine 5" descr="Immagine che contiene testo, monitor, nero, schermo&#10;&#10;Descrizione generata automaticamente">
            <a:extLst>
              <a:ext uri="{FF2B5EF4-FFF2-40B4-BE49-F238E27FC236}">
                <a16:creationId xmlns:a16="http://schemas.microsoft.com/office/drawing/2014/main" id="{A71F78C8-B51B-8111-1A31-393D0BA82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41" y="2186305"/>
            <a:ext cx="6635750" cy="3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3F9F1A-A899-9CA4-859F-04FD85BB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31089"/>
            <a:ext cx="9603275" cy="52266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Caratteristiche del database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30D88E-662F-B497-4CF3-4D7BA256D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8" r="9445"/>
          <a:stretch/>
        </p:blipFill>
        <p:spPr>
          <a:xfrm>
            <a:off x="6962683" y="3000375"/>
            <a:ext cx="3710080" cy="1327785"/>
          </a:xfrm>
          <a:prstGeom prst="rect">
            <a:avLst/>
          </a:prstGeo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C254FB3-4AEC-ACF8-35C4-08FD80BE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079" y="2477709"/>
            <a:ext cx="1310671" cy="522666"/>
          </a:xfrm>
        </p:spPr>
        <p:txBody>
          <a:bodyPr/>
          <a:lstStyle/>
          <a:p>
            <a:r>
              <a:rPr lang="it-IT" dirty="0"/>
              <a:t>Country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2EEF6F0-4C6A-13E3-D5AF-C3009921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9" y="3000375"/>
            <a:ext cx="3910330" cy="1310640"/>
          </a:xfrm>
          <a:prstGeom prst="rect">
            <a:avLst/>
          </a:prstGeom>
        </p:spPr>
      </p:pic>
      <p:sp>
        <p:nvSpPr>
          <p:cNvPr id="10" name="Segnaposto contenuto 7">
            <a:extLst>
              <a:ext uri="{FF2B5EF4-FFF2-40B4-BE49-F238E27FC236}">
                <a16:creationId xmlns:a16="http://schemas.microsoft.com/office/drawing/2014/main" id="{01B7F6E5-53CF-300B-7190-F909B5767D7E}"/>
              </a:ext>
            </a:extLst>
          </p:cNvPr>
          <p:cNvSpPr txBox="1">
            <a:spLocks/>
          </p:cNvSpPr>
          <p:nvPr/>
        </p:nvSpPr>
        <p:spPr>
          <a:xfrm>
            <a:off x="6962683" y="2477709"/>
            <a:ext cx="2081305" cy="522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ParticulateData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24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3F9F1A-A899-9CA4-859F-04FD85BB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31089"/>
            <a:ext cx="9603275" cy="52266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Caratteristiche del database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C254FB3-4AEC-ACF8-35C4-08FD80BE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342" y="2275841"/>
            <a:ext cx="1310671" cy="522666"/>
          </a:xfrm>
        </p:spPr>
        <p:txBody>
          <a:bodyPr/>
          <a:lstStyle/>
          <a:p>
            <a:r>
              <a:rPr lang="it-IT" dirty="0"/>
              <a:t>Station</a:t>
            </a:r>
          </a:p>
        </p:txBody>
      </p:sp>
      <p:sp>
        <p:nvSpPr>
          <p:cNvPr id="10" name="Segnaposto contenuto 7">
            <a:extLst>
              <a:ext uri="{FF2B5EF4-FFF2-40B4-BE49-F238E27FC236}">
                <a16:creationId xmlns:a16="http://schemas.microsoft.com/office/drawing/2014/main" id="{01B7F6E5-53CF-300B-7190-F909B5767D7E}"/>
              </a:ext>
            </a:extLst>
          </p:cNvPr>
          <p:cNvSpPr txBox="1">
            <a:spLocks/>
          </p:cNvSpPr>
          <p:nvPr/>
        </p:nvSpPr>
        <p:spPr>
          <a:xfrm>
            <a:off x="6776946" y="2697927"/>
            <a:ext cx="2081305" cy="522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WeatherData</a:t>
            </a:r>
            <a:r>
              <a:rPr lang="it-IT" dirty="0"/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125ABC8-C8F5-0740-A33B-AA7CC6D17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42" y="2697927"/>
            <a:ext cx="3999230" cy="230632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161C429-8AF6-F550-05FE-0B5D848B0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93" y="3220593"/>
            <a:ext cx="4044315" cy="14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98715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Raccolta</Template>
  <TotalTime>2745</TotalTime>
  <Words>305</Words>
  <Application>Microsoft Macintosh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Raccolta</vt:lpstr>
      <vt:lpstr>Clean Air zone</vt:lpstr>
      <vt:lpstr>Membri dei team</vt:lpstr>
      <vt:lpstr>Tecnologie utilizzate</vt:lpstr>
      <vt:lpstr>Dominio del problema</vt:lpstr>
      <vt:lpstr>Principali requisiti funzionali</vt:lpstr>
      <vt:lpstr>Dataset</vt:lpstr>
      <vt:lpstr>Struttura del Database</vt:lpstr>
      <vt:lpstr>Caratteristiche del database</vt:lpstr>
      <vt:lpstr>Caratteristiche del database</vt:lpstr>
      <vt:lpstr>Il sistema proposto</vt:lpstr>
      <vt:lpstr>Mappa Interattiva</vt:lpstr>
      <vt:lpstr>Diagrammi Dinamici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center</dc:title>
  <dc:creator>VINCENZO ESPOSITO</dc:creator>
  <cp:lastModifiedBy>VINCENZO ESPOSITO</cp:lastModifiedBy>
  <cp:revision>17</cp:revision>
  <dcterms:created xsi:type="dcterms:W3CDTF">2021-02-21T21:50:16Z</dcterms:created>
  <dcterms:modified xsi:type="dcterms:W3CDTF">2022-06-28T10:39:10Z</dcterms:modified>
</cp:coreProperties>
</file>