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4" r:id="rId4"/>
    <p:sldId id="285" r:id="rId5"/>
    <p:sldId id="263" r:id="rId6"/>
    <p:sldId id="258" r:id="rId7"/>
    <p:sldId id="286" r:id="rId8"/>
    <p:sldId id="287" r:id="rId9"/>
    <p:sldId id="288" r:id="rId10"/>
    <p:sldId id="260" r:id="rId11"/>
    <p:sldId id="289" r:id="rId12"/>
    <p:sldId id="290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19E739-418C-D846-BF4A-DFADBDF6FDAD}" v="3" dt="2022-06-28T10:47:12.4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53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F81ECE8-3DE8-804A-96AA-FF582CB24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056" y="2544972"/>
            <a:ext cx="4392599" cy="795425"/>
          </a:xfrm>
        </p:spPr>
        <p:txBody>
          <a:bodyPr>
            <a:normAutofit/>
          </a:bodyPr>
          <a:lstStyle/>
          <a:p>
            <a:pPr algn="ctr"/>
            <a:r>
              <a:rPr lang="it-IT" sz="4000" dirty="0" err="1"/>
              <a:t>Clean</a:t>
            </a:r>
            <a:r>
              <a:rPr lang="it-IT" sz="4000" dirty="0"/>
              <a:t> Air zone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549B345-CC46-E84C-BDAF-448988A02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617" y="3531204"/>
            <a:ext cx="4171479" cy="1610643"/>
          </a:xfrm>
        </p:spPr>
        <p:txBody>
          <a:bodyPr>
            <a:normAutofit/>
          </a:bodyPr>
          <a:lstStyle/>
          <a:p>
            <a:pPr algn="ctr"/>
            <a:r>
              <a:rPr lang="it-IT" sz="1600" dirty="0"/>
              <a:t>AA 2021/2022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oogle Shape;89;p13">
            <a:extLst>
              <a:ext uri="{FF2B5EF4-FFF2-40B4-BE49-F238E27FC236}">
                <a16:creationId xmlns:a16="http://schemas.microsoft.com/office/drawing/2014/main" id="{ADAD88E3-9D39-0E41-8A13-EF6E26A9227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8274" y="1278460"/>
            <a:ext cx="1040164" cy="983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D935F3B-FF91-03EE-D739-935775AE69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6709" y="1841210"/>
            <a:ext cx="3543300" cy="25908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9876C40-D6E8-02A9-7527-854047599A1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351" t="7536" r="6769" b="6037"/>
          <a:stretch/>
        </p:blipFill>
        <p:spPr>
          <a:xfrm>
            <a:off x="2814638" y="4081413"/>
            <a:ext cx="1457325" cy="146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865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822271-765B-154E-8B11-B443AB82E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71588"/>
            <a:ext cx="9603275" cy="582166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Il sistema proposto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D14B15-12C8-3C49-BC50-50BE60734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3055413"/>
            <a:ext cx="4162555" cy="185617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it-IT" dirty="0"/>
              <a:t>Obiettivo: </a:t>
            </a:r>
          </a:p>
          <a:p>
            <a:pPr>
              <a:lnSpc>
                <a:spcPct val="110000"/>
              </a:lnSpc>
            </a:pPr>
            <a:r>
              <a:rPr lang="it-IT" dirty="0"/>
              <a:t>Interfaccia grafica user-friendly.</a:t>
            </a:r>
          </a:p>
          <a:p>
            <a:pPr>
              <a:lnSpc>
                <a:spcPct val="110000"/>
              </a:lnSpc>
            </a:pPr>
            <a:r>
              <a:rPr lang="it-IT" dirty="0"/>
              <a:t>Flessibilità relativa alle ricerca dei dati.</a:t>
            </a:r>
          </a:p>
          <a:p>
            <a:pPr>
              <a:lnSpc>
                <a:spcPct val="110000"/>
              </a:lnSpc>
            </a:pPr>
            <a:endParaRPr lang="it-IT" dirty="0"/>
          </a:p>
          <a:p>
            <a:pPr>
              <a:lnSpc>
                <a:spcPct val="110000"/>
              </a:lnSpc>
            </a:pPr>
            <a:endParaRPr lang="it-IT" dirty="0"/>
          </a:p>
          <a:p>
            <a:pPr marL="0" indent="0">
              <a:lnSpc>
                <a:spcPct val="110000"/>
              </a:lnSpc>
              <a:buNone/>
            </a:pPr>
            <a:endParaRPr lang="it-IT" dirty="0"/>
          </a:p>
          <a:p>
            <a:pPr>
              <a:lnSpc>
                <a:spcPct val="110000"/>
              </a:lnSpc>
            </a:pPr>
            <a:endParaRPr lang="it-IT" dirty="0"/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0D2C1A8F-9DC6-6F33-C117-950571A84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099" y="2149025"/>
            <a:ext cx="5913755" cy="377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341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F822271-765B-154E-8B11-B443AB82E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604" y="2248660"/>
            <a:ext cx="3001311" cy="1100591"/>
          </a:xfrm>
        </p:spPr>
        <p:txBody>
          <a:bodyPr vert="horz" lIns="91440" tIns="45720" rIns="91440" bIns="0" rtlCol="0" anchor="b">
            <a:normAutofit/>
          </a:bodyPr>
          <a:lstStyle/>
          <a:p>
            <a:pPr algn="ctr"/>
            <a:r>
              <a:rPr lang="en-US" sz="3600" dirty="0" err="1"/>
              <a:t>Mappa</a:t>
            </a:r>
            <a:r>
              <a:rPr lang="en-US" sz="3600" dirty="0"/>
              <a:t> </a:t>
            </a:r>
            <a:r>
              <a:rPr lang="en-US" sz="3600" dirty="0" err="1"/>
              <a:t>Interattiva</a:t>
            </a:r>
            <a:endParaRPr lang="en-US" sz="36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Immagine 6">
            <a:extLst>
              <a:ext uri="{FF2B5EF4-FFF2-40B4-BE49-F238E27FC236}">
                <a16:creationId xmlns:a16="http://schemas.microsoft.com/office/drawing/2014/main" id="{5F9C6870-3011-CD69-D40F-95ED75BFC6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4" b="-7916"/>
          <a:stretch/>
        </p:blipFill>
        <p:spPr bwMode="auto">
          <a:xfrm>
            <a:off x="4450867" y="1311664"/>
            <a:ext cx="6611439" cy="3490114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283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0CD4FE47-DB4A-4C13-8412-5858AD7A0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2760B50-96E2-4384-94C2-8F5A13BDD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F822271-765B-154E-8B11-B443AB82E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467" y="1921408"/>
            <a:ext cx="5541503" cy="1422322"/>
          </a:xfrm>
        </p:spPr>
        <p:txBody>
          <a:bodyPr vert="horz" lIns="91440" tIns="45720" rIns="91440" bIns="0" rtlCol="0" anchor="b">
            <a:normAutofit fontScale="90000"/>
          </a:bodyPr>
          <a:lstStyle/>
          <a:p>
            <a:pPr algn="ctr"/>
            <a:r>
              <a:rPr lang="en-US" sz="5400" dirty="0" err="1"/>
              <a:t>Diagrammi</a:t>
            </a:r>
            <a:br>
              <a:rPr lang="en-US" sz="5400" dirty="0"/>
            </a:br>
            <a:r>
              <a:rPr lang="en-US" sz="5400" dirty="0" err="1"/>
              <a:t>Dinamici</a:t>
            </a:r>
            <a:endParaRPr lang="en-US" sz="5400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4A838F3-35C2-40F0-9BD9-2EA4DB809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3897" y="477559"/>
            <a:ext cx="4072187" cy="2488115"/>
            <a:chOff x="7630846" y="3690296"/>
            <a:chExt cx="4072187" cy="250397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BC980A5-218A-4B05-9051-2C38571D9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0846" y="3690296"/>
              <a:ext cx="4072187" cy="250397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06DA8DD-9B44-40BF-82FB-3BA4149AA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9809" y="3851281"/>
              <a:ext cx="3769485" cy="218162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09166B3B-BE11-4433-A5B7-513A25075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5569" y="825983"/>
            <a:ext cx="3420705" cy="1810095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6CD127E-909E-4D6A-BB8A-0A99236DB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2924" y="3526496"/>
            <a:ext cx="55361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Immagine 16">
            <a:extLst>
              <a:ext uri="{FF2B5EF4-FFF2-40B4-BE49-F238E27FC236}">
                <a16:creationId xmlns:a16="http://schemas.microsoft.com/office/drawing/2014/main" id="{050FD83A-A21C-964C-9CE1-5D9BAAA530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68" r="3752"/>
          <a:stretch/>
        </p:blipFill>
        <p:spPr bwMode="auto">
          <a:xfrm>
            <a:off x="7955089" y="983047"/>
            <a:ext cx="3115526" cy="149671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1C1E021C-14DE-4B3C-B694-D301AFBE5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3897" y="3131726"/>
            <a:ext cx="4072187" cy="2504352"/>
            <a:chOff x="7630846" y="3184124"/>
            <a:chExt cx="4072187" cy="2590592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9BBF555-ADE9-4C11-8792-22F996DC9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0846" y="3184124"/>
              <a:ext cx="4072187" cy="2590592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38B4E56-F711-409B-9505-EB67A9AD9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9809" y="3348727"/>
              <a:ext cx="3769485" cy="2254220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73E50ECB-2302-469C-8E93-019E00D99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5569" y="3480125"/>
            <a:ext cx="3420705" cy="1829964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EB1D5D86-F88E-2734-20D0-02E0C58339E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9" t="24740" r="5282" b="4165"/>
          <a:stretch/>
        </p:blipFill>
        <p:spPr bwMode="auto">
          <a:xfrm>
            <a:off x="7948411" y="3729980"/>
            <a:ext cx="3127688" cy="1300917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3B7D4630-E5B4-4045-9DD1-01C237493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6DEA28E-42E8-4B55-B0E5-4569F73D1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700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A2A274F-B61D-9444-8A13-16E00794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 cap="all">
                <a:effectLst/>
                <a:latin typeface="+mj-lt"/>
                <a:ea typeface="+mj-ea"/>
                <a:cs typeface="+mj-cs"/>
              </a:rPr>
              <a:t>Grazie per l’attenzione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0B15FB2-E5D6-7C4B-BF5E-A0AAD1205351}"/>
              </a:ext>
            </a:extLst>
          </p:cNvPr>
          <p:cNvSpPr txBox="1"/>
          <p:nvPr/>
        </p:nvSpPr>
        <p:spPr>
          <a:xfrm>
            <a:off x="4912912" y="3358990"/>
            <a:ext cx="1732820" cy="4800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dirty="0" err="1"/>
              <a:t>Realizzato</a:t>
            </a:r>
            <a:r>
              <a:rPr lang="en-US" dirty="0"/>
              <a:t> da: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0058B1D7-4A0E-1D39-CE26-6C39EDB697F9}"/>
              </a:ext>
            </a:extLst>
          </p:cNvPr>
          <p:cNvSpPr/>
          <p:nvPr/>
        </p:nvSpPr>
        <p:spPr>
          <a:xfrm>
            <a:off x="9311644" y="2565320"/>
            <a:ext cx="2035880" cy="1948816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4FA34601-6DAD-074A-BF9A-5397CE465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269" y="1531620"/>
            <a:ext cx="2040420" cy="2067401"/>
          </a:xfrm>
          <a:prstGeom prst="rect">
            <a:avLst/>
          </a:prstGeom>
        </p:spPr>
      </p:pic>
      <p:sp>
        <p:nvSpPr>
          <p:cNvPr id="13" name="Ovale 12">
            <a:extLst>
              <a:ext uri="{FF2B5EF4-FFF2-40B4-BE49-F238E27FC236}">
                <a16:creationId xmlns:a16="http://schemas.microsoft.com/office/drawing/2014/main" id="{023A25BE-60D6-B50C-E08F-CB4E22771F73}"/>
              </a:ext>
            </a:extLst>
          </p:cNvPr>
          <p:cNvSpPr/>
          <p:nvPr/>
        </p:nvSpPr>
        <p:spPr>
          <a:xfrm>
            <a:off x="7445457" y="3945493"/>
            <a:ext cx="2035880" cy="1948815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16285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363694-8A82-8248-9CF2-03B57081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75644"/>
            <a:ext cx="9603275" cy="578110"/>
          </a:xfrm>
        </p:spPr>
        <p:txBody>
          <a:bodyPr/>
          <a:lstStyle/>
          <a:p>
            <a:pPr algn="ctr"/>
            <a:r>
              <a:rPr lang="it-IT" dirty="0"/>
              <a:t>Membri dei team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5626E3-33F9-0043-B416-09D98AE5A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1613293"/>
          </a:xfrm>
        </p:spPr>
        <p:txBody>
          <a:bodyPr/>
          <a:lstStyle/>
          <a:p>
            <a:r>
              <a:rPr lang="it-IT" dirty="0"/>
              <a:t>Esposito Vincenzo (In attesa di matricola) </a:t>
            </a:r>
          </a:p>
          <a:p>
            <a:r>
              <a:rPr lang="it-IT" dirty="0"/>
              <a:t>Lambiase Pierluigi 0522501323 </a:t>
            </a:r>
          </a:p>
          <a:p>
            <a:r>
              <a:rPr lang="it-IT" dirty="0"/>
              <a:t>Laudato Carmine 0522501120 </a:t>
            </a:r>
          </a:p>
        </p:txBody>
      </p:sp>
    </p:spTree>
    <p:extLst>
      <p:ext uri="{BB962C8B-B14F-4D97-AF65-F5344CB8AC3E}">
        <p14:creationId xmlns:p14="http://schemas.microsoft.com/office/powerpoint/2010/main" val="2036148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22A54B-81F6-C445-A3EA-0BBF29654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62" y="1162096"/>
            <a:ext cx="9603275" cy="596454"/>
          </a:xfrm>
        </p:spPr>
        <p:txBody>
          <a:bodyPr/>
          <a:lstStyle/>
          <a:p>
            <a:pPr algn="ctr"/>
            <a:r>
              <a:rPr lang="it-IT" dirty="0"/>
              <a:t>Tecnologie utilizzate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8B0825A-8F5B-CA4D-AA1C-5BF60F832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904" y="2341434"/>
            <a:ext cx="2637077" cy="1417319"/>
          </a:xfrm>
          <a:prstGeom prst="rect">
            <a:avLst/>
          </a:prstGeom>
        </p:spPr>
      </p:pic>
      <p:pic>
        <p:nvPicPr>
          <p:cNvPr id="4" name="Immagine 3" descr="Immagine che contiene testo, kit da pronto soccorso, clipart&#10;&#10;Descrizione generata automaticamente">
            <a:extLst>
              <a:ext uri="{FF2B5EF4-FFF2-40B4-BE49-F238E27FC236}">
                <a16:creationId xmlns:a16="http://schemas.microsoft.com/office/drawing/2014/main" id="{CAF19110-0728-21E8-E325-3E720BB55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520" y="3758753"/>
            <a:ext cx="1905000" cy="18669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4427133-BFC7-E945-EB8C-5BFB23F13C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2243" y="1892300"/>
            <a:ext cx="2111853" cy="248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287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D3F33-37EA-9440-B305-FCFA6A874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7" y="1319514"/>
            <a:ext cx="9603275" cy="500928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Dominio del problema</a:t>
            </a: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17ED14-77CA-C145-A142-FD4FB965E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24369"/>
          </a:xfrm>
        </p:spPr>
        <p:txBody>
          <a:bodyPr>
            <a:normAutofit/>
          </a:bodyPr>
          <a:lstStyle/>
          <a:p>
            <a:pPr algn="just"/>
            <a:r>
              <a:rPr lang="it-IT" dirty="0"/>
              <a:t>La nostra proposta si basa sulla realizzazione di una web </a:t>
            </a:r>
            <a:r>
              <a:rPr lang="it-IT" dirty="0" err="1"/>
              <a:t>application</a:t>
            </a:r>
            <a:r>
              <a:rPr lang="it-IT" dirty="0"/>
              <a:t> “</a:t>
            </a:r>
            <a:r>
              <a:rPr lang="it-IT" dirty="0" err="1"/>
              <a:t>Clean</a:t>
            </a:r>
            <a:r>
              <a:rPr lang="it-IT" dirty="0"/>
              <a:t> Air Zone” volta alla visualizzazione e alla ricerca di dati all’interno di un database NOSQL gestito mediante </a:t>
            </a:r>
            <a:r>
              <a:rPr lang="it-IT" dirty="0" err="1"/>
              <a:t>MongoDB</a:t>
            </a:r>
            <a:r>
              <a:rPr lang="it-IT" dirty="0"/>
              <a:t>. </a:t>
            </a:r>
          </a:p>
          <a:p>
            <a:pPr algn="just"/>
            <a:r>
              <a:rPr lang="it-IT" dirty="0"/>
              <a:t>L’interfaccia grafica consentirà ad un utente ospite di:</a:t>
            </a:r>
          </a:p>
          <a:p>
            <a:pPr lvl="1" algn="just"/>
            <a:r>
              <a:rPr lang="it-IT" dirty="0"/>
              <a:t>ricercare informazioni sulla qualità dell’aria per nazioni;</a:t>
            </a:r>
          </a:p>
          <a:p>
            <a:pPr lvl="1" algn="just"/>
            <a:r>
              <a:rPr lang="it-IT" dirty="0"/>
              <a:t>visualizzare grafici a cadenza giornaliera e settimanale di una singola nazione;</a:t>
            </a:r>
          </a:p>
          <a:p>
            <a:pPr lvl="1" algn="just"/>
            <a:r>
              <a:rPr lang="it-IT" dirty="0"/>
              <a:t>effettuare dalle ricerche dei sensori presenti sulla mappa;</a:t>
            </a:r>
          </a:p>
          <a:p>
            <a:pPr lvl="1" algn="just"/>
            <a:r>
              <a:rPr lang="it-IT" dirty="0"/>
              <a:t>scaricare i dati ottenuti da essi raggruppati per nazione.</a:t>
            </a:r>
          </a:p>
        </p:txBody>
      </p:sp>
    </p:spTree>
    <p:extLst>
      <p:ext uri="{BB962C8B-B14F-4D97-AF65-F5344CB8AC3E}">
        <p14:creationId xmlns:p14="http://schemas.microsoft.com/office/powerpoint/2010/main" val="3901716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493C5D-4BFC-A746-8522-FF64586BF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85874"/>
            <a:ext cx="9603275" cy="567879"/>
          </a:xfrm>
        </p:spPr>
        <p:txBody>
          <a:bodyPr/>
          <a:lstStyle/>
          <a:p>
            <a:pPr algn="ctr"/>
            <a:r>
              <a:rPr lang="it-IT" dirty="0"/>
              <a:t>Principali requisiti funzionali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4541F2-990D-B649-8130-EFFB92EEC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t-IT" dirty="0"/>
              <a:t>L’utente ospite può visualizzare i grafici selezionando la cadenza scelta tra giornaliera/settimanale.</a:t>
            </a:r>
          </a:p>
          <a:p>
            <a:pPr algn="just"/>
            <a:r>
              <a:rPr lang="it-IT" dirty="0"/>
              <a:t>L’utente ospite può visualizzare i punti sulla mappa selezionando il punto interessato su essa.</a:t>
            </a:r>
          </a:p>
          <a:p>
            <a:pPr algn="just"/>
            <a:r>
              <a:rPr lang="it-IT" dirty="0"/>
              <a:t>L’utente ospite può visualizzare la qualità della aria per nazioni andando a selezionare la stessa all’interno di una lista a tendina.</a:t>
            </a:r>
          </a:p>
          <a:p>
            <a:pPr algn="just"/>
            <a:r>
              <a:rPr lang="it-IT" dirty="0"/>
              <a:t>L’utente ospite può scaricare i dati visualizzati cliccando sull’apposita sezione.</a:t>
            </a:r>
          </a:p>
        </p:txBody>
      </p:sp>
    </p:spTree>
    <p:extLst>
      <p:ext uri="{BB962C8B-B14F-4D97-AF65-F5344CB8AC3E}">
        <p14:creationId xmlns:p14="http://schemas.microsoft.com/office/powerpoint/2010/main" val="4054543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B369A6-68C4-B64E-A298-AA46ADD9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64357"/>
            <a:ext cx="9603275" cy="589398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EFE4AC-9167-3A47-B6CD-F7C53D8E7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t-IT" dirty="0"/>
              <a:t>I dati che abbiamo scelto di utilizzare per la popolazione del database sono stati forniti gratuitamente dall’azienda </a:t>
            </a:r>
            <a:r>
              <a:rPr lang="it-IT" dirty="0" err="1"/>
              <a:t>Sense</a:t>
            </a:r>
            <a:r>
              <a:rPr lang="it-IT" dirty="0"/>
              <a:t> </a:t>
            </a:r>
            <a:r>
              <a:rPr lang="it-IT" dirty="0" err="1"/>
              <a:t>Square</a:t>
            </a:r>
            <a:r>
              <a:rPr lang="it-IT" dirty="0"/>
              <a:t> </a:t>
            </a:r>
            <a:r>
              <a:rPr lang="it-IT" dirty="0" err="1"/>
              <a:t>srl</a:t>
            </a:r>
            <a:r>
              <a:rPr lang="it-IT" dirty="0"/>
              <a:t>, la quale è leader nazionale nell’ambito della qualità dell’aria. </a:t>
            </a:r>
          </a:p>
          <a:p>
            <a:pPr algn="just"/>
            <a:r>
              <a:rPr lang="it-IT" dirty="0"/>
              <a:t>L’azienda si occupa di questa tematica dal 2016 e negli ultimi anni è riuscita a sviluppare una piattaforma in grado di aggregare i dati della qualità dell’aria provenienti da diverse sorgenti. </a:t>
            </a:r>
          </a:p>
          <a:p>
            <a:pPr algn="just"/>
            <a:r>
              <a:rPr lang="it-IT" dirty="0"/>
              <a:t>A noi, in particolare, sono stati forniti i dati di una società partner tedesca che ha moltissimi sensori low-cost in giro per il mondo.</a:t>
            </a:r>
          </a:p>
          <a:p>
            <a:pPr marL="0" indent="0">
              <a:buNone/>
            </a:pPr>
            <a:endParaRPr lang="it-IT" sz="1400" dirty="0"/>
          </a:p>
        </p:txBody>
      </p:sp>
      <p:pic>
        <p:nvPicPr>
          <p:cNvPr id="5" name="Immagine 4" descr="Immagine che contiene testo, palla da biliardo&#10;&#10;Descrizione generata automaticamente">
            <a:extLst>
              <a:ext uri="{FF2B5EF4-FFF2-40B4-BE49-F238E27FC236}">
                <a16:creationId xmlns:a16="http://schemas.microsoft.com/office/drawing/2014/main" id="{5272C97D-0853-5B56-DB9D-05C0932E3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5972" y="-544412"/>
            <a:ext cx="4289425" cy="210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488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B369A6-68C4-B64E-A298-AA46ADD9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64357"/>
            <a:ext cx="9603275" cy="589398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Struttura del Database</a:t>
            </a:r>
          </a:p>
        </p:txBody>
      </p:sp>
      <p:pic>
        <p:nvPicPr>
          <p:cNvPr id="6" name="Immagine 5" descr="Immagine che contiene testo, monitor, nero, schermo&#10;&#10;Descrizione generata automaticamente">
            <a:extLst>
              <a:ext uri="{FF2B5EF4-FFF2-40B4-BE49-F238E27FC236}">
                <a16:creationId xmlns:a16="http://schemas.microsoft.com/office/drawing/2014/main" id="{A71F78C8-B51B-8111-1A31-393D0BA82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341" y="2186305"/>
            <a:ext cx="6635750" cy="317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40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3F9F1A-A899-9CA4-859F-04FD85BB9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31089"/>
            <a:ext cx="9603275" cy="522665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Caratteristiche del database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A30D88E-662F-B497-4CF3-4D7BA256D4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48" r="9445"/>
          <a:stretch/>
        </p:blipFill>
        <p:spPr>
          <a:xfrm>
            <a:off x="6962683" y="3000375"/>
            <a:ext cx="3710080" cy="1327785"/>
          </a:xfrm>
          <a:prstGeom prst="rect">
            <a:avLst/>
          </a:prstGeom>
        </p:spPr>
      </p:pic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8C254FB3-4AEC-ACF8-35C4-08FD80BEA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3079" y="2477709"/>
            <a:ext cx="1310671" cy="522666"/>
          </a:xfrm>
        </p:spPr>
        <p:txBody>
          <a:bodyPr/>
          <a:lstStyle/>
          <a:p>
            <a:r>
              <a:rPr lang="it-IT" dirty="0"/>
              <a:t>Country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2EEF6F0-4C6A-13E3-D5AF-C3009921D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079" y="3000375"/>
            <a:ext cx="3910330" cy="1310640"/>
          </a:xfrm>
          <a:prstGeom prst="rect">
            <a:avLst/>
          </a:prstGeom>
        </p:spPr>
      </p:pic>
      <p:sp>
        <p:nvSpPr>
          <p:cNvPr id="10" name="Segnaposto contenuto 7">
            <a:extLst>
              <a:ext uri="{FF2B5EF4-FFF2-40B4-BE49-F238E27FC236}">
                <a16:creationId xmlns:a16="http://schemas.microsoft.com/office/drawing/2014/main" id="{01B7F6E5-53CF-300B-7190-F909B5767D7E}"/>
              </a:ext>
            </a:extLst>
          </p:cNvPr>
          <p:cNvSpPr txBox="1">
            <a:spLocks/>
          </p:cNvSpPr>
          <p:nvPr/>
        </p:nvSpPr>
        <p:spPr>
          <a:xfrm>
            <a:off x="6962683" y="2477709"/>
            <a:ext cx="2081305" cy="5226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/>
              <a:t>ParticulateData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16243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3F9F1A-A899-9CA4-859F-04FD85BB9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31089"/>
            <a:ext cx="9603275" cy="522665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Caratteristiche del database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8C254FB3-4AEC-ACF8-35C4-08FD80BEA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7342" y="2275841"/>
            <a:ext cx="1310671" cy="522666"/>
          </a:xfrm>
        </p:spPr>
        <p:txBody>
          <a:bodyPr/>
          <a:lstStyle/>
          <a:p>
            <a:r>
              <a:rPr lang="it-IT" dirty="0"/>
              <a:t>Station</a:t>
            </a:r>
          </a:p>
        </p:txBody>
      </p:sp>
      <p:sp>
        <p:nvSpPr>
          <p:cNvPr id="10" name="Segnaposto contenuto 7">
            <a:extLst>
              <a:ext uri="{FF2B5EF4-FFF2-40B4-BE49-F238E27FC236}">
                <a16:creationId xmlns:a16="http://schemas.microsoft.com/office/drawing/2014/main" id="{01B7F6E5-53CF-300B-7190-F909B5767D7E}"/>
              </a:ext>
            </a:extLst>
          </p:cNvPr>
          <p:cNvSpPr txBox="1">
            <a:spLocks/>
          </p:cNvSpPr>
          <p:nvPr/>
        </p:nvSpPr>
        <p:spPr>
          <a:xfrm>
            <a:off x="6776946" y="2697927"/>
            <a:ext cx="2081305" cy="5226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/>
              <a:t>WeatherData</a:t>
            </a:r>
            <a:r>
              <a:rPr lang="it-IT" dirty="0"/>
              <a:t> 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125ABC8-C8F5-0740-A33B-AA7CC6D17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42" y="2697927"/>
            <a:ext cx="3999230" cy="230632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C161C429-8AF6-F550-05FE-0B5D848B02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093" y="3220593"/>
            <a:ext cx="4044315" cy="149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98715"/>
      </p:ext>
    </p:extLst>
  </p:cSld>
  <p:clrMapOvr>
    <a:masterClrMapping/>
  </p:clrMapOvr>
</p:sld>
</file>

<file path=ppt/theme/theme1.xml><?xml version="1.0" encoding="utf-8"?>
<a:theme xmlns:a="http://schemas.openxmlformats.org/drawingml/2006/main" name="Raccolt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Raccolta</Template>
  <TotalTime>2746</TotalTime>
  <Words>305</Words>
  <Application>Microsoft Macintosh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Raccolta</vt:lpstr>
      <vt:lpstr>Clean Air zone</vt:lpstr>
      <vt:lpstr>Membri dei team</vt:lpstr>
      <vt:lpstr>Tecnologie utilizzate</vt:lpstr>
      <vt:lpstr>Dominio del problema</vt:lpstr>
      <vt:lpstr>Principali requisiti funzionali</vt:lpstr>
      <vt:lpstr>Dataset</vt:lpstr>
      <vt:lpstr>Struttura del Database</vt:lpstr>
      <vt:lpstr>Caratteristiche del database</vt:lpstr>
      <vt:lpstr>Caratteristiche del database</vt:lpstr>
      <vt:lpstr>Il sistema proposto</vt:lpstr>
      <vt:lpstr>Mappa Interattiva</vt:lpstr>
      <vt:lpstr>Diagrammi Dinamici</vt:lpstr>
      <vt:lpstr>Grazie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center</dc:title>
  <dc:creator>VINCENZO ESPOSITO</dc:creator>
  <cp:lastModifiedBy>VINCENZO ESPOSITO</cp:lastModifiedBy>
  <cp:revision>18</cp:revision>
  <dcterms:created xsi:type="dcterms:W3CDTF">2021-02-21T21:50:16Z</dcterms:created>
  <dcterms:modified xsi:type="dcterms:W3CDTF">2022-06-28T10:50:04Z</dcterms:modified>
</cp:coreProperties>
</file>