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7"/>
  </p:notesMasterIdLst>
  <p:sldIdLst>
    <p:sldId id="321" r:id="rId5"/>
    <p:sldId id="406" r:id="rId6"/>
    <p:sldId id="381" r:id="rId7"/>
    <p:sldId id="382" r:id="rId8"/>
    <p:sldId id="751" r:id="rId9"/>
    <p:sldId id="412" r:id="rId10"/>
    <p:sldId id="748" r:id="rId11"/>
    <p:sldId id="750" r:id="rId12"/>
    <p:sldId id="745" r:id="rId13"/>
    <p:sldId id="747" r:id="rId14"/>
    <p:sldId id="749" r:id="rId15"/>
    <p:sldId id="35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7"/>
    <a:srgbClr val="F0265D"/>
    <a:srgbClr val="EBAFB5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434" autoAdjust="0"/>
  </p:normalViewPr>
  <p:slideViewPr>
    <p:cSldViewPr snapToGrid="0" snapToObjects="1">
      <p:cViewPr varScale="1">
        <p:scale>
          <a:sx n="114" d="100"/>
          <a:sy n="114" d="100"/>
        </p:scale>
        <p:origin x="22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3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0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2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4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4" y="2870475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F526F9A-8AF5-4471-8168-8F2FE890D2F4}"/>
              </a:ext>
            </a:extLst>
          </p:cNvPr>
          <p:cNvSpPr txBox="1"/>
          <p:nvPr/>
        </p:nvSpPr>
        <p:spPr>
          <a:xfrm>
            <a:off x="1076989" y="952250"/>
            <a:ext cx="4912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66"/>
                </a:solidFill>
              </a:rPr>
              <a:t>Contatos Institucionais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16B687-B710-431D-9177-7C70CC38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2" y="2036485"/>
            <a:ext cx="7270056" cy="35253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E778863-E277-4DB4-AC85-0D88E134BD5E}"/>
              </a:ext>
            </a:extLst>
          </p:cNvPr>
          <p:cNvSpPr/>
          <p:nvPr/>
        </p:nvSpPr>
        <p:spPr>
          <a:xfrm>
            <a:off x="2285999" y="2480720"/>
            <a:ext cx="56667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Secretaria: helpcenter@fiap.com.br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Financeiro: financeiro@fiap.com.br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Help Desk: helpdesk@fiap.com.br</a:t>
            </a:r>
          </a:p>
        </p:txBody>
      </p:sp>
    </p:spTree>
    <p:extLst>
      <p:ext uri="{BB962C8B-B14F-4D97-AF65-F5344CB8AC3E}">
        <p14:creationId xmlns:p14="http://schemas.microsoft.com/office/powerpoint/2010/main" val="26955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F526F9A-8AF5-4471-8168-8F2FE890D2F4}"/>
              </a:ext>
            </a:extLst>
          </p:cNvPr>
          <p:cNvSpPr txBox="1"/>
          <p:nvPr/>
        </p:nvSpPr>
        <p:spPr>
          <a:xfrm>
            <a:off x="1152491" y="525252"/>
            <a:ext cx="2669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0066"/>
                </a:solidFill>
              </a:rPr>
              <a:t>Perguntas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16B687-B710-431D-9177-7C70CC38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2" y="2036485"/>
            <a:ext cx="6520237" cy="35253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5EDF01-6271-410D-93B6-F92CF5EE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00" y="2565961"/>
            <a:ext cx="2143125" cy="1200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05B080-40C1-449B-B256-B68BB01E1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20" y="3576594"/>
            <a:ext cx="1793081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51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7144" y="0"/>
            <a:ext cx="9158288" cy="1075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 fontScale="97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Conteúdo</a:t>
            </a:r>
            <a:r>
              <a:rPr kumimoji="0" lang="en-US" alt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alt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Programático</a:t>
            </a:r>
            <a:r>
              <a:rPr kumimoji="0" lang="en-US" alt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– </a:t>
            </a:r>
            <a:r>
              <a:rPr kumimoji="0" lang="en-US" alt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Anual</a:t>
            </a:r>
            <a:endParaRPr kumimoji="0" lang="en-US" alt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pt-BR" sz="3600" b="1" dirty="0"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57553D-0C8A-4555-9ADA-A53F0F61C25F}"/>
              </a:ext>
            </a:extLst>
          </p:cNvPr>
          <p:cNvSpPr/>
          <p:nvPr/>
        </p:nvSpPr>
        <p:spPr>
          <a:xfrm>
            <a:off x="381699" y="2173884"/>
            <a:ext cx="49327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Transformação Digital;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Industria 4.0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Sociedade 5.0 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Gerenciamento de Projetos;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Modelo de Negócios (BMC)</a:t>
            </a:r>
          </a:p>
          <a:p>
            <a:pPr>
              <a:spcAft>
                <a:spcPts val="0"/>
              </a:spcAft>
            </a:pPr>
            <a:endParaRPr lang="pt-BR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Diferentes tipos de metodologia de projetos:</a:t>
            </a:r>
            <a:endParaRPr lang="pt-BR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   Convencionais;</a:t>
            </a:r>
            <a:endParaRPr lang="pt-BR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   Ágil;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29206F-A169-42AA-8324-B79E87A51A67}"/>
              </a:ext>
            </a:extLst>
          </p:cNvPr>
          <p:cNvSpPr/>
          <p:nvPr/>
        </p:nvSpPr>
        <p:spPr>
          <a:xfrm>
            <a:off x="5054367" y="2274838"/>
            <a:ext cx="36450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Metodologia Ágil;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Srcum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Kamban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Riscos em projetos;</a:t>
            </a:r>
          </a:p>
          <a:p>
            <a:pPr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Contrato de Nível de Serviço</a:t>
            </a:r>
          </a:p>
          <a:p>
            <a:pPr>
              <a:spcAft>
                <a:spcPts val="0"/>
              </a:spcAft>
            </a:pPr>
            <a:endParaRPr lang="pt-BR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Precificação;</a:t>
            </a:r>
          </a:p>
          <a:p>
            <a:pPr>
              <a:spcAft>
                <a:spcPts val="0"/>
              </a:spcAft>
            </a:pPr>
            <a:endParaRPr lang="pt-BR" sz="1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Fontes de recursos </a:t>
            </a:r>
            <a:r>
              <a:rPr lang="pt-BR" sz="16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Capex</a:t>
            </a:r>
            <a:r>
              <a:rPr lang="pt-BR" sz="16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e </a:t>
            </a:r>
            <a:r>
              <a:rPr lang="pt-BR" sz="16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Opex</a:t>
            </a:r>
            <a:endParaRPr lang="pt-BR" sz="16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411374" y="231557"/>
            <a:ext cx="72000" cy="41000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483374" y="1376514"/>
            <a:ext cx="69974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Tecnólogo em Análise e Desenvolvimento de Sistemas</a:t>
            </a:r>
          </a:p>
          <a:p>
            <a:endParaRPr lang="pt-BR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Full </a:t>
            </a:r>
            <a:r>
              <a:rPr lang="pt-B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Stack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, Apps &amp; Artificial </a:t>
            </a:r>
            <a:r>
              <a:rPr lang="pt-B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Intelligence</a:t>
            </a:r>
            <a:endParaRPr lang="pt-B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C4D943-2FB6-470B-88AC-2DEC674F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65" y="3945186"/>
            <a:ext cx="3233968" cy="2052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76485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6139" y="605568"/>
            <a:ext cx="4857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Apresentação da</a:t>
            </a:r>
          </a:p>
          <a:p>
            <a:pPr algn="ctr" rtl="0"/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Disciplina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22840" y="3920373"/>
            <a:ext cx="60878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5400" dirty="0">
                <a:solidFill>
                  <a:srgbClr val="F34B77"/>
                </a:solidFill>
                <a:latin typeface="Century Gothic" panose="020B0502020202020204" pitchFamily="34" charset="0"/>
              </a:rPr>
              <a:t>Software </a:t>
            </a:r>
            <a:r>
              <a:rPr lang="pt-BR" altLang="pt-BR" sz="5400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Engineering</a:t>
            </a:r>
            <a:r>
              <a:rPr lang="pt-BR" altLang="pt-BR" sz="5400" dirty="0">
                <a:solidFill>
                  <a:srgbClr val="F34B77"/>
                </a:solidFill>
                <a:latin typeface="Century Gothic" panose="020B0502020202020204" pitchFamily="34" charset="0"/>
              </a:rPr>
              <a:t> </a:t>
            </a:r>
            <a:r>
              <a:rPr lang="pt-BR" altLang="pt-BR" sz="5400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and</a:t>
            </a:r>
            <a:r>
              <a:rPr lang="pt-BR" altLang="pt-BR" sz="5400" dirty="0">
                <a:solidFill>
                  <a:srgbClr val="F34B77"/>
                </a:solidFill>
                <a:latin typeface="Century Gothic" panose="020B0502020202020204" pitchFamily="34" charset="0"/>
              </a:rPr>
              <a:t> Business </a:t>
            </a:r>
            <a:r>
              <a:rPr lang="pt-BR" altLang="pt-BR" sz="5400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Model</a:t>
            </a:r>
            <a:endParaRPr lang="pt-BR" altLang="pt-BR" sz="5400" dirty="0">
              <a:solidFill>
                <a:srgbClr val="F34B7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9A244-4FA1-4AE8-81F4-4C897387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" y="4392991"/>
            <a:ext cx="2331685" cy="2333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63E2B1-2732-4955-9CA4-E5BF8C8E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49" y="1267287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21490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97295" y="5494350"/>
            <a:ext cx="6851737" cy="956784"/>
          </a:xfrm>
          <a:prstGeom prst="roundRect">
            <a:avLst/>
          </a:prstGeom>
          <a:solidFill>
            <a:srgbClr val="F34B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20"/>
          <p:cNvSpPr/>
          <p:nvPr/>
        </p:nvSpPr>
        <p:spPr>
          <a:xfrm>
            <a:off x="424107" y="361622"/>
            <a:ext cx="45719" cy="10412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1547249" y="5557243"/>
            <a:ext cx="6206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pt-BR" altLang="pt-BR" sz="2400" b="1" dirty="0">
                <a:solidFill>
                  <a:schemeClr val="bg1"/>
                </a:solidFill>
              </a:rPr>
              <a:t>Carga Horária: </a:t>
            </a:r>
            <a:r>
              <a:rPr lang="pt-BR" altLang="pt-BR" sz="2800" dirty="0">
                <a:solidFill>
                  <a:schemeClr val="bg1"/>
                </a:solidFill>
              </a:rPr>
              <a:t>4 aulas/semana (2 tempos*)</a:t>
            </a:r>
          </a:p>
          <a:p>
            <a:pPr marL="0" lvl="2"/>
            <a:r>
              <a:rPr lang="pt-BR" altLang="pt-BR" sz="2000" dirty="0">
                <a:solidFill>
                  <a:schemeClr val="bg1"/>
                </a:solidFill>
              </a:rPr>
              <a:t>* 1 tempo presencial e 1 remoto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98FD17-BAC6-4450-88B0-3ADC0446068B}"/>
              </a:ext>
            </a:extLst>
          </p:cNvPr>
          <p:cNvSpPr/>
          <p:nvPr/>
        </p:nvSpPr>
        <p:spPr>
          <a:xfrm>
            <a:off x="651971" y="545011"/>
            <a:ext cx="736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800" b="1" dirty="0">
                <a:solidFill>
                  <a:srgbClr val="F34B77"/>
                </a:solidFill>
                <a:latin typeface="Century Gothic" panose="020B0502020202020204" pitchFamily="34" charset="0"/>
              </a:rPr>
              <a:t>Software </a:t>
            </a:r>
            <a:r>
              <a:rPr lang="pt-BR" altLang="pt-BR" sz="2800" b="1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Engineering</a:t>
            </a:r>
            <a:r>
              <a:rPr lang="pt-BR" altLang="pt-BR" sz="2800" b="1" dirty="0">
                <a:solidFill>
                  <a:srgbClr val="F34B77"/>
                </a:solidFill>
                <a:latin typeface="Century Gothic" panose="020B0502020202020204" pitchFamily="34" charset="0"/>
              </a:rPr>
              <a:t> </a:t>
            </a:r>
            <a:r>
              <a:rPr lang="pt-BR" altLang="pt-BR" sz="2800" b="1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and</a:t>
            </a:r>
            <a:r>
              <a:rPr lang="pt-BR" altLang="pt-BR" sz="2800" b="1" dirty="0">
                <a:solidFill>
                  <a:srgbClr val="F34B77"/>
                </a:solidFill>
                <a:latin typeface="Century Gothic" panose="020B0502020202020204" pitchFamily="34" charset="0"/>
              </a:rPr>
              <a:t> Business </a:t>
            </a:r>
            <a:r>
              <a:rPr lang="pt-BR" altLang="pt-BR" sz="2800" b="1" dirty="0" err="1">
                <a:solidFill>
                  <a:srgbClr val="F34B77"/>
                </a:solidFill>
                <a:latin typeface="Century Gothic" panose="020B0502020202020204" pitchFamily="34" charset="0"/>
              </a:rPr>
              <a:t>Model</a:t>
            </a:r>
            <a:endParaRPr lang="pt-BR" altLang="pt-BR" sz="2800" b="1" dirty="0">
              <a:solidFill>
                <a:srgbClr val="F34B77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6527D3-46A9-49DE-A067-369BB4F7AF22}"/>
              </a:ext>
            </a:extLst>
          </p:cNvPr>
          <p:cNvSpPr/>
          <p:nvPr/>
        </p:nvSpPr>
        <p:spPr>
          <a:xfrm>
            <a:off x="1097295" y="1865518"/>
            <a:ext cx="664468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solidFill>
                  <a:schemeClr val="bg1"/>
                </a:solidFill>
                <a:latin typeface="Gotham HTF Light" pitchFamily="50" charset="0"/>
                <a:cs typeface="Roboto Light"/>
              </a:rPr>
              <a:t>Compreender 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cultura ágil </a:t>
            </a:r>
            <a:r>
              <a:rPr lang="pt-BR" sz="2400" dirty="0">
                <a:solidFill>
                  <a:schemeClr val="bg1"/>
                </a:solidFill>
                <a:latin typeface="Gotham HTF Light" pitchFamily="50" charset="0"/>
                <a:cs typeface="Roboto Light"/>
              </a:rPr>
              <a:t>e aplicar as principais técnicas de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modelagem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Gotham HTF Light" pitchFamily="50" charset="0"/>
                <a:cs typeface="Roboto Light"/>
              </a:rPr>
              <a:t>no desenvolvimento de sistemas digitais, determinando </a:t>
            </a: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atividades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Gotham HTF Light" pitchFamily="50" charset="0"/>
                <a:cs typeface="Roboto Light"/>
              </a:rPr>
              <a:t>a serem cumpridas dentro de um projeto de software, de forma a garantir a sua </a:t>
            </a: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qualidade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  <a:p>
            <a:pPr algn="just"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solidFill>
                  <a:schemeClr val="bg1"/>
                </a:solidFill>
                <a:latin typeface="Gotham HTF Light" pitchFamily="50" charset="0"/>
                <a:cs typeface="Roboto Light"/>
              </a:rPr>
              <a:t>Observar e desenvolver conhecimentos de negócios e oportunidades na construção de novos projetos.</a:t>
            </a:r>
          </a:p>
        </p:txBody>
      </p:sp>
    </p:spTree>
    <p:extLst>
      <p:ext uri="{BB962C8B-B14F-4D97-AF65-F5344CB8AC3E}">
        <p14:creationId xmlns:p14="http://schemas.microsoft.com/office/powerpoint/2010/main" val="30621490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424107" y="361622"/>
            <a:ext cx="45719" cy="10412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98FD17-BAC6-4450-88B0-3ADC0446068B}"/>
              </a:ext>
            </a:extLst>
          </p:cNvPr>
          <p:cNvSpPr/>
          <p:nvPr/>
        </p:nvSpPr>
        <p:spPr>
          <a:xfrm>
            <a:off x="614562" y="528338"/>
            <a:ext cx="6279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 err="1">
                <a:solidFill>
                  <a:srgbClr val="F34B77"/>
                </a:solidFill>
              </a:rPr>
              <a:t>Conteúdo</a:t>
            </a:r>
            <a:r>
              <a:rPr lang="en-US" altLang="pt-BR" sz="3600" b="1" dirty="0">
                <a:solidFill>
                  <a:srgbClr val="F34B77"/>
                </a:solidFill>
              </a:rPr>
              <a:t> </a:t>
            </a:r>
            <a:r>
              <a:rPr lang="en-US" altLang="pt-BR" sz="3600" b="1" dirty="0" err="1">
                <a:solidFill>
                  <a:srgbClr val="F34B77"/>
                </a:solidFill>
              </a:rPr>
              <a:t>Programático</a:t>
            </a:r>
            <a:r>
              <a:rPr lang="en-US" altLang="pt-BR" sz="3600" b="1" dirty="0">
                <a:solidFill>
                  <a:srgbClr val="F34B77"/>
                </a:solidFill>
              </a:rPr>
              <a:t> – </a:t>
            </a:r>
            <a:r>
              <a:rPr lang="en-US" altLang="pt-BR" sz="3600" b="1" dirty="0" err="1">
                <a:solidFill>
                  <a:srgbClr val="F34B77"/>
                </a:solidFill>
              </a:rPr>
              <a:t>Anual</a:t>
            </a:r>
            <a:endParaRPr lang="en-US" altLang="pt-BR" sz="3600" b="1" dirty="0">
              <a:solidFill>
                <a:srgbClr val="F34B77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5CB732-D8DB-4F84-B0E0-8F0D9EB8166F}"/>
              </a:ext>
            </a:extLst>
          </p:cNvPr>
          <p:cNvSpPr/>
          <p:nvPr/>
        </p:nvSpPr>
        <p:spPr>
          <a:xfrm>
            <a:off x="331828" y="1847323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Evolução  da TI nas Empresas/Mercado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Transformação Digital</a:t>
            </a:r>
          </a:p>
          <a:p>
            <a:r>
              <a:rPr lang="pt-BR" sz="1200" dirty="0">
                <a:solidFill>
                  <a:schemeClr val="bg1"/>
                </a:solidFill>
              </a:rPr>
              <a:t>	Industria 4.0</a:t>
            </a:r>
          </a:p>
          <a:p>
            <a:r>
              <a:rPr lang="pt-BR" sz="1200" dirty="0">
                <a:solidFill>
                  <a:schemeClr val="bg1"/>
                </a:solidFill>
              </a:rPr>
              <a:t>	Sociedade 5.0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Times em TI Papéis (UX, QA, </a:t>
            </a:r>
            <a:r>
              <a:rPr lang="pt-BR" sz="1200" dirty="0" err="1">
                <a:solidFill>
                  <a:schemeClr val="bg1"/>
                </a:solidFill>
              </a:rPr>
              <a:t>Dev</a:t>
            </a:r>
            <a:r>
              <a:rPr lang="pt-BR" sz="1200" dirty="0">
                <a:solidFill>
                  <a:schemeClr val="bg1"/>
                </a:solidFill>
              </a:rPr>
              <a:t>, DBA e Arquiteto de Soluções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Técnicas de Apresentação de Negócios (</a:t>
            </a:r>
            <a:r>
              <a:rPr lang="pt-BR" sz="1200" dirty="0" err="1">
                <a:solidFill>
                  <a:schemeClr val="bg1"/>
                </a:solidFill>
              </a:rPr>
              <a:t>Pitch</a:t>
            </a:r>
            <a:r>
              <a:rPr lang="pt-BR" sz="1200" dirty="0">
                <a:solidFill>
                  <a:schemeClr val="bg1"/>
                </a:solidFill>
              </a:rPr>
              <a:t>)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Introdução a Gestão de Projetos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Projetos: Modelos Tradicionais e Modelos Ágeis (SCRUM)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Modelos de Negócios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CANVAS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Design </a:t>
            </a:r>
            <a:r>
              <a:rPr lang="pt-BR" sz="1200" dirty="0" err="1">
                <a:solidFill>
                  <a:schemeClr val="bg1"/>
                </a:solidFill>
              </a:rPr>
              <a:t>Thinking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Introdução a Eng. de Software: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Levantamento de requisitos (épicos, historias e tarefas)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Ciclo de Vida de Software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UX e Total Experience, UCD, Nielsen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Diagrama de Caso de Uso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B5080C-7D5F-4CBA-B3F2-3F1ADA62E033}"/>
              </a:ext>
            </a:extLst>
          </p:cNvPr>
          <p:cNvSpPr/>
          <p:nvPr/>
        </p:nvSpPr>
        <p:spPr>
          <a:xfrm>
            <a:off x="5260797" y="1847323"/>
            <a:ext cx="345056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Diagrama de Atividades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Diagrama de Sequência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Empreendedorismo Digital/Negócios Digitais</a:t>
            </a:r>
          </a:p>
          <a:p>
            <a:r>
              <a:rPr lang="pt-BR" sz="1200" dirty="0">
                <a:solidFill>
                  <a:schemeClr val="bg1"/>
                </a:solidFill>
              </a:rPr>
              <a:t>     (e-commerce) Modelos, tipos e canais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Precificação de Serviços de TI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Retorno de Investimento em TI e Ponto de Equilíbrio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Importância do SLA em Projetos de Sistemas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Técnicas de Negociação (TN)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Estruturação de plano de negócio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521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1D5325-F9FB-4C17-B8D6-DB3461F06B55}"/>
              </a:ext>
            </a:extLst>
          </p:cNvPr>
          <p:cNvSpPr/>
          <p:nvPr/>
        </p:nvSpPr>
        <p:spPr>
          <a:xfrm>
            <a:off x="0" y="768929"/>
            <a:ext cx="9144000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pt-BR" sz="4000" b="1" dirty="0" err="1">
                <a:solidFill>
                  <a:srgbClr val="F34B77"/>
                </a:solidFill>
              </a:rPr>
              <a:t>Metodologia</a:t>
            </a:r>
            <a:endParaRPr lang="pt-BR" sz="4000" b="1" dirty="0">
              <a:solidFill>
                <a:srgbClr val="F34B77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A9A387-D53F-44B9-A375-BE5227D5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8" y="2287563"/>
            <a:ext cx="8260796" cy="2651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B067DB-EA95-433A-BADE-BC14C2A4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35" y="4320329"/>
            <a:ext cx="3136017" cy="19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94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F526F9A-8AF5-4471-8168-8F2FE890D2F4}"/>
              </a:ext>
            </a:extLst>
          </p:cNvPr>
          <p:cNvSpPr txBox="1"/>
          <p:nvPr/>
        </p:nvSpPr>
        <p:spPr>
          <a:xfrm>
            <a:off x="746763" y="597702"/>
            <a:ext cx="4307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66"/>
                </a:solidFill>
              </a:rPr>
              <a:t>Material de Apoio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16B687-B710-431D-9177-7C70CC38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2" y="2036485"/>
            <a:ext cx="6520237" cy="35253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F6A8A25-4048-4254-B0DC-C1B7F0AB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463" y="2711645"/>
            <a:ext cx="4750467" cy="28901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189E17-F4E6-419A-9BA0-765668F2E20A}"/>
              </a:ext>
            </a:extLst>
          </p:cNvPr>
          <p:cNvSpPr txBox="1"/>
          <p:nvPr/>
        </p:nvSpPr>
        <p:spPr>
          <a:xfrm>
            <a:off x="2900494" y="1468742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Onde encontrar???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46F355-8B34-4282-8BCD-29B23F45CED7}"/>
              </a:ext>
            </a:extLst>
          </p:cNvPr>
          <p:cNvSpPr txBox="1"/>
          <p:nvPr/>
        </p:nvSpPr>
        <p:spPr>
          <a:xfrm>
            <a:off x="240749" y="3880899"/>
            <a:ext cx="260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rgbClr val="FF0066"/>
                </a:solidFill>
              </a:rPr>
              <a:t>Portal do Aluno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F4A4909-0C68-42D8-8BE9-3DFAE4D422FB}"/>
              </a:ext>
            </a:extLst>
          </p:cNvPr>
          <p:cNvSpPr/>
          <p:nvPr/>
        </p:nvSpPr>
        <p:spPr>
          <a:xfrm>
            <a:off x="2900494" y="3944556"/>
            <a:ext cx="622883" cy="530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4910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DD56CC7-64B2-4BB6-A48E-ABCA5B7AA1FC}"/>
              </a:ext>
            </a:extLst>
          </p:cNvPr>
          <p:cNvSpPr txBox="1"/>
          <p:nvPr/>
        </p:nvSpPr>
        <p:spPr>
          <a:xfrm>
            <a:off x="746763" y="597702"/>
            <a:ext cx="4415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66"/>
                </a:solidFill>
              </a:rPr>
              <a:t>Datas Importantes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A5AEFD-B2F6-46ED-A65D-C895E0CA420E}"/>
              </a:ext>
            </a:extLst>
          </p:cNvPr>
          <p:cNvSpPr/>
          <p:nvPr/>
        </p:nvSpPr>
        <p:spPr>
          <a:xfrm>
            <a:off x="746763" y="2341950"/>
            <a:ext cx="7789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34B77"/>
                </a:solidFill>
              </a:rPr>
              <a:t>1◦ </a:t>
            </a:r>
            <a:r>
              <a:rPr lang="pt-BR" sz="3200" dirty="0" err="1">
                <a:solidFill>
                  <a:srgbClr val="F34B77"/>
                </a:solidFill>
              </a:rPr>
              <a:t>Check</a:t>
            </a:r>
            <a:r>
              <a:rPr lang="pt-BR" sz="3200" dirty="0">
                <a:solidFill>
                  <a:srgbClr val="F34B77"/>
                </a:solidFill>
              </a:rPr>
              <a:t> Point 10 Pontos </a:t>
            </a:r>
            <a:r>
              <a:rPr lang="pt-BR" sz="3200" b="1" dirty="0">
                <a:solidFill>
                  <a:schemeClr val="bg1"/>
                </a:solidFill>
              </a:rPr>
              <a:t>20/03</a:t>
            </a:r>
            <a:r>
              <a:rPr lang="pt-BR" sz="3200" dirty="0">
                <a:solidFill>
                  <a:srgbClr val="F34B77"/>
                </a:solidFill>
              </a:rPr>
              <a:t>;</a:t>
            </a:r>
          </a:p>
          <a:p>
            <a:endParaRPr lang="pt-BR" sz="3200" dirty="0">
              <a:solidFill>
                <a:srgbClr val="F34B77"/>
              </a:solidFill>
            </a:endParaRPr>
          </a:p>
          <a:p>
            <a:r>
              <a:rPr lang="pt-BR" sz="3200" dirty="0">
                <a:solidFill>
                  <a:srgbClr val="F34B77"/>
                </a:solidFill>
              </a:rPr>
              <a:t>2◦ </a:t>
            </a:r>
            <a:r>
              <a:rPr lang="pt-BR" sz="3200" dirty="0" err="1">
                <a:solidFill>
                  <a:srgbClr val="F34B77"/>
                </a:solidFill>
              </a:rPr>
              <a:t>Check</a:t>
            </a:r>
            <a:r>
              <a:rPr lang="pt-BR" sz="3200" dirty="0">
                <a:solidFill>
                  <a:srgbClr val="F34B77"/>
                </a:solidFill>
              </a:rPr>
              <a:t> Point 10 Pontos </a:t>
            </a:r>
            <a:r>
              <a:rPr lang="pt-BR" sz="3200" b="1" dirty="0">
                <a:solidFill>
                  <a:schemeClr val="bg1"/>
                </a:solidFill>
              </a:rPr>
              <a:t>24/04</a:t>
            </a:r>
            <a:r>
              <a:rPr lang="pt-BR" sz="3200" dirty="0">
                <a:solidFill>
                  <a:srgbClr val="F34B77"/>
                </a:solidFill>
              </a:rPr>
              <a:t>;</a:t>
            </a:r>
          </a:p>
          <a:p>
            <a:endParaRPr lang="pt-BR" sz="3200" dirty="0">
              <a:solidFill>
                <a:srgbClr val="F34B77"/>
              </a:solidFill>
            </a:endParaRPr>
          </a:p>
          <a:p>
            <a:r>
              <a:rPr lang="pt-BR" sz="3200" dirty="0">
                <a:solidFill>
                  <a:srgbClr val="F34B77"/>
                </a:solidFill>
              </a:rPr>
              <a:t>3◦ </a:t>
            </a:r>
            <a:r>
              <a:rPr lang="pt-BR" sz="3200" dirty="0" err="1">
                <a:solidFill>
                  <a:srgbClr val="F34B77"/>
                </a:solidFill>
              </a:rPr>
              <a:t>Check</a:t>
            </a:r>
            <a:r>
              <a:rPr lang="pt-BR" sz="3200" dirty="0">
                <a:solidFill>
                  <a:srgbClr val="F34B77"/>
                </a:solidFill>
              </a:rPr>
              <a:t> Point 10 Pontos </a:t>
            </a:r>
            <a:r>
              <a:rPr lang="pt-BR" sz="3200" b="1" dirty="0">
                <a:solidFill>
                  <a:schemeClr val="bg1"/>
                </a:solidFill>
              </a:rPr>
              <a:t>15/05</a:t>
            </a:r>
            <a:r>
              <a:rPr lang="pt-BR" sz="3200" dirty="0">
                <a:solidFill>
                  <a:srgbClr val="F34B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6133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F526F9A-8AF5-4471-8168-8F2FE890D2F4}"/>
              </a:ext>
            </a:extLst>
          </p:cNvPr>
          <p:cNvSpPr txBox="1"/>
          <p:nvPr/>
        </p:nvSpPr>
        <p:spPr>
          <a:xfrm>
            <a:off x="1039883" y="486965"/>
            <a:ext cx="59840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0066"/>
                </a:solidFill>
              </a:rPr>
              <a:t>Comunicação Pedagógica</a:t>
            </a:r>
          </a:p>
          <a:p>
            <a:r>
              <a:rPr lang="pt-BR" sz="3200" dirty="0">
                <a:solidFill>
                  <a:schemeClr val="bg1"/>
                </a:solidFill>
              </a:rPr>
              <a:t>Temos Problemas?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16B687-B710-431D-9177-7C70CC38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2" y="1959240"/>
            <a:ext cx="6520237" cy="352531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F8E1C5-7066-4191-9322-FA8668826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29" y="1959240"/>
            <a:ext cx="3676207" cy="38453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EA2400-F2FD-454F-B171-C0453F65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887" y="3121823"/>
            <a:ext cx="2143125" cy="1200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57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7628</TotalTime>
  <Words>385</Words>
  <Application>Microsoft Office PowerPoint</Application>
  <PresentationFormat>Apresentação na tela (4:3)</PresentationFormat>
  <Paragraphs>104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</vt:lpstr>
      <vt:lpstr>Century Gothic</vt:lpstr>
      <vt:lpstr>Gotham HTF Light</vt:lpstr>
      <vt:lpstr>Roboto Light</vt:lpstr>
      <vt:lpstr>Times New Roman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318</cp:revision>
  <dcterms:created xsi:type="dcterms:W3CDTF">2015-01-30T10:46:50Z</dcterms:created>
  <dcterms:modified xsi:type="dcterms:W3CDTF">2024-02-24T16:15:54Z</dcterms:modified>
</cp:coreProperties>
</file>