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739" r:id="rId4"/>
  </p:sldMasterIdLst>
  <p:notesMasterIdLst>
    <p:notesMasterId r:id="rId34"/>
  </p:notesMasterIdLst>
  <p:sldIdLst>
    <p:sldId id="321" r:id="rId5"/>
    <p:sldId id="419" r:id="rId6"/>
    <p:sldId id="439" r:id="rId7"/>
    <p:sldId id="421" r:id="rId8"/>
    <p:sldId id="423" r:id="rId9"/>
    <p:sldId id="422" r:id="rId10"/>
    <p:sldId id="433" r:id="rId11"/>
    <p:sldId id="434" r:id="rId12"/>
    <p:sldId id="389" r:id="rId13"/>
    <p:sldId id="393" r:id="rId14"/>
    <p:sldId id="387" r:id="rId15"/>
    <p:sldId id="427" r:id="rId16"/>
    <p:sldId id="429" r:id="rId17"/>
    <p:sldId id="428" r:id="rId18"/>
    <p:sldId id="440" r:id="rId19"/>
    <p:sldId id="425" r:id="rId20"/>
    <p:sldId id="431" r:id="rId21"/>
    <p:sldId id="432" r:id="rId22"/>
    <p:sldId id="408" r:id="rId23"/>
    <p:sldId id="435" r:id="rId24"/>
    <p:sldId id="407" r:id="rId25"/>
    <p:sldId id="437" r:id="rId26"/>
    <p:sldId id="436" r:id="rId27"/>
    <p:sldId id="409" r:id="rId28"/>
    <p:sldId id="383" r:id="rId29"/>
    <p:sldId id="438" r:id="rId30"/>
    <p:sldId id="392" r:id="rId31"/>
    <p:sldId id="390" r:id="rId32"/>
    <p:sldId id="380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4B77"/>
    <a:srgbClr val="F0265D"/>
    <a:srgbClr val="020000"/>
    <a:srgbClr val="EBAFB5"/>
    <a:srgbClr val="303030"/>
    <a:srgbClr val="F4D3D6"/>
    <a:srgbClr val="F9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16" autoAdjust="0"/>
  </p:normalViewPr>
  <p:slideViewPr>
    <p:cSldViewPr snapToGrid="0" snapToObjects="1">
      <p:cViewPr varScale="1">
        <p:scale>
          <a:sx n="107" d="100"/>
          <a:sy n="107" d="100"/>
        </p:scale>
        <p:origin x="173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3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9" y="44627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30/04/2024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30/04/2024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30/04/2024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30/04/2024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30/04/2024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30/04/2024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1" y="908720"/>
            <a:ext cx="763284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1" y="44626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81766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923287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1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7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3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30/04/2024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30/04/2024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30/04/2024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30/04/2024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30/04/2024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30/04/2024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25" y="1999290"/>
            <a:ext cx="3604019" cy="10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76803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5126CE0-9972-4949-A2E4-BF354C256FE8}"/>
              </a:ext>
            </a:extLst>
          </p:cNvPr>
          <p:cNvSpPr/>
          <p:nvPr/>
        </p:nvSpPr>
        <p:spPr>
          <a:xfrm>
            <a:off x="735677" y="615064"/>
            <a:ext cx="5692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Roboto Slab"/>
              </a:rPr>
              <a:t>Pilares do Design </a:t>
            </a:r>
            <a:r>
              <a:rPr lang="pt-BR" sz="3200" b="1" dirty="0" err="1">
                <a:latin typeface="Roboto Slab"/>
              </a:rPr>
              <a:t>Thinking</a:t>
            </a:r>
            <a:r>
              <a:rPr lang="pt-BR" sz="3200" b="1" dirty="0">
                <a:latin typeface="Roboto Slab"/>
              </a:rPr>
              <a:t>?</a:t>
            </a:r>
            <a:endParaRPr lang="pt-BR" sz="3200" b="1" i="0" dirty="0">
              <a:effectLst/>
              <a:latin typeface="Roboto Slab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690C4D5-F6E6-40F5-AA36-688992AFC703}"/>
              </a:ext>
            </a:extLst>
          </p:cNvPr>
          <p:cNvSpPr/>
          <p:nvPr/>
        </p:nvSpPr>
        <p:spPr>
          <a:xfrm>
            <a:off x="589335" y="2526760"/>
            <a:ext cx="64866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rgbClr val="FF0000"/>
                </a:solidFill>
                <a:latin typeface="GothamLight"/>
              </a:rPr>
              <a:t>Empatia: </a:t>
            </a:r>
            <a:r>
              <a:rPr lang="pt-BR" dirty="0">
                <a:latin typeface="GothamLight"/>
              </a:rPr>
              <a:t>consiste em olhar para o problema com os olhos de quem o está vivenciando. No caso de um projeto, significa se colocar no lugar do público;</a:t>
            </a:r>
          </a:p>
          <a:p>
            <a:pPr algn="just">
              <a:buFont typeface="+mj-lt"/>
              <a:buAutoNum type="arabicPeriod"/>
            </a:pPr>
            <a:endParaRPr lang="pt-BR" dirty="0">
              <a:latin typeface="GothamLight"/>
            </a:endParaRPr>
          </a:p>
          <a:p>
            <a:pPr algn="just"/>
            <a:endParaRPr lang="pt-BR" dirty="0">
              <a:latin typeface="GothamLight"/>
            </a:endParaRPr>
          </a:p>
          <a:p>
            <a:pPr algn="just"/>
            <a:r>
              <a:rPr lang="pt-BR" b="1" dirty="0">
                <a:solidFill>
                  <a:srgbClr val="FF0000"/>
                </a:solidFill>
                <a:latin typeface="GothamLight"/>
              </a:rPr>
              <a:t>Colaboração: </a:t>
            </a:r>
            <a:r>
              <a:rPr lang="pt-BR" dirty="0">
                <a:latin typeface="GothamLight"/>
              </a:rPr>
              <a:t>a abordagem também considera a união de profissionais de diferentes áreas para gerar as melhores ideias;</a:t>
            </a:r>
          </a:p>
          <a:p>
            <a:pPr algn="just"/>
            <a:endParaRPr lang="pt-BR" dirty="0">
              <a:latin typeface="GothamLight"/>
            </a:endParaRPr>
          </a:p>
          <a:p>
            <a:pPr algn="just"/>
            <a:endParaRPr lang="pt-BR" b="1" dirty="0">
              <a:latin typeface="GothamLight"/>
            </a:endParaRPr>
          </a:p>
          <a:p>
            <a:pPr algn="just"/>
            <a:endParaRPr lang="pt-BR" b="1" dirty="0">
              <a:latin typeface="GothamLight"/>
            </a:endParaRPr>
          </a:p>
          <a:p>
            <a:pPr algn="just"/>
            <a:r>
              <a:rPr lang="pt-BR" b="1" dirty="0">
                <a:solidFill>
                  <a:srgbClr val="FF0000"/>
                </a:solidFill>
                <a:latin typeface="GothamLight"/>
              </a:rPr>
              <a:t>Experimentação: </a:t>
            </a:r>
            <a:r>
              <a:rPr lang="pt-BR" dirty="0">
                <a:latin typeface="GothamLight"/>
              </a:rPr>
              <a:t>o design </a:t>
            </a:r>
            <a:r>
              <a:rPr lang="pt-BR" dirty="0" err="1">
                <a:latin typeface="GothamLight"/>
              </a:rPr>
              <a:t>thinking</a:t>
            </a:r>
            <a:r>
              <a:rPr lang="pt-BR" dirty="0">
                <a:latin typeface="GothamLight"/>
              </a:rPr>
              <a:t> não é algo teórico, mas prático. Por isso, ele inclui uma fase de testagens, para verificar o que foi pensado anteriormente.</a:t>
            </a:r>
            <a:endParaRPr lang="pt-BR" b="0" i="0" u="none" strike="noStrike" dirty="0">
              <a:effectLst/>
              <a:latin typeface="GothamLigh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E039312-3D81-4374-867E-D71F83910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177" y="2390338"/>
            <a:ext cx="1081940" cy="1038662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E674260C-2179-490E-8FB8-2B76538A670D}"/>
              </a:ext>
            </a:extLst>
          </p:cNvPr>
          <p:cNvSpPr/>
          <p:nvPr/>
        </p:nvSpPr>
        <p:spPr>
          <a:xfrm>
            <a:off x="593340" y="1610278"/>
            <a:ext cx="64826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latin typeface="GothamLight"/>
              </a:rPr>
              <a:t>O design </a:t>
            </a:r>
            <a:r>
              <a:rPr lang="pt-BR" sz="2000" dirty="0" err="1">
                <a:latin typeface="GothamLight"/>
              </a:rPr>
              <a:t>thinking</a:t>
            </a:r>
            <a:r>
              <a:rPr lang="pt-BR" sz="2000" dirty="0">
                <a:latin typeface="GothamLight"/>
              </a:rPr>
              <a:t> está ancorado em três pilares principais. São eles: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2FF2FA6-566B-43C1-9519-63353B904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455" y="5043655"/>
            <a:ext cx="1038662" cy="1038662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AD57DAF-0871-41A7-BFA2-D8BBB7824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2579" y="3674741"/>
            <a:ext cx="1369695" cy="1139062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ABA5E49A-36CB-4722-8974-965004C6B5C4}"/>
              </a:ext>
            </a:extLst>
          </p:cNvPr>
          <p:cNvSpPr/>
          <p:nvPr/>
        </p:nvSpPr>
        <p:spPr>
          <a:xfrm>
            <a:off x="5665509" y="6579467"/>
            <a:ext cx="349276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900" dirty="0"/>
              <a:t>https://www.agenciamestre.com/usabilidade/design-thinking/</a:t>
            </a:r>
          </a:p>
        </p:txBody>
      </p:sp>
    </p:spTree>
    <p:extLst>
      <p:ext uri="{BB962C8B-B14F-4D97-AF65-F5344CB8AC3E}">
        <p14:creationId xmlns:p14="http://schemas.microsoft.com/office/powerpoint/2010/main" val="190555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48649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B6C499D-22F7-4AC0-BF60-03223A14CCCA}"/>
              </a:ext>
            </a:extLst>
          </p:cNvPr>
          <p:cNvSpPr txBox="1"/>
          <p:nvPr/>
        </p:nvSpPr>
        <p:spPr>
          <a:xfrm>
            <a:off x="754831" y="443513"/>
            <a:ext cx="5189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/>
              <a:t>Etapas do Design </a:t>
            </a:r>
            <a:r>
              <a:rPr lang="pt-BR" sz="3600" b="1" dirty="0" err="1"/>
              <a:t>Thinking</a:t>
            </a:r>
            <a:endParaRPr lang="pt-BR" sz="3600" b="1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0A18DA9-1EAE-4EBC-AEC1-176B6F99A2D4}"/>
              </a:ext>
            </a:extLst>
          </p:cNvPr>
          <p:cNvGrpSpPr/>
          <p:nvPr/>
        </p:nvGrpSpPr>
        <p:grpSpPr>
          <a:xfrm>
            <a:off x="754831" y="1981200"/>
            <a:ext cx="7705536" cy="3076636"/>
            <a:chOff x="1622612" y="2626657"/>
            <a:chExt cx="6902824" cy="2727014"/>
          </a:xfrm>
        </p:grpSpPr>
        <p:sp>
          <p:nvSpPr>
            <p:cNvPr id="3" name="Hexágono 2">
              <a:extLst>
                <a:ext uri="{FF2B5EF4-FFF2-40B4-BE49-F238E27FC236}">
                  <a16:creationId xmlns:a16="http://schemas.microsoft.com/office/drawing/2014/main" id="{50A02784-666D-47C3-83BF-DCEBD02AA7A4}"/>
                </a:ext>
              </a:extLst>
            </p:cNvPr>
            <p:cNvSpPr/>
            <p:nvPr/>
          </p:nvSpPr>
          <p:spPr>
            <a:xfrm>
              <a:off x="1622612" y="2626658"/>
              <a:ext cx="1586753" cy="1300753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Empatia</a:t>
              </a:r>
            </a:p>
          </p:txBody>
        </p:sp>
        <p:sp>
          <p:nvSpPr>
            <p:cNvPr id="9" name="Hexágono 8">
              <a:extLst>
                <a:ext uri="{FF2B5EF4-FFF2-40B4-BE49-F238E27FC236}">
                  <a16:creationId xmlns:a16="http://schemas.microsoft.com/office/drawing/2014/main" id="{A9508620-E899-4F20-A621-7CBBA73BA5B5}"/>
                </a:ext>
              </a:extLst>
            </p:cNvPr>
            <p:cNvSpPr/>
            <p:nvPr/>
          </p:nvSpPr>
          <p:spPr>
            <a:xfrm>
              <a:off x="2976283" y="3298140"/>
              <a:ext cx="1488141" cy="1300754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/>
                <a:t>Definição do Problema</a:t>
              </a:r>
            </a:p>
          </p:txBody>
        </p:sp>
        <p:sp>
          <p:nvSpPr>
            <p:cNvPr id="10" name="Hexágono 9">
              <a:extLst>
                <a:ext uri="{FF2B5EF4-FFF2-40B4-BE49-F238E27FC236}">
                  <a16:creationId xmlns:a16="http://schemas.microsoft.com/office/drawing/2014/main" id="{7BA8CB2C-62E4-490E-865A-3649A29A4C69}"/>
                </a:ext>
              </a:extLst>
            </p:cNvPr>
            <p:cNvSpPr/>
            <p:nvPr/>
          </p:nvSpPr>
          <p:spPr>
            <a:xfrm>
              <a:off x="4213413" y="4052917"/>
              <a:ext cx="1488141" cy="1300754"/>
            </a:xfrm>
            <a:prstGeom prst="hexagon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/>
                <a:t>Ideação</a:t>
              </a:r>
            </a:p>
          </p:txBody>
        </p:sp>
        <p:sp>
          <p:nvSpPr>
            <p:cNvPr id="11" name="Hexágono 10">
              <a:extLst>
                <a:ext uri="{FF2B5EF4-FFF2-40B4-BE49-F238E27FC236}">
                  <a16:creationId xmlns:a16="http://schemas.microsoft.com/office/drawing/2014/main" id="{2EB66DCD-7148-4467-9E65-F928803636DF}"/>
                </a:ext>
              </a:extLst>
            </p:cNvPr>
            <p:cNvSpPr/>
            <p:nvPr/>
          </p:nvSpPr>
          <p:spPr>
            <a:xfrm>
              <a:off x="5522260" y="3298140"/>
              <a:ext cx="1712258" cy="1349243"/>
            </a:xfrm>
            <a:prstGeom prst="hexag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Prototipação</a:t>
              </a:r>
            </a:p>
          </p:txBody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B5F59853-7B42-4DA1-8B27-8A09BAE72A49}"/>
                </a:ext>
              </a:extLst>
            </p:cNvPr>
            <p:cNvSpPr/>
            <p:nvPr/>
          </p:nvSpPr>
          <p:spPr>
            <a:xfrm>
              <a:off x="7037295" y="2626657"/>
              <a:ext cx="1488141" cy="1300754"/>
            </a:xfrm>
            <a:prstGeom prst="hexag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/>
                <a:t>Teste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628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76803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5126CE0-9972-4949-A2E4-BF354C256FE8}"/>
              </a:ext>
            </a:extLst>
          </p:cNvPr>
          <p:cNvSpPr/>
          <p:nvPr/>
        </p:nvSpPr>
        <p:spPr>
          <a:xfrm>
            <a:off x="735677" y="615064"/>
            <a:ext cx="5440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Roboto Slab"/>
              </a:rPr>
              <a:t>Etapas do Design </a:t>
            </a:r>
            <a:r>
              <a:rPr lang="pt-BR" sz="3200" b="1" dirty="0" err="1">
                <a:latin typeface="Roboto Slab"/>
              </a:rPr>
              <a:t>Thinking</a:t>
            </a:r>
            <a:endParaRPr lang="pt-BR" sz="3200" b="1" i="0" dirty="0">
              <a:effectLst/>
              <a:latin typeface="Roboto Slab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EBBAC5-5F2C-4274-9268-1977EDBE3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42" y="2745946"/>
            <a:ext cx="1639328" cy="136610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5C17855-DDD9-4C2B-8F27-1C15DA43F553}"/>
              </a:ext>
            </a:extLst>
          </p:cNvPr>
          <p:cNvSpPr/>
          <p:nvPr/>
        </p:nvSpPr>
        <p:spPr>
          <a:xfrm>
            <a:off x="2401328" y="3659833"/>
            <a:ext cx="63028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Esta etapa é também chamada de </a:t>
            </a:r>
            <a:r>
              <a:rPr lang="pt-BR" dirty="0">
                <a:solidFill>
                  <a:srgbClr val="FF0000"/>
                </a:solidFill>
              </a:rPr>
              <a:t>imersão</a:t>
            </a:r>
            <a:r>
              <a:rPr lang="pt-BR" dirty="0"/>
              <a:t>, pois é a fase do processo onde os pesquisadores “mergulham” na realidade para observarem in loco o problema, de modo a obterem o máximo de informações e experiências possíveis, as quais fornecerão elementos importantes para a realização das próximas etapas.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A2BB0C2-958D-45CA-9669-920D17A0BF9C}"/>
              </a:ext>
            </a:extLst>
          </p:cNvPr>
          <p:cNvSpPr/>
          <p:nvPr/>
        </p:nvSpPr>
        <p:spPr>
          <a:xfrm>
            <a:off x="2401328" y="2007282"/>
            <a:ext cx="63028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 primeira etapa dessa abordagem é considerada a fase de entendimento e compreensão de todos elementos de um problema. Isso envolve o problema em si, o público, as outras soluções já disponíveis e a sua empresa.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115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76803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5126CE0-9972-4949-A2E4-BF354C256FE8}"/>
              </a:ext>
            </a:extLst>
          </p:cNvPr>
          <p:cNvSpPr/>
          <p:nvPr/>
        </p:nvSpPr>
        <p:spPr>
          <a:xfrm>
            <a:off x="735677" y="615064"/>
            <a:ext cx="5440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Roboto Slab"/>
              </a:rPr>
              <a:t>Etapas do Design </a:t>
            </a:r>
            <a:r>
              <a:rPr lang="pt-BR" sz="3200" b="1" dirty="0" err="1">
                <a:latin typeface="Roboto Slab"/>
              </a:rPr>
              <a:t>Thinking</a:t>
            </a:r>
            <a:endParaRPr lang="pt-BR" sz="3200" b="1" i="0" dirty="0">
              <a:effectLst/>
              <a:latin typeface="Roboto Slab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D5CFEE0-84C7-47B3-B86F-5342DCA9B450}"/>
              </a:ext>
            </a:extLst>
          </p:cNvPr>
          <p:cNvSpPr/>
          <p:nvPr/>
        </p:nvSpPr>
        <p:spPr>
          <a:xfrm>
            <a:off x="1608668" y="1536091"/>
            <a:ext cx="5117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latin typeface="Roboto Slab"/>
              </a:rPr>
              <a:t>Ferramenta de Apoio  </a:t>
            </a:r>
            <a:r>
              <a:rPr lang="pt-BR" sz="2000" b="1" dirty="0">
                <a:solidFill>
                  <a:srgbClr val="FF0000"/>
                </a:solidFill>
                <a:latin typeface="Roboto Slab"/>
              </a:rPr>
              <a:t>Mapa da Empatia</a:t>
            </a:r>
            <a:endParaRPr lang="pt-BR" sz="2000" dirty="0">
              <a:solidFill>
                <a:srgbClr val="FF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B75FE0-B784-4F27-8907-5A7582241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668" y="2641118"/>
            <a:ext cx="5905500" cy="41148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FC2590C-C5BB-4003-85FE-0D0A614D07CD}"/>
              </a:ext>
            </a:extLst>
          </p:cNvPr>
          <p:cNvSpPr/>
          <p:nvPr/>
        </p:nvSpPr>
        <p:spPr>
          <a:xfrm>
            <a:off x="1597017" y="1878658"/>
            <a:ext cx="5798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 ferramenta mapa da empatia serve para conhecer a (s) pessoas e coletar informações importantes para a resolução do problema.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FAE833-0839-42D4-81EC-5D774B307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48" y="1578734"/>
            <a:ext cx="1029579" cy="85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9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76803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5126CE0-9972-4949-A2E4-BF354C256FE8}"/>
              </a:ext>
            </a:extLst>
          </p:cNvPr>
          <p:cNvSpPr/>
          <p:nvPr/>
        </p:nvSpPr>
        <p:spPr>
          <a:xfrm>
            <a:off x="735677" y="615064"/>
            <a:ext cx="5440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Roboto Slab"/>
              </a:rPr>
              <a:t>Etapas do Design </a:t>
            </a:r>
            <a:r>
              <a:rPr lang="pt-BR" sz="3200" b="1" dirty="0" err="1">
                <a:latin typeface="Roboto Slab"/>
              </a:rPr>
              <a:t>Thinking</a:t>
            </a:r>
            <a:endParaRPr lang="pt-BR" sz="3200" b="1" i="0" dirty="0">
              <a:effectLst/>
              <a:latin typeface="Roboto Slab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D5CFEE0-84C7-47B3-B86F-5342DCA9B450}"/>
              </a:ext>
            </a:extLst>
          </p:cNvPr>
          <p:cNvSpPr/>
          <p:nvPr/>
        </p:nvSpPr>
        <p:spPr>
          <a:xfrm>
            <a:off x="1608668" y="1838555"/>
            <a:ext cx="5445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latin typeface="Roboto Slab"/>
              </a:rPr>
              <a:t>Ferramenta de Apoio  </a:t>
            </a:r>
            <a:r>
              <a:rPr lang="pt-BR" sz="2000" b="1" dirty="0">
                <a:solidFill>
                  <a:srgbClr val="FF0000"/>
                </a:solidFill>
                <a:latin typeface="Roboto Slab"/>
              </a:rPr>
              <a:t>5 </a:t>
            </a:r>
            <a:r>
              <a:rPr lang="pt-BR" sz="2000" b="1" dirty="0" err="1">
                <a:solidFill>
                  <a:srgbClr val="FF0000"/>
                </a:solidFill>
                <a:latin typeface="Roboto Slab"/>
              </a:rPr>
              <a:t>Whys</a:t>
            </a:r>
            <a:r>
              <a:rPr lang="pt-BR" sz="2000" b="1" dirty="0">
                <a:solidFill>
                  <a:srgbClr val="FF0000"/>
                </a:solidFill>
                <a:latin typeface="Roboto Slab"/>
              </a:rPr>
              <a:t> – 5 Porquês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59D1673-6E92-4CC1-86E9-32F9E14EEF95}"/>
              </a:ext>
            </a:extLst>
          </p:cNvPr>
          <p:cNvSpPr/>
          <p:nvPr/>
        </p:nvSpPr>
        <p:spPr>
          <a:xfrm>
            <a:off x="927037" y="2835072"/>
            <a:ext cx="7620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Os 5 porquês é uma ferramenta que busca descobrir a causa raiz de um problema a partir de seus sintomas. Na prática, consiste em perguntar cinco ou mais vezes o porquê de um problema até chegar a uma causa satisfatória que explique o fato originalmente do problema. É importante que essa técnica seja realizada em equipe e com a (s) pessoas (a) implicada (s) no problema investigado. É um momento importante também para a geração de </a:t>
            </a:r>
            <a:r>
              <a:rPr lang="pt-BR" dirty="0" err="1"/>
              <a:t>insigths</a:t>
            </a:r>
            <a:r>
              <a:rPr lang="pt-BR" dirty="0"/>
              <a:t>, fundamentais para a etapa da ideação. </a:t>
            </a:r>
          </a:p>
          <a:p>
            <a:pPr algn="just"/>
            <a:endParaRPr lang="pt-BR" dirty="0"/>
          </a:p>
          <a:p>
            <a:pPr algn="just"/>
            <a:r>
              <a:rPr lang="pt-BR" sz="9600" dirty="0">
                <a:solidFill>
                  <a:srgbClr val="FF0000"/>
                </a:solidFill>
              </a:rPr>
              <a:t>? ? ? ? ?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0B3A8D5-C906-4011-8ABF-C5B8F622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47" y="1680097"/>
            <a:ext cx="1029579" cy="85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9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76803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5126CE0-9972-4949-A2E4-BF354C256FE8}"/>
              </a:ext>
            </a:extLst>
          </p:cNvPr>
          <p:cNvSpPr/>
          <p:nvPr/>
        </p:nvSpPr>
        <p:spPr>
          <a:xfrm>
            <a:off x="735677" y="615064"/>
            <a:ext cx="5440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Roboto Slab"/>
              </a:rPr>
              <a:t>Etapas do Design </a:t>
            </a:r>
            <a:r>
              <a:rPr lang="pt-BR" sz="3200" b="1" dirty="0" err="1">
                <a:latin typeface="Roboto Slab"/>
              </a:rPr>
              <a:t>Thinking</a:t>
            </a:r>
            <a:endParaRPr lang="pt-BR" sz="3200" b="1" i="0" dirty="0">
              <a:effectLst/>
              <a:latin typeface="Roboto Slab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D5CFEE0-84C7-47B3-B86F-5342DCA9B450}"/>
              </a:ext>
            </a:extLst>
          </p:cNvPr>
          <p:cNvSpPr/>
          <p:nvPr/>
        </p:nvSpPr>
        <p:spPr>
          <a:xfrm>
            <a:off x="1608668" y="1638500"/>
            <a:ext cx="5445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latin typeface="Roboto Slab"/>
              </a:rPr>
              <a:t>Ferramenta de Apoio  </a:t>
            </a:r>
            <a:r>
              <a:rPr lang="pt-BR" sz="2000" b="1" dirty="0">
                <a:solidFill>
                  <a:srgbClr val="FF0000"/>
                </a:solidFill>
                <a:latin typeface="Roboto Slab"/>
              </a:rPr>
              <a:t>5 </a:t>
            </a:r>
            <a:r>
              <a:rPr lang="pt-BR" sz="2000" b="1" dirty="0" err="1">
                <a:solidFill>
                  <a:srgbClr val="FF0000"/>
                </a:solidFill>
                <a:latin typeface="Roboto Slab"/>
              </a:rPr>
              <a:t>Whys</a:t>
            </a:r>
            <a:r>
              <a:rPr lang="pt-BR" sz="2000" b="1" dirty="0">
                <a:solidFill>
                  <a:srgbClr val="FF0000"/>
                </a:solidFill>
                <a:latin typeface="Roboto Slab"/>
              </a:rPr>
              <a:t> – 5 Porquês</a:t>
            </a:r>
            <a:endParaRPr lang="pt-BR" sz="2000" dirty="0">
              <a:solidFill>
                <a:srgbClr val="FF0000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0B3A8D5-C906-4011-8ABF-C5B8F622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66" y="1524313"/>
            <a:ext cx="1029579" cy="85798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EBDA890-8E6A-4BCB-B929-D4BE6202C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56" y="2706770"/>
            <a:ext cx="7229514" cy="27422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8737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26123" y="6141017"/>
            <a:ext cx="329527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5787" y="393138"/>
            <a:ext cx="45719" cy="6276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A64F600-3BFF-4E9D-9C36-03E496120B43}"/>
              </a:ext>
            </a:extLst>
          </p:cNvPr>
          <p:cNvSpPr/>
          <p:nvPr/>
        </p:nvSpPr>
        <p:spPr>
          <a:xfrm>
            <a:off x="735677" y="615064"/>
            <a:ext cx="5440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Roboto Slab"/>
              </a:rPr>
              <a:t>Etapas do Design </a:t>
            </a:r>
            <a:r>
              <a:rPr lang="pt-BR" sz="3200" b="1" dirty="0" err="1">
                <a:latin typeface="Roboto Slab"/>
              </a:rPr>
              <a:t>Thinking</a:t>
            </a:r>
            <a:endParaRPr lang="pt-BR" sz="3200" b="1" i="0" dirty="0">
              <a:effectLst/>
              <a:latin typeface="Roboto Slab"/>
            </a:endParaRPr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E960D272-97FA-48A9-AF8C-D0163CC0709D}"/>
              </a:ext>
            </a:extLst>
          </p:cNvPr>
          <p:cNvSpPr/>
          <p:nvPr/>
        </p:nvSpPr>
        <p:spPr>
          <a:xfrm>
            <a:off x="531506" y="2715433"/>
            <a:ext cx="1981200" cy="1614519"/>
          </a:xfrm>
          <a:prstGeom prst="hexagon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Definição do Problema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8EC33C7-37CF-4727-9EA3-FEA3985939B3}"/>
              </a:ext>
            </a:extLst>
          </p:cNvPr>
          <p:cNvSpPr/>
          <p:nvPr/>
        </p:nvSpPr>
        <p:spPr>
          <a:xfrm>
            <a:off x="2734235" y="3364775"/>
            <a:ext cx="5878259" cy="2287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pt-BR" dirty="0">
                <a:solidFill>
                  <a:srgbClr val="2C2F34"/>
                </a:solidFill>
                <a:latin typeface="-apple-system"/>
              </a:rPr>
              <a:t>é na etapa de análise e síntese que acontece o planejamento das ações que precisam ser realizadas para que, ao final do projeto, a abordagem de Design </a:t>
            </a:r>
            <a:r>
              <a:rPr lang="pt-BR" dirty="0" err="1">
                <a:solidFill>
                  <a:srgbClr val="2C2F34"/>
                </a:solidFill>
                <a:latin typeface="-apple-system"/>
              </a:rPr>
              <a:t>Thinking</a:t>
            </a:r>
            <a:r>
              <a:rPr lang="pt-BR" dirty="0">
                <a:solidFill>
                  <a:srgbClr val="2C2F34"/>
                </a:solidFill>
                <a:latin typeface="-apple-system"/>
              </a:rPr>
              <a:t> tenha um resultado eficiente.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pt-BR" b="1" dirty="0">
                <a:solidFill>
                  <a:srgbClr val="FF0000"/>
                </a:solidFill>
                <a:latin typeface="-apple-system"/>
              </a:rPr>
              <a:t>É fundamental que cada detalhe dessa etapa esteja documentado e apresentado de uma forma visual, para que sirva de base para todo o restante do projeto.</a:t>
            </a:r>
            <a:endParaRPr lang="pt-BR" b="0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3DA5591-68E8-4789-A579-29B1B7673005}"/>
              </a:ext>
            </a:extLst>
          </p:cNvPr>
          <p:cNvSpPr/>
          <p:nvPr/>
        </p:nvSpPr>
        <p:spPr>
          <a:xfrm>
            <a:off x="2734235" y="1632559"/>
            <a:ext cx="60997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Nesta etapa o objetivo consiste em analisar as informações e experiências adquiridas na etapa anterior e delimitar o problema. É o momento do processo onde entender o que se busca solucionar é essencial para obter insights e ideias criativas na próxima etapa.</a:t>
            </a:r>
          </a:p>
        </p:txBody>
      </p:sp>
    </p:spTree>
    <p:extLst>
      <p:ext uri="{BB962C8B-B14F-4D97-AF65-F5344CB8AC3E}">
        <p14:creationId xmlns:p14="http://schemas.microsoft.com/office/powerpoint/2010/main" val="239992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26123" y="6141017"/>
            <a:ext cx="329527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5787" y="393138"/>
            <a:ext cx="45719" cy="6276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A64F600-3BFF-4E9D-9C36-03E496120B43}"/>
              </a:ext>
            </a:extLst>
          </p:cNvPr>
          <p:cNvSpPr/>
          <p:nvPr/>
        </p:nvSpPr>
        <p:spPr>
          <a:xfrm>
            <a:off x="610171" y="445495"/>
            <a:ext cx="5440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Roboto Slab"/>
              </a:rPr>
              <a:t>Etapas do Design </a:t>
            </a:r>
            <a:r>
              <a:rPr lang="pt-BR" sz="3200" b="1" dirty="0" err="1">
                <a:latin typeface="Roboto Slab"/>
              </a:rPr>
              <a:t>Thinking</a:t>
            </a:r>
            <a:endParaRPr lang="pt-BR" sz="3200" b="1" i="0" dirty="0">
              <a:effectLst/>
              <a:latin typeface="Roboto Slab"/>
            </a:endParaRPr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E960D272-97FA-48A9-AF8C-D0163CC0709D}"/>
              </a:ext>
            </a:extLst>
          </p:cNvPr>
          <p:cNvSpPr/>
          <p:nvPr/>
        </p:nvSpPr>
        <p:spPr>
          <a:xfrm>
            <a:off x="388071" y="1557135"/>
            <a:ext cx="1260540" cy="1174376"/>
          </a:xfrm>
          <a:prstGeom prst="hexagon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Definição do Problema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89E6610-9189-47CA-B38A-27F8F9865FB5}"/>
              </a:ext>
            </a:extLst>
          </p:cNvPr>
          <p:cNvSpPr/>
          <p:nvPr/>
        </p:nvSpPr>
        <p:spPr>
          <a:xfrm>
            <a:off x="1857392" y="1944268"/>
            <a:ext cx="59011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latin typeface="Roboto Slab"/>
              </a:rPr>
              <a:t>Ferramenta de Apoio  </a:t>
            </a:r>
            <a:r>
              <a:rPr lang="pt-BR" sz="2000" b="1" dirty="0">
                <a:solidFill>
                  <a:srgbClr val="FF0000"/>
                </a:solidFill>
                <a:latin typeface="Roboto Slab"/>
              </a:rPr>
              <a:t>Diagrama de afinidades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845BC4F-D06C-4F6C-8AEF-C6AE979D84E1}"/>
              </a:ext>
            </a:extLst>
          </p:cNvPr>
          <p:cNvSpPr/>
          <p:nvPr/>
        </p:nvSpPr>
        <p:spPr>
          <a:xfrm>
            <a:off x="1648611" y="2436793"/>
            <a:ext cx="71073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Um gráfico de afinidade é uma ferramenta para agrupar informações relacionadas entre si, Por proximidade ou dependência. É importante que a equipe organize todas as atividades por temas. As informações coletadas durante a fase de empatia ajudam a definir o problema.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140678-1329-4938-A392-A78674FD0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459" y="3574015"/>
            <a:ext cx="4805082" cy="320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0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26123" y="6141017"/>
            <a:ext cx="329527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5787" y="393138"/>
            <a:ext cx="45719" cy="6276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A64F600-3BFF-4E9D-9C36-03E496120B43}"/>
              </a:ext>
            </a:extLst>
          </p:cNvPr>
          <p:cNvSpPr/>
          <p:nvPr/>
        </p:nvSpPr>
        <p:spPr>
          <a:xfrm>
            <a:off x="735677" y="615064"/>
            <a:ext cx="5440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Roboto Slab"/>
              </a:rPr>
              <a:t>Etapas do Design </a:t>
            </a:r>
            <a:r>
              <a:rPr lang="pt-BR" sz="3200" b="1" dirty="0" err="1">
                <a:latin typeface="Roboto Slab"/>
              </a:rPr>
              <a:t>Thinking</a:t>
            </a:r>
            <a:endParaRPr lang="pt-BR" sz="3200" b="1" i="0" dirty="0">
              <a:effectLst/>
              <a:latin typeface="Roboto Slab"/>
            </a:endParaRPr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E960D272-97FA-48A9-AF8C-D0163CC0709D}"/>
              </a:ext>
            </a:extLst>
          </p:cNvPr>
          <p:cNvSpPr/>
          <p:nvPr/>
        </p:nvSpPr>
        <p:spPr>
          <a:xfrm>
            <a:off x="388071" y="1557135"/>
            <a:ext cx="1260540" cy="1174376"/>
          </a:xfrm>
          <a:prstGeom prst="hexagon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Definição do Problema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89E6610-9189-47CA-B38A-27F8F9865FB5}"/>
              </a:ext>
            </a:extLst>
          </p:cNvPr>
          <p:cNvSpPr/>
          <p:nvPr/>
        </p:nvSpPr>
        <p:spPr>
          <a:xfrm>
            <a:off x="1857392" y="1944268"/>
            <a:ext cx="6923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latin typeface="Roboto Slab"/>
              </a:rPr>
              <a:t>Ferramenta de Apoio  </a:t>
            </a:r>
            <a:r>
              <a:rPr lang="pt-BR" sz="2000" b="1" dirty="0">
                <a:solidFill>
                  <a:srgbClr val="FF0000"/>
                </a:solidFill>
                <a:latin typeface="Roboto Slab"/>
              </a:rPr>
              <a:t>Matriz de definição de problema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B23FE63-7F20-44F9-A457-2CA780DC5306}"/>
              </a:ext>
            </a:extLst>
          </p:cNvPr>
          <p:cNvSpPr/>
          <p:nvPr/>
        </p:nvSpPr>
        <p:spPr>
          <a:xfrm>
            <a:off x="1775010" y="2505670"/>
            <a:ext cx="6687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Esta ferramenta ajuda a equipe a </a:t>
            </a:r>
            <a:r>
              <a:rPr lang="pt-BR" dirty="0" err="1"/>
              <a:t>re</a:t>
            </a:r>
            <a:r>
              <a:rPr lang="pt-BR" dirty="0"/>
              <a:t>(pensar) o problema através de diferentes questões e pontos de vista.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4FC9D3C-6AC6-4155-9D27-3144CCB5F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394" y="3291347"/>
            <a:ext cx="7069176" cy="341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1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586061" y="6141017"/>
            <a:ext cx="569590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5787" y="393138"/>
            <a:ext cx="45719" cy="6276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F52B1D1-604F-4530-BAD4-B46ECAFC2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9" y="2868706"/>
            <a:ext cx="1897249" cy="167663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CE06CDC4-D43C-43DC-A475-E6EAEF58AB5B}"/>
              </a:ext>
            </a:extLst>
          </p:cNvPr>
          <p:cNvSpPr/>
          <p:nvPr/>
        </p:nvSpPr>
        <p:spPr>
          <a:xfrm>
            <a:off x="2526063" y="2329395"/>
            <a:ext cx="6300061" cy="2841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pt-BR" dirty="0">
                <a:solidFill>
                  <a:srgbClr val="2C2F34"/>
                </a:solidFill>
                <a:latin typeface="-apple-system"/>
              </a:rPr>
              <a:t>Após o entendimento do problema, da análise das possibilidades e das características e da realização da síntese de tudo que foi coletado, </a:t>
            </a:r>
            <a:r>
              <a:rPr lang="pt-BR" dirty="0">
                <a:solidFill>
                  <a:srgbClr val="FF0000"/>
                </a:solidFill>
                <a:latin typeface="-apple-system"/>
              </a:rPr>
              <a:t>é hora de coletar ideias para desenvolver uma solução realmente eficiente para o público específico</a:t>
            </a:r>
            <a:r>
              <a:rPr lang="pt-BR" dirty="0">
                <a:solidFill>
                  <a:srgbClr val="2C2F34"/>
                </a:solidFill>
                <a:latin typeface="-apple-system"/>
              </a:rPr>
              <a:t>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pt-BR" dirty="0">
                <a:solidFill>
                  <a:srgbClr val="2C2F34"/>
                </a:solidFill>
                <a:latin typeface="-apple-system"/>
              </a:rPr>
              <a:t>A etapa de ideação </a:t>
            </a:r>
            <a:r>
              <a:rPr lang="pt-BR" dirty="0">
                <a:solidFill>
                  <a:srgbClr val="FF0000"/>
                </a:solidFill>
                <a:latin typeface="-apple-system"/>
              </a:rPr>
              <a:t>deve servir para que todos envolvidos no projetos possam sugerir propostas de intervenção e apresentar seus </a:t>
            </a:r>
            <a:r>
              <a:rPr lang="pt-BR" i="1" dirty="0">
                <a:solidFill>
                  <a:srgbClr val="FF0000"/>
                </a:solidFill>
                <a:latin typeface="-apple-system"/>
              </a:rPr>
              <a:t>insights</a:t>
            </a:r>
            <a:r>
              <a:rPr lang="pt-BR" dirty="0">
                <a:solidFill>
                  <a:srgbClr val="2C2F34"/>
                </a:solidFill>
                <a:latin typeface="-apple-system"/>
              </a:rPr>
              <a:t>. Um resultado eficiente, normalmente, é encontrado em projetos que conseguem desenvolver ideias de representantes de várias perspectivas sobre o problema.</a:t>
            </a:r>
            <a:endParaRPr lang="pt-BR" b="0" i="0" dirty="0">
              <a:solidFill>
                <a:srgbClr val="2C2F34"/>
              </a:solidFill>
              <a:effectLst/>
              <a:latin typeface="-apple-system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15096FA-E809-4A59-A40C-39A2025F2F89}"/>
              </a:ext>
            </a:extLst>
          </p:cNvPr>
          <p:cNvSpPr/>
          <p:nvPr/>
        </p:nvSpPr>
        <p:spPr>
          <a:xfrm>
            <a:off x="610171" y="445495"/>
            <a:ext cx="5440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Roboto Slab"/>
              </a:rPr>
              <a:t>Etapas do Design </a:t>
            </a:r>
            <a:r>
              <a:rPr lang="pt-BR" sz="3200" b="1" dirty="0" err="1">
                <a:latin typeface="Roboto Slab"/>
              </a:rPr>
              <a:t>Thinking</a:t>
            </a:r>
            <a:endParaRPr lang="pt-BR" sz="3200" b="1" i="0" dirty="0">
              <a:effectLst/>
              <a:latin typeface="Roboto Slab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EA70A14-F408-40F5-AF41-2DBA4A14F8DD}"/>
              </a:ext>
            </a:extLst>
          </p:cNvPr>
          <p:cNvSpPr/>
          <p:nvPr/>
        </p:nvSpPr>
        <p:spPr>
          <a:xfrm>
            <a:off x="6313839" y="6627168"/>
            <a:ext cx="28418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900" dirty="0"/>
              <a:t>https://insights.liga.ventures/inovacao/design-thinking/</a:t>
            </a:r>
          </a:p>
        </p:txBody>
      </p:sp>
    </p:spTree>
    <p:extLst>
      <p:ext uri="{BB962C8B-B14F-4D97-AF65-F5344CB8AC3E}">
        <p14:creationId xmlns:p14="http://schemas.microsoft.com/office/powerpoint/2010/main" val="79497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6ADBC64-FD7C-43CA-831D-E1F6F8702EE2}"/>
              </a:ext>
            </a:extLst>
          </p:cNvPr>
          <p:cNvSpPr/>
          <p:nvPr/>
        </p:nvSpPr>
        <p:spPr>
          <a:xfrm>
            <a:off x="872291" y="1869492"/>
            <a:ext cx="473678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800" b="1" dirty="0">
                <a:solidFill>
                  <a:srgbClr val="303030"/>
                </a:solidFill>
                <a:latin typeface="Alegreya"/>
              </a:rPr>
              <a:t>Design</a:t>
            </a:r>
            <a:r>
              <a:rPr lang="pt-BR" sz="7200" b="1" dirty="0">
                <a:solidFill>
                  <a:srgbClr val="303030"/>
                </a:solidFill>
                <a:latin typeface="Alegreya"/>
              </a:rPr>
              <a:t>     </a:t>
            </a:r>
            <a:r>
              <a:rPr lang="pt-BR" sz="8800" b="1" dirty="0" err="1">
                <a:solidFill>
                  <a:srgbClr val="303030"/>
                </a:solidFill>
                <a:latin typeface="Alegreya"/>
              </a:rPr>
              <a:t>Thinking</a:t>
            </a:r>
            <a:endParaRPr lang="pt-BR" sz="8800" b="1" dirty="0">
              <a:solidFill>
                <a:srgbClr val="303030"/>
              </a:solidFill>
              <a:latin typeface="Alegreya"/>
            </a:endParaRPr>
          </a:p>
          <a:p>
            <a:endParaRPr lang="pt-BR" sz="4800" b="1" i="0" dirty="0">
              <a:solidFill>
                <a:srgbClr val="303030"/>
              </a:solidFill>
              <a:effectLst/>
              <a:latin typeface="Alegreya"/>
            </a:endParaRPr>
          </a:p>
          <a:p>
            <a:r>
              <a:rPr lang="pt-BR" sz="1600" b="1" dirty="0">
                <a:solidFill>
                  <a:srgbClr val="303030"/>
                </a:solidFill>
                <a:latin typeface="Alegreya"/>
              </a:rPr>
              <a:t>Prof. Dr., Me. Aurélio José Vitorino</a:t>
            </a:r>
          </a:p>
          <a:p>
            <a:r>
              <a:rPr lang="pt-BR" sz="1600" b="1" i="0" dirty="0">
                <a:solidFill>
                  <a:srgbClr val="303030"/>
                </a:solidFill>
                <a:effectLst/>
                <a:latin typeface="Alegreya"/>
              </a:rPr>
              <a:t>2024</a:t>
            </a:r>
            <a:endParaRPr lang="pt-BR" sz="1200" b="1" i="0" dirty="0">
              <a:solidFill>
                <a:srgbClr val="303030"/>
              </a:solidFill>
              <a:effectLst/>
              <a:latin typeface="Alegreya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AE1DB9-33DA-4AA2-9F8D-DB45D490A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419" y="454248"/>
            <a:ext cx="3719598" cy="20829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E67590-6105-487A-82B5-35E009E24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135" y="4614494"/>
            <a:ext cx="3371850" cy="13525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781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586061" y="6141017"/>
            <a:ext cx="569590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5787" y="393138"/>
            <a:ext cx="45719" cy="6276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F52B1D1-604F-4530-BAD4-B46ECAFC2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76" y="1703541"/>
            <a:ext cx="963976" cy="85188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15096FA-E809-4A59-A40C-39A2025F2F89}"/>
              </a:ext>
            </a:extLst>
          </p:cNvPr>
          <p:cNvSpPr/>
          <p:nvPr/>
        </p:nvSpPr>
        <p:spPr>
          <a:xfrm>
            <a:off x="610171" y="445495"/>
            <a:ext cx="5440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Roboto Slab"/>
              </a:rPr>
              <a:t>Etapas do Design </a:t>
            </a:r>
            <a:r>
              <a:rPr lang="pt-BR" sz="3200" b="1" dirty="0" err="1">
                <a:latin typeface="Roboto Slab"/>
              </a:rPr>
              <a:t>Thinking</a:t>
            </a:r>
            <a:endParaRPr lang="pt-BR" sz="3200" b="1" i="0" dirty="0">
              <a:effectLst/>
              <a:latin typeface="Roboto Slab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4EFF60-6DFC-4E3D-8DC2-F4FC8FBA8EC9}"/>
              </a:ext>
            </a:extLst>
          </p:cNvPr>
          <p:cNvSpPr/>
          <p:nvPr/>
        </p:nvSpPr>
        <p:spPr>
          <a:xfrm>
            <a:off x="1364333" y="1929429"/>
            <a:ext cx="4835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latin typeface="Roboto Slab"/>
              </a:rPr>
              <a:t>Ferramenta de Apoio  </a:t>
            </a:r>
            <a:r>
              <a:rPr lang="pt-BR" sz="2000" b="1" dirty="0">
                <a:solidFill>
                  <a:srgbClr val="FF0000"/>
                </a:solidFill>
                <a:latin typeface="Roboto Slab"/>
              </a:rPr>
              <a:t>Pesquisa Desk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EDD7455-BFB6-4CAD-8CCB-E9ED14ECF96F}"/>
              </a:ext>
            </a:extLst>
          </p:cNvPr>
          <p:cNvSpPr/>
          <p:nvPr/>
        </p:nvSpPr>
        <p:spPr>
          <a:xfrm>
            <a:off x="403412" y="288633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dirty="0"/>
              <a:t>Consiste na busca de informações complementares em diversas fontes: sites, livros, artigos, revistas e vídeos sobre o assunto estudado no projeto. O uso do fichamento ou mesmo anotações é importante neste tipo de pesquisa, de modo que as informações obtidas estejam acessíveis a todos os membros da equipe e em todas as etapas do processo.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66FB2E-6771-4B9A-AA50-B8C245E17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413" y="2738437"/>
            <a:ext cx="3305175" cy="13811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3A34113-FF29-4A56-8B5D-A622FCECD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2018" y="4669430"/>
            <a:ext cx="2619375" cy="17430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8479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586061" y="6141017"/>
            <a:ext cx="569590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5787" y="393138"/>
            <a:ext cx="45719" cy="6276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30F460A-B7C8-45D9-8627-C917139DFC5E}"/>
              </a:ext>
            </a:extLst>
          </p:cNvPr>
          <p:cNvSpPr/>
          <p:nvPr/>
        </p:nvSpPr>
        <p:spPr>
          <a:xfrm>
            <a:off x="610171" y="445495"/>
            <a:ext cx="5440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Roboto Slab"/>
              </a:rPr>
              <a:t>Etapas do Design </a:t>
            </a:r>
            <a:r>
              <a:rPr lang="pt-BR" sz="3200" b="1" dirty="0" err="1">
                <a:latin typeface="Roboto Slab"/>
              </a:rPr>
              <a:t>Thinking</a:t>
            </a:r>
            <a:endParaRPr lang="pt-BR" sz="3200" b="1" i="0" dirty="0">
              <a:effectLst/>
              <a:latin typeface="Roboto Slab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96FE047-3BB0-457F-B461-074CE23DF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99" y="1277598"/>
            <a:ext cx="963976" cy="85188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F5434DD-33C5-4452-AABF-302B4CE5AD4C}"/>
              </a:ext>
            </a:extLst>
          </p:cNvPr>
          <p:cNvSpPr/>
          <p:nvPr/>
        </p:nvSpPr>
        <p:spPr>
          <a:xfrm>
            <a:off x="1537765" y="1529319"/>
            <a:ext cx="4633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latin typeface="Roboto Slab"/>
              </a:rPr>
              <a:t>Ferramenta de Apoio  </a:t>
            </a:r>
            <a:r>
              <a:rPr lang="pt-BR" sz="2000" b="1" dirty="0">
                <a:solidFill>
                  <a:srgbClr val="FF0000"/>
                </a:solidFill>
                <a:latin typeface="Roboto Slab"/>
              </a:rPr>
              <a:t>Brainstorming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206F65A-3283-4B1D-8900-9D85A30F9C4F}"/>
              </a:ext>
            </a:extLst>
          </p:cNvPr>
          <p:cNvSpPr/>
          <p:nvPr/>
        </p:nvSpPr>
        <p:spPr>
          <a:xfrm>
            <a:off x="610171" y="2429436"/>
            <a:ext cx="79758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É um método de geração de ideias em grupo. Cada integrante da equipe a partir de seus conhecimentos prévios e mais as informações obtidas nas fases da empatia e da definição do problema sugere ideias para desenvolver uma solução para o problema escolhido pela equipe.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260064A-3B07-4D22-B511-60E3B0C61348}"/>
              </a:ext>
            </a:extLst>
          </p:cNvPr>
          <p:cNvSpPr/>
          <p:nvPr/>
        </p:nvSpPr>
        <p:spPr>
          <a:xfrm>
            <a:off x="610171" y="3756643"/>
            <a:ext cx="48583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Algumas regras: </a:t>
            </a:r>
          </a:p>
          <a:p>
            <a:endParaRPr lang="pt-BR" dirty="0"/>
          </a:p>
          <a:p>
            <a:r>
              <a:rPr lang="pt-BR" sz="1400" dirty="0"/>
              <a:t>1º- Definir um líder para coordenar a reunião; </a:t>
            </a:r>
          </a:p>
          <a:p>
            <a:r>
              <a:rPr lang="pt-BR" sz="1400" dirty="0"/>
              <a:t>2º- Os integrantes devem ter conhecimento do assunto e colaborar com as suas ideias; </a:t>
            </a:r>
          </a:p>
          <a:p>
            <a:r>
              <a:rPr lang="pt-BR" sz="1400" dirty="0"/>
              <a:t>3º- Nenhuma ideia deve ser descartada; </a:t>
            </a:r>
          </a:p>
          <a:p>
            <a:r>
              <a:rPr lang="pt-BR" sz="1400" dirty="0"/>
              <a:t>4º- Todas as ideias devem ser registradas; </a:t>
            </a:r>
          </a:p>
          <a:p>
            <a:r>
              <a:rPr lang="pt-BR" sz="1400" dirty="0"/>
              <a:t>5º - Boas ideias podem ser geradas a partir de outras ideias; </a:t>
            </a:r>
          </a:p>
          <a:p>
            <a:r>
              <a:rPr lang="pt-BR" sz="1400" dirty="0"/>
              <a:t>6º- As melhores ideias devem ser destacadas e reavaliadas;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AF5B82-4AE3-48C5-84C4-DA514EC29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675" y="3895202"/>
            <a:ext cx="3352354" cy="18773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3802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586061" y="6141017"/>
            <a:ext cx="569590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5787" y="393138"/>
            <a:ext cx="45719" cy="6276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30F460A-B7C8-45D9-8627-C917139DFC5E}"/>
              </a:ext>
            </a:extLst>
          </p:cNvPr>
          <p:cNvSpPr/>
          <p:nvPr/>
        </p:nvSpPr>
        <p:spPr>
          <a:xfrm>
            <a:off x="610171" y="445495"/>
            <a:ext cx="5440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Roboto Slab"/>
              </a:rPr>
              <a:t>Etapas do Design </a:t>
            </a:r>
            <a:r>
              <a:rPr lang="pt-BR" sz="3200" b="1" dirty="0" err="1">
                <a:latin typeface="Roboto Slab"/>
              </a:rPr>
              <a:t>Thinking</a:t>
            </a:r>
            <a:endParaRPr lang="pt-BR" sz="3200" b="1" i="0" dirty="0">
              <a:effectLst/>
              <a:latin typeface="Roboto Slab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96FE047-3BB0-457F-B461-074CE23DF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99" y="1277598"/>
            <a:ext cx="963976" cy="85188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F5434DD-33C5-4452-AABF-302B4CE5AD4C}"/>
              </a:ext>
            </a:extLst>
          </p:cNvPr>
          <p:cNvSpPr/>
          <p:nvPr/>
        </p:nvSpPr>
        <p:spPr>
          <a:xfrm>
            <a:off x="1537765" y="1529319"/>
            <a:ext cx="44455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latin typeface="Roboto Slab"/>
              </a:rPr>
              <a:t>Ferramenta de Apoio  </a:t>
            </a:r>
            <a:r>
              <a:rPr lang="pt-BR" sz="2000" b="1" dirty="0">
                <a:solidFill>
                  <a:srgbClr val="FF0000"/>
                </a:solidFill>
                <a:latin typeface="Roboto Slab"/>
              </a:rPr>
              <a:t>Matriz </a:t>
            </a:r>
            <a:r>
              <a:rPr lang="pt-BR" sz="2000" b="1" dirty="0" err="1">
                <a:solidFill>
                  <a:srgbClr val="FF0000"/>
                </a:solidFill>
                <a:latin typeface="Roboto Slab"/>
              </a:rPr>
              <a:t>Swot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B8B2876-0C63-46B0-89DF-BA401B297921}"/>
              </a:ext>
            </a:extLst>
          </p:cNvPr>
          <p:cNvSpPr/>
          <p:nvPr/>
        </p:nvSpPr>
        <p:spPr>
          <a:xfrm>
            <a:off x="610171" y="2376812"/>
            <a:ext cx="79758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 Matriz SWOT é uma ferramenta voltada para a avaliação do ambiente interno e externo da equipe antes de tirar a ideia do papel, ou seja, antes de iniciar a prototipação. </a:t>
            </a:r>
          </a:p>
          <a:p>
            <a:pPr algn="just"/>
            <a:r>
              <a:rPr lang="pt-BR" dirty="0"/>
              <a:t>Através dessa técnica, a equipe deve avaliar se a solução escolhida tem condições de obter sucesso quer pelas condições internas: </a:t>
            </a:r>
            <a:r>
              <a:rPr lang="pt-BR" dirty="0">
                <a:solidFill>
                  <a:srgbClr val="FF0000"/>
                </a:solidFill>
              </a:rPr>
              <a:t>forças e fraquezas</a:t>
            </a:r>
            <a:r>
              <a:rPr lang="pt-BR" dirty="0"/>
              <a:t>, quer pelas condições externas: </a:t>
            </a:r>
            <a:r>
              <a:rPr lang="pt-BR" dirty="0">
                <a:solidFill>
                  <a:srgbClr val="FF0000"/>
                </a:solidFill>
              </a:rPr>
              <a:t>ameaças e oportunidades</a:t>
            </a:r>
            <a:r>
              <a:rPr lang="pt-BR" dirty="0"/>
              <a:t>. A tomada de decisão estratégica é fundamental para que a solução seja viável tecnicamente e financeiramente, assim como desejável humanamente.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CDA665C-1DB6-4BA3-9343-067FF470D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718" y="4530628"/>
            <a:ext cx="3364593" cy="203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0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586061" y="6141017"/>
            <a:ext cx="569590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5787" y="393138"/>
            <a:ext cx="45719" cy="6276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DFBCEC1-2DE9-4D11-90EE-EE8C64DFB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46" y="2671562"/>
            <a:ext cx="1895205" cy="151487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DDB11F4-B1ED-4C70-9FD2-16D88E6C1E64}"/>
              </a:ext>
            </a:extLst>
          </p:cNvPr>
          <p:cNvSpPr/>
          <p:nvPr/>
        </p:nvSpPr>
        <p:spPr>
          <a:xfrm>
            <a:off x="610171" y="445495"/>
            <a:ext cx="5440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Roboto Slab"/>
              </a:rPr>
              <a:t>Etapas do Design </a:t>
            </a:r>
            <a:r>
              <a:rPr lang="pt-BR" sz="3200" b="1" dirty="0" err="1">
                <a:latin typeface="Roboto Slab"/>
              </a:rPr>
              <a:t>Thinking</a:t>
            </a:r>
            <a:endParaRPr lang="pt-BR" sz="3200" b="1" i="0" dirty="0">
              <a:effectLst/>
              <a:latin typeface="Roboto Slab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3217AA4-D170-486A-A276-560F96B19751}"/>
              </a:ext>
            </a:extLst>
          </p:cNvPr>
          <p:cNvSpPr/>
          <p:nvPr/>
        </p:nvSpPr>
        <p:spPr>
          <a:xfrm>
            <a:off x="2348753" y="1907044"/>
            <a:ext cx="6578401" cy="337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pt-BR" dirty="0">
                <a:solidFill>
                  <a:srgbClr val="2C2F34"/>
                </a:solidFill>
                <a:latin typeface="-apple-system"/>
              </a:rPr>
              <a:t>É a etapa em que as ideias se transformam em soluções reais para o problema apresentado. O resultado desse processo deve ser algo coerente com todos os aprendizados dos passos anteriores e </a:t>
            </a:r>
            <a:r>
              <a:rPr lang="pt-BR" b="1" dirty="0">
                <a:solidFill>
                  <a:srgbClr val="2C2F34"/>
                </a:solidFill>
                <a:latin typeface="-apple-system"/>
              </a:rPr>
              <a:t>deve apresentar uma oportunidade de negócio para a empresa.</a:t>
            </a:r>
            <a:endParaRPr lang="pt-BR" dirty="0">
              <a:solidFill>
                <a:srgbClr val="2C2F34"/>
              </a:solidFill>
              <a:latin typeface="-apple-system"/>
            </a:endParaRP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pt-BR" dirty="0">
                <a:solidFill>
                  <a:srgbClr val="2C2F34"/>
                </a:solidFill>
                <a:latin typeface="-apple-system"/>
              </a:rPr>
              <a:t>A criação de protótipos funciona como uma forma de testar a aderência da solução junto ao público e o resultado para a empresa.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pt-BR" dirty="0">
                <a:solidFill>
                  <a:srgbClr val="2C2F34"/>
                </a:solidFill>
                <a:latin typeface="-apple-system"/>
              </a:rPr>
              <a:t>Atualmente, uma boa estratégia utilizada por muitas empresas é a criação de </a:t>
            </a:r>
            <a:r>
              <a:rPr lang="pt-BR" dirty="0" err="1">
                <a:solidFill>
                  <a:srgbClr val="2C2F34"/>
                </a:solidFill>
                <a:latin typeface="-apple-system"/>
              </a:rPr>
              <a:t>MVPs</a:t>
            </a:r>
            <a:r>
              <a:rPr lang="pt-BR" dirty="0">
                <a:solidFill>
                  <a:srgbClr val="2C2F34"/>
                </a:solidFill>
                <a:latin typeface="-apple-system"/>
              </a:rPr>
              <a:t> (</a:t>
            </a:r>
            <a:r>
              <a:rPr lang="pt-BR" i="1" dirty="0" err="1">
                <a:solidFill>
                  <a:srgbClr val="2C2F34"/>
                </a:solidFill>
                <a:latin typeface="-apple-system"/>
              </a:rPr>
              <a:t>minimum</a:t>
            </a:r>
            <a:r>
              <a:rPr lang="pt-BR" i="1" dirty="0">
                <a:solidFill>
                  <a:srgbClr val="2C2F34"/>
                </a:solidFill>
                <a:latin typeface="-apple-system"/>
              </a:rPr>
              <a:t> </a:t>
            </a:r>
            <a:r>
              <a:rPr lang="pt-BR" i="1" dirty="0" err="1">
                <a:solidFill>
                  <a:srgbClr val="2C2F34"/>
                </a:solidFill>
                <a:latin typeface="-apple-system"/>
              </a:rPr>
              <a:t>viable</a:t>
            </a:r>
            <a:r>
              <a:rPr lang="pt-BR" i="1" dirty="0">
                <a:solidFill>
                  <a:srgbClr val="2C2F34"/>
                </a:solidFill>
                <a:latin typeface="-apple-system"/>
              </a:rPr>
              <a:t> </a:t>
            </a:r>
            <a:r>
              <a:rPr lang="pt-BR" i="1" dirty="0" err="1">
                <a:solidFill>
                  <a:srgbClr val="2C2F34"/>
                </a:solidFill>
                <a:latin typeface="-apple-system"/>
              </a:rPr>
              <a:t>product</a:t>
            </a:r>
            <a:r>
              <a:rPr lang="pt-BR" dirty="0">
                <a:solidFill>
                  <a:srgbClr val="2C2F34"/>
                </a:solidFill>
                <a:latin typeface="-apple-system"/>
              </a:rPr>
              <a:t>, ou mínimo produto viável, em português). Assim, é possível criar testes com esforços reduzidos e melhorar o produto de acordo com a demanda.</a:t>
            </a:r>
            <a:endParaRPr lang="pt-BR" b="0" i="0" dirty="0">
              <a:solidFill>
                <a:srgbClr val="2C2F34"/>
              </a:solidFill>
              <a:effectLst/>
              <a:latin typeface="-apple-system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50B1970-DCE2-4ECB-91C2-5DA9CA40D75F}"/>
              </a:ext>
            </a:extLst>
          </p:cNvPr>
          <p:cNvSpPr/>
          <p:nvPr/>
        </p:nvSpPr>
        <p:spPr>
          <a:xfrm>
            <a:off x="6033247" y="6611779"/>
            <a:ext cx="31107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000" dirty="0"/>
              <a:t>https://insights.liga.ventures/inovacao/design-thinking/</a:t>
            </a:r>
          </a:p>
        </p:txBody>
      </p:sp>
    </p:spTree>
    <p:extLst>
      <p:ext uri="{BB962C8B-B14F-4D97-AF65-F5344CB8AC3E}">
        <p14:creationId xmlns:p14="http://schemas.microsoft.com/office/powerpoint/2010/main" val="34922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586061" y="6141017"/>
            <a:ext cx="569590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5787" y="393138"/>
            <a:ext cx="45719" cy="6276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DFBCEC1-2DE9-4D11-90EE-EE8C64DFB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51" y="1248966"/>
            <a:ext cx="1233595" cy="98603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DDB11F4-B1ED-4C70-9FD2-16D88E6C1E64}"/>
              </a:ext>
            </a:extLst>
          </p:cNvPr>
          <p:cNvSpPr/>
          <p:nvPr/>
        </p:nvSpPr>
        <p:spPr>
          <a:xfrm>
            <a:off x="610171" y="445495"/>
            <a:ext cx="5440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Roboto Slab"/>
              </a:rPr>
              <a:t>Etapas do Design </a:t>
            </a:r>
            <a:r>
              <a:rPr lang="pt-BR" sz="3200" b="1" dirty="0" err="1">
                <a:latin typeface="Roboto Slab"/>
              </a:rPr>
              <a:t>Thinking</a:t>
            </a:r>
            <a:endParaRPr lang="pt-BR" sz="3200" b="1" i="0" dirty="0">
              <a:effectLst/>
              <a:latin typeface="Roboto Slab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EADD11E-0CE5-47E3-8EBB-F93FEABF7D2D}"/>
              </a:ext>
            </a:extLst>
          </p:cNvPr>
          <p:cNvSpPr/>
          <p:nvPr/>
        </p:nvSpPr>
        <p:spPr>
          <a:xfrm>
            <a:off x="1604392" y="1541929"/>
            <a:ext cx="29676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latin typeface="Roboto Slab"/>
              </a:rPr>
              <a:t>Ferramentas de Apoio</a:t>
            </a:r>
            <a:endParaRPr lang="pt-BR" sz="2000" dirty="0">
              <a:solidFill>
                <a:srgbClr val="FF00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B4FF1A4-6255-4666-A3A1-88150BB06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46" y="2358647"/>
            <a:ext cx="8237669" cy="434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6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95134" y="329329"/>
            <a:ext cx="67943" cy="64770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09ECC67-08CF-4747-A01F-6F49311E3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33" y="2651273"/>
            <a:ext cx="1899831" cy="167892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3F28726-77A0-470D-A686-1598AE9D0F89}"/>
              </a:ext>
            </a:extLst>
          </p:cNvPr>
          <p:cNvSpPr/>
          <p:nvPr/>
        </p:nvSpPr>
        <p:spPr>
          <a:xfrm>
            <a:off x="610171" y="360791"/>
            <a:ext cx="5440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Roboto Slab"/>
              </a:rPr>
              <a:t>Etapas do Design </a:t>
            </a:r>
            <a:r>
              <a:rPr lang="pt-BR" sz="3200" b="1" dirty="0" err="1">
                <a:latin typeface="Roboto Slab"/>
              </a:rPr>
              <a:t>Thinking</a:t>
            </a:r>
            <a:endParaRPr lang="pt-BR" sz="3200" b="1" i="0" dirty="0">
              <a:effectLst/>
              <a:latin typeface="Roboto Slab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BCDCA01-A900-424B-B01B-5BAAFDA41B9A}"/>
              </a:ext>
            </a:extLst>
          </p:cNvPr>
          <p:cNvSpPr/>
          <p:nvPr/>
        </p:nvSpPr>
        <p:spPr>
          <a:xfrm>
            <a:off x="2605304" y="2201232"/>
            <a:ext cx="6220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Nesta fase o objetivo é testar o protótipo elaborado juntamente com a pessoa ou grupo para a qual foi desenvolvida a solução. “Na fase de teste, as soluções devem ser aperfeiçoadas e refinadas até que todos os aspectos problemáticos tenham sido removidos ou aperfeiçoados, até que não haja mais valores a serem agregados dentro do escopo e do contexto do projeto”.</a:t>
            </a:r>
          </a:p>
        </p:txBody>
      </p:sp>
    </p:spTree>
    <p:extLst>
      <p:ext uri="{BB962C8B-B14F-4D97-AF65-F5344CB8AC3E}">
        <p14:creationId xmlns:p14="http://schemas.microsoft.com/office/powerpoint/2010/main" val="363288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95134" y="329329"/>
            <a:ext cx="67943" cy="64770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09ECC67-08CF-4747-A01F-6F49311E3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34" y="1501587"/>
            <a:ext cx="1019771" cy="90119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3F28726-77A0-470D-A686-1598AE9D0F89}"/>
              </a:ext>
            </a:extLst>
          </p:cNvPr>
          <p:cNvSpPr/>
          <p:nvPr/>
        </p:nvSpPr>
        <p:spPr>
          <a:xfrm>
            <a:off x="610171" y="360791"/>
            <a:ext cx="5440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Roboto Slab"/>
              </a:rPr>
              <a:t>Etapas do Design </a:t>
            </a:r>
            <a:r>
              <a:rPr lang="pt-BR" sz="3200" b="1" dirty="0" err="1">
                <a:latin typeface="Roboto Slab"/>
              </a:rPr>
              <a:t>Thinking</a:t>
            </a:r>
            <a:endParaRPr lang="pt-BR" sz="3200" b="1" i="0" dirty="0">
              <a:effectLst/>
              <a:latin typeface="Roboto Slab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7E3F9F-F73D-4D18-895B-868AF4FD5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788" y="2655170"/>
            <a:ext cx="4720107" cy="359923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60C24F1-E59F-477E-8C0C-7F5BC45B7A7C}"/>
              </a:ext>
            </a:extLst>
          </p:cNvPr>
          <p:cNvSpPr/>
          <p:nvPr/>
        </p:nvSpPr>
        <p:spPr>
          <a:xfrm>
            <a:off x="429105" y="2885127"/>
            <a:ext cx="306073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matriz de feedback é uma ferramenta indispensável na avaliação do protótipo. Permite a equipe desenvolvedora da solução obter o retorno das pessoas / usuários, o que é importante para a detectar erros e realizar correções permitindo que haja uma evolução da solução antes da entrega final.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843F63B-25D3-45E1-A3B5-29AB780F2D17}"/>
              </a:ext>
            </a:extLst>
          </p:cNvPr>
          <p:cNvSpPr/>
          <p:nvPr/>
        </p:nvSpPr>
        <p:spPr>
          <a:xfrm>
            <a:off x="1523710" y="1752128"/>
            <a:ext cx="6284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latin typeface="Roboto Slab"/>
              </a:rPr>
              <a:t>Ferramentas de Apoio  </a:t>
            </a:r>
            <a:r>
              <a:rPr lang="pt-BR" sz="2000" b="1" dirty="0">
                <a:solidFill>
                  <a:srgbClr val="FF0000"/>
                </a:solidFill>
                <a:latin typeface="Roboto Slab"/>
              </a:rPr>
              <a:t>Matriz de Feedback e </a:t>
            </a:r>
            <a:r>
              <a:rPr lang="pt-BR" sz="2000" b="1" dirty="0" err="1">
                <a:solidFill>
                  <a:srgbClr val="FF0000"/>
                </a:solidFill>
                <a:latin typeface="Roboto Slab"/>
              </a:rPr>
              <a:t>Swot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37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48649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516C03B-1237-4B05-B4B1-57BE867F0EEA}"/>
              </a:ext>
            </a:extLst>
          </p:cNvPr>
          <p:cNvSpPr/>
          <p:nvPr/>
        </p:nvSpPr>
        <p:spPr>
          <a:xfrm>
            <a:off x="635054" y="443513"/>
            <a:ext cx="2542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3600" b="1" dirty="0">
                <a:solidFill>
                  <a:srgbClr val="333333"/>
                </a:solidFill>
                <a:latin typeface="Muli"/>
              </a:rPr>
              <a:t>Para pensar </a:t>
            </a:r>
            <a:endParaRPr lang="pt-BR" sz="3600" b="1" i="0" dirty="0">
              <a:solidFill>
                <a:srgbClr val="333333"/>
              </a:solidFill>
              <a:effectLst/>
              <a:latin typeface="Muli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E635402-56DE-4455-8B1F-18C6E3481237}"/>
              </a:ext>
            </a:extLst>
          </p:cNvPr>
          <p:cNvSpPr/>
          <p:nvPr/>
        </p:nvSpPr>
        <p:spPr>
          <a:xfrm>
            <a:off x="2625363" y="1720344"/>
            <a:ext cx="58304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FF0000"/>
                </a:solidFill>
              </a:rPr>
              <a:t>“O Design </a:t>
            </a:r>
            <a:r>
              <a:rPr lang="pt-BR" sz="2400" dirty="0" err="1">
                <a:solidFill>
                  <a:srgbClr val="FF0000"/>
                </a:solidFill>
              </a:rPr>
              <a:t>Thinking</a:t>
            </a:r>
            <a:r>
              <a:rPr lang="pt-BR" sz="2400" dirty="0">
                <a:solidFill>
                  <a:srgbClr val="FF0000"/>
                </a:solidFill>
              </a:rPr>
              <a:t> não é uma receita de bolo mas sim uma mudança de atitude que irá ajudar as empresas a atuarem nas novas formas de trabalho que estão emergindo e também a dar respostas mais rápidas ao mercado”.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8372D6-7936-4B69-8B04-5DE604775349}"/>
              </a:ext>
            </a:extLst>
          </p:cNvPr>
          <p:cNvSpPr/>
          <p:nvPr/>
        </p:nvSpPr>
        <p:spPr>
          <a:xfrm>
            <a:off x="5755064" y="6611779"/>
            <a:ext cx="33889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000" dirty="0"/>
              <a:t>http://www.inovacao.usp.br/o-que-significa-design-thinking/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5129BB4-0188-498D-ABAA-D2D70222F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5" y="3383659"/>
            <a:ext cx="2551018" cy="255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7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48649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DCE2608-298D-49D4-8821-1C47683B8912}"/>
              </a:ext>
            </a:extLst>
          </p:cNvPr>
          <p:cNvSpPr/>
          <p:nvPr/>
        </p:nvSpPr>
        <p:spPr>
          <a:xfrm>
            <a:off x="635054" y="443513"/>
            <a:ext cx="23957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3600" b="1" dirty="0">
                <a:solidFill>
                  <a:srgbClr val="333333"/>
                </a:solidFill>
                <a:latin typeface="Muli"/>
              </a:rPr>
              <a:t>Referências</a:t>
            </a:r>
            <a:endParaRPr lang="pt-BR" sz="3600" b="1" i="0" dirty="0">
              <a:solidFill>
                <a:srgbClr val="333333"/>
              </a:solidFill>
              <a:effectLst/>
              <a:latin typeface="Mul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5ECE425-4294-4CF4-B95F-8AE5D0DAB713}"/>
              </a:ext>
            </a:extLst>
          </p:cNvPr>
          <p:cNvSpPr/>
          <p:nvPr/>
        </p:nvSpPr>
        <p:spPr>
          <a:xfrm>
            <a:off x="510988" y="1705126"/>
            <a:ext cx="81838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https://educapes.capes.gov.br/</a:t>
            </a:r>
            <a:r>
              <a:rPr lang="pt-BR" dirty="0" err="1"/>
              <a:t>bitstream</a:t>
            </a:r>
            <a:r>
              <a:rPr lang="pt-BR" dirty="0"/>
              <a:t>/capes/572344/2/Guia%20Did%C3%A1tico%20do%20Design%20Thinking%20_%20uma%20metodologia%20ativa%20para%20estimular%20a%20criatividade%2C%20a%20inova%C3%A7%C3%A3o%20e%20o%20empreendedorismo%20em%20sala%20de%20aula..pdf</a:t>
            </a:r>
          </a:p>
          <a:p>
            <a:endParaRPr lang="pt-BR" dirty="0"/>
          </a:p>
          <a:p>
            <a:r>
              <a:rPr lang="pt-BR" dirty="0"/>
              <a:t>https://insights.liga.ventures/inovacao/design-thinking/</a:t>
            </a:r>
          </a:p>
          <a:p>
            <a:endParaRPr lang="pt-BR" dirty="0"/>
          </a:p>
          <a:p>
            <a:r>
              <a:rPr lang="pt-BR" dirty="0"/>
              <a:t>https://blog.fecap.br/design-</a:t>
            </a:r>
            <a:r>
              <a:rPr lang="pt-BR" dirty="0" err="1"/>
              <a:t>thinking</a:t>
            </a:r>
            <a:r>
              <a:rPr lang="pt-BR" dirty="0"/>
              <a:t>/#:~:</a:t>
            </a:r>
            <a:r>
              <a:rPr lang="pt-BR" dirty="0" err="1"/>
              <a:t>text</a:t>
            </a:r>
            <a:r>
              <a:rPr lang="pt-BR" dirty="0"/>
              <a:t>=Netflix,considerada%20maior%20gigante%20do%20streaming.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87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5787" y="393138"/>
            <a:ext cx="45719" cy="6276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379787D1-51D3-4915-A670-0D8099853A28}"/>
              </a:ext>
            </a:extLst>
          </p:cNvPr>
          <p:cNvSpPr/>
          <p:nvPr/>
        </p:nvSpPr>
        <p:spPr>
          <a:xfrm>
            <a:off x="635054" y="443513"/>
            <a:ext cx="2093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3600" b="1" dirty="0">
                <a:solidFill>
                  <a:srgbClr val="333333"/>
                </a:solidFill>
                <a:latin typeface="Muli"/>
              </a:rPr>
              <a:t>Perguntas</a:t>
            </a:r>
            <a:endParaRPr lang="pt-BR" sz="3600" b="1" i="0" dirty="0">
              <a:solidFill>
                <a:srgbClr val="333333"/>
              </a:solidFill>
              <a:effectLst/>
              <a:latin typeface="Mul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5B1CB0D-4304-4806-8B55-3CAAA6CE2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689" y="1911131"/>
            <a:ext cx="5061516" cy="336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2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5787" y="671135"/>
            <a:ext cx="45719" cy="6276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444649" y="329329"/>
            <a:ext cx="18473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0"/>
              </a:spcBef>
              <a:defRPr/>
            </a:pPr>
            <a:endParaRPr lang="en-US" altLang="pt-BR" sz="4000" b="1" dirty="0"/>
          </a:p>
          <a:p>
            <a:pPr lvl="0" algn="ctr" defTabSz="457200">
              <a:spcBef>
                <a:spcPct val="0"/>
              </a:spcBef>
              <a:defRPr/>
            </a:pPr>
            <a:endParaRPr lang="en-US" altLang="pt-BR" sz="4000" b="1" dirty="0"/>
          </a:p>
          <a:p>
            <a:pPr lvl="0" algn="ctr" defTabSz="457200">
              <a:spcBef>
                <a:spcPct val="0"/>
              </a:spcBef>
              <a:defRPr/>
            </a:pPr>
            <a:endParaRPr lang="en-US" altLang="pt-BR" sz="4000" b="1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E53EE9A-517E-489D-9211-6FF60EFA5B7D}"/>
              </a:ext>
            </a:extLst>
          </p:cNvPr>
          <p:cNvSpPr/>
          <p:nvPr/>
        </p:nvSpPr>
        <p:spPr>
          <a:xfrm>
            <a:off x="565490" y="523315"/>
            <a:ext cx="74302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b="1" dirty="0">
                <a:solidFill>
                  <a:srgbClr val="303030"/>
                </a:solidFill>
                <a:latin typeface="Alegreya"/>
              </a:rPr>
              <a:t>O que é Design </a:t>
            </a:r>
            <a:r>
              <a:rPr lang="pt-BR" sz="5400" b="1" dirty="0" err="1">
                <a:solidFill>
                  <a:srgbClr val="303030"/>
                </a:solidFill>
                <a:latin typeface="Alegreya"/>
              </a:rPr>
              <a:t>Thinking</a:t>
            </a:r>
            <a:r>
              <a:rPr lang="pt-BR" sz="5400" b="1" dirty="0">
                <a:solidFill>
                  <a:srgbClr val="303030"/>
                </a:solidFill>
                <a:latin typeface="Alegreya"/>
              </a:rPr>
              <a:t>?</a:t>
            </a:r>
            <a:endParaRPr lang="pt-BR" sz="5400" b="1" i="0" dirty="0">
              <a:solidFill>
                <a:srgbClr val="303030"/>
              </a:solidFill>
              <a:effectLst/>
              <a:latin typeface="Alegreya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7DED1E-A1B1-4997-B236-F4006A489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0" y="2537501"/>
            <a:ext cx="2664181" cy="355681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1FA54CD-C109-4CFE-AA5D-04D213FA1BFE}"/>
              </a:ext>
            </a:extLst>
          </p:cNvPr>
          <p:cNvSpPr/>
          <p:nvPr/>
        </p:nvSpPr>
        <p:spPr>
          <a:xfrm>
            <a:off x="654055" y="1840898"/>
            <a:ext cx="7937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O termo significa “pensamento do design” ou “pensar como um designer”.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96D532-C92D-48A2-859E-1CEB0D3588F4}"/>
              </a:ext>
            </a:extLst>
          </p:cNvPr>
          <p:cNvSpPr/>
          <p:nvPr/>
        </p:nvSpPr>
        <p:spPr>
          <a:xfrm>
            <a:off x="2790193" y="3326011"/>
            <a:ext cx="57832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Ubuntu"/>
              </a:rPr>
              <a:t>Design </a:t>
            </a:r>
            <a:r>
              <a:rPr lang="pt-BR" sz="2400" dirty="0" err="1">
                <a:latin typeface="Ubuntu"/>
              </a:rPr>
              <a:t>Thinking</a:t>
            </a:r>
            <a:r>
              <a:rPr lang="pt-BR" sz="2400" dirty="0">
                <a:latin typeface="Ubuntu"/>
              </a:rPr>
              <a:t> é uma metodologia </a:t>
            </a:r>
            <a:r>
              <a:rPr lang="pt-BR" sz="2400" dirty="0">
                <a:solidFill>
                  <a:srgbClr val="FF0000"/>
                </a:solidFill>
                <a:latin typeface="Ubuntu"/>
              </a:rPr>
              <a:t>de desenvolvimento de produtos e serviços focados nas necessidades, desejos e limitações dos usuários</a:t>
            </a:r>
            <a:r>
              <a:rPr lang="pt-BR" sz="2400" dirty="0">
                <a:latin typeface="Ubuntu"/>
              </a:rPr>
              <a:t>. </a:t>
            </a:r>
            <a:endParaRPr lang="pt-BR" sz="24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4B99039-DA38-4C72-B7C6-463A1E7979C5}"/>
              </a:ext>
            </a:extLst>
          </p:cNvPr>
          <p:cNvSpPr/>
          <p:nvPr/>
        </p:nvSpPr>
        <p:spPr>
          <a:xfrm>
            <a:off x="4500250" y="6551203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1000" dirty="0"/>
              <a:t>http://www.inovacao.usp.br/o-que-significa-design-thinking/</a:t>
            </a:r>
          </a:p>
        </p:txBody>
      </p:sp>
    </p:spTree>
    <p:extLst>
      <p:ext uri="{BB962C8B-B14F-4D97-AF65-F5344CB8AC3E}">
        <p14:creationId xmlns:p14="http://schemas.microsoft.com/office/powerpoint/2010/main" val="127905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5787" y="671135"/>
            <a:ext cx="45719" cy="6276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444649" y="329329"/>
            <a:ext cx="18473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0"/>
              </a:spcBef>
              <a:defRPr/>
            </a:pPr>
            <a:endParaRPr lang="en-US" altLang="pt-BR" sz="4000" b="1" dirty="0"/>
          </a:p>
          <a:p>
            <a:pPr lvl="0" algn="ctr" defTabSz="457200">
              <a:spcBef>
                <a:spcPct val="0"/>
              </a:spcBef>
              <a:defRPr/>
            </a:pPr>
            <a:endParaRPr lang="en-US" altLang="pt-BR" sz="4000" b="1" dirty="0"/>
          </a:p>
          <a:p>
            <a:pPr lvl="0" algn="ctr" defTabSz="457200">
              <a:spcBef>
                <a:spcPct val="0"/>
              </a:spcBef>
              <a:defRPr/>
            </a:pPr>
            <a:endParaRPr lang="en-US" altLang="pt-BR" sz="4000" b="1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E53EE9A-517E-489D-9211-6FF60EFA5B7D}"/>
              </a:ext>
            </a:extLst>
          </p:cNvPr>
          <p:cNvSpPr/>
          <p:nvPr/>
        </p:nvSpPr>
        <p:spPr>
          <a:xfrm>
            <a:off x="565490" y="523315"/>
            <a:ext cx="85716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b="1" dirty="0">
                <a:solidFill>
                  <a:srgbClr val="303030"/>
                </a:solidFill>
                <a:latin typeface="Alegreya"/>
              </a:rPr>
              <a:t>Objetivo do Design </a:t>
            </a:r>
            <a:r>
              <a:rPr lang="pt-BR" sz="5400" b="1" dirty="0" err="1">
                <a:solidFill>
                  <a:srgbClr val="303030"/>
                </a:solidFill>
                <a:latin typeface="Alegreya"/>
              </a:rPr>
              <a:t>Thinking</a:t>
            </a:r>
            <a:r>
              <a:rPr lang="pt-BR" sz="5400" b="1" dirty="0">
                <a:solidFill>
                  <a:srgbClr val="303030"/>
                </a:solidFill>
                <a:latin typeface="Alegreya"/>
              </a:rPr>
              <a:t>?</a:t>
            </a:r>
            <a:endParaRPr lang="pt-BR" sz="5400" b="1" i="0" dirty="0">
              <a:solidFill>
                <a:srgbClr val="303030"/>
              </a:solidFill>
              <a:effectLst/>
              <a:latin typeface="Alegreya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96D532-C92D-48A2-859E-1CEB0D3588F4}"/>
              </a:ext>
            </a:extLst>
          </p:cNvPr>
          <p:cNvSpPr/>
          <p:nvPr/>
        </p:nvSpPr>
        <p:spPr>
          <a:xfrm>
            <a:off x="4025152" y="2885889"/>
            <a:ext cx="45719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rgbClr val="FF0000"/>
                </a:solidFill>
                <a:latin typeface="Ubuntu"/>
              </a:rPr>
              <a:t>É</a:t>
            </a:r>
            <a:r>
              <a:rPr lang="pt-BR" sz="2800" dirty="0">
                <a:latin typeface="Ubuntu"/>
              </a:rPr>
              <a:t> </a:t>
            </a:r>
            <a:r>
              <a:rPr lang="pt-BR" sz="2800" dirty="0">
                <a:solidFill>
                  <a:srgbClr val="FF0000"/>
                </a:solidFill>
                <a:latin typeface="Ubuntu"/>
              </a:rPr>
              <a:t>converter dificuldades e limitações em benefícios para o cliente e valor de negócio para a sua empresa</a:t>
            </a:r>
            <a:r>
              <a:rPr lang="pt-BR" sz="2800" dirty="0">
                <a:latin typeface="Ubuntu"/>
              </a:rPr>
              <a:t>.</a:t>
            </a:r>
            <a:endParaRPr lang="pt-BR" sz="28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4B99039-DA38-4C72-B7C6-463A1E7979C5}"/>
              </a:ext>
            </a:extLst>
          </p:cNvPr>
          <p:cNvSpPr/>
          <p:nvPr/>
        </p:nvSpPr>
        <p:spPr>
          <a:xfrm>
            <a:off x="4500250" y="6551203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1000" dirty="0"/>
              <a:t>http://www.inovacao.usp.br/o-que-significa-design-thinking/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8F2A59-CEC8-40A4-AF57-BCC12CD4F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285799"/>
            <a:ext cx="3548309" cy="30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9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95134" y="329329"/>
            <a:ext cx="67943" cy="64770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70BDE4E-42C9-42D4-83B5-07736626BDA9}"/>
              </a:ext>
            </a:extLst>
          </p:cNvPr>
          <p:cNvSpPr/>
          <p:nvPr/>
        </p:nvSpPr>
        <p:spPr>
          <a:xfrm>
            <a:off x="395134" y="1832614"/>
            <a:ext cx="55382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333333"/>
                </a:solidFill>
                <a:latin typeface="Muli"/>
              </a:rPr>
              <a:t>O termo foi popularizado por Tim Brown, CEO da </a:t>
            </a:r>
            <a:r>
              <a:rPr lang="pt-BR" sz="2000" dirty="0" err="1">
                <a:solidFill>
                  <a:srgbClr val="333333"/>
                </a:solidFill>
                <a:latin typeface="Muli"/>
              </a:rPr>
              <a:t>Ideo</a:t>
            </a:r>
            <a:r>
              <a:rPr lang="pt-BR" sz="2000" dirty="0">
                <a:solidFill>
                  <a:srgbClr val="333333"/>
                </a:solidFill>
                <a:latin typeface="Muli"/>
              </a:rPr>
              <a:t>, empresa norte-americana que presta consultoria em design. </a:t>
            </a:r>
            <a:r>
              <a:rPr lang="pt-BR" sz="2000" dirty="0">
                <a:solidFill>
                  <a:srgbClr val="FF0000"/>
                </a:solidFill>
                <a:latin typeface="Muli"/>
              </a:rPr>
              <a:t>O empresário estabeleceu a diferença entre ser um designer e pensar como um</a:t>
            </a:r>
            <a:r>
              <a:rPr lang="pt-BR" sz="2000" dirty="0">
                <a:solidFill>
                  <a:srgbClr val="333333"/>
                </a:solidFill>
                <a:latin typeface="Muli"/>
              </a:rPr>
              <a:t>. Em sua visão, </a:t>
            </a:r>
            <a:r>
              <a:rPr lang="pt-BR" sz="2000" dirty="0">
                <a:solidFill>
                  <a:srgbClr val="FF0000"/>
                </a:solidFill>
                <a:latin typeface="Muli"/>
              </a:rPr>
              <a:t>todos deveriam pensar como designers, ainda que não sejam da área, para conquistar um nível de inovação radical nas empresas e na vida</a:t>
            </a:r>
            <a:r>
              <a:rPr lang="pt-BR" sz="2000" dirty="0">
                <a:solidFill>
                  <a:srgbClr val="333333"/>
                </a:solidFill>
                <a:latin typeface="Muli"/>
              </a:rPr>
              <a:t>.</a:t>
            </a:r>
            <a:endParaRPr lang="pt-BR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5B120AB-4DEB-4585-A8FE-18B3667AC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881" y="1467920"/>
            <a:ext cx="2269985" cy="314305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5BF6E28-0763-4EC2-AB03-2EA7940811E3}"/>
              </a:ext>
            </a:extLst>
          </p:cNvPr>
          <p:cNvSpPr/>
          <p:nvPr/>
        </p:nvSpPr>
        <p:spPr>
          <a:xfrm>
            <a:off x="544490" y="370787"/>
            <a:ext cx="8055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/>
              <a:t>Como o Design </a:t>
            </a:r>
            <a:r>
              <a:rPr lang="pt-BR" sz="3600" b="1" dirty="0" err="1"/>
              <a:t>Thinking</a:t>
            </a:r>
            <a:r>
              <a:rPr lang="pt-BR" sz="3600" b="1" dirty="0"/>
              <a:t> Surgiu?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0608C23-7742-4D71-AB94-E759EE2D8504}"/>
              </a:ext>
            </a:extLst>
          </p:cNvPr>
          <p:cNvSpPr/>
          <p:nvPr/>
        </p:nvSpPr>
        <p:spPr>
          <a:xfrm>
            <a:off x="5638277" y="6433649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700" dirty="0"/>
              <a:t>https://www.napratica.org.br/design-thinking-o-que-como-funciona/</a:t>
            </a:r>
          </a:p>
          <a:p>
            <a:endParaRPr lang="pt-BR" sz="700" dirty="0"/>
          </a:p>
          <a:p>
            <a:r>
              <a:rPr lang="pt-BR" sz="700" dirty="0"/>
              <a:t>https://meusucesso.com/artigos/o-que-e-design-thinking-conceitos-e-definicoes-132/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3899295-C74B-47E8-B63C-57282A5F2E0C}"/>
              </a:ext>
            </a:extLst>
          </p:cNvPr>
          <p:cNvSpPr/>
          <p:nvPr/>
        </p:nvSpPr>
        <p:spPr>
          <a:xfrm>
            <a:off x="429105" y="4818424"/>
            <a:ext cx="8204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303030"/>
                </a:solidFill>
                <a:latin typeface="Rubik"/>
              </a:rPr>
              <a:t>Popularizada pela consultoria, a abordagem foi apresentada e discutida no Fórum Econômico Mundial de Davos, em 2006. Dois anos depois, estampou uma das capas da Harvard Business Review. A partir daí, o mundo tinha os olhos voltados ao design </a:t>
            </a:r>
            <a:r>
              <a:rPr lang="pt-BR" dirty="0" err="1">
                <a:solidFill>
                  <a:srgbClr val="303030"/>
                </a:solidFill>
                <a:latin typeface="Rubik"/>
              </a:rPr>
              <a:t>thinking</a:t>
            </a:r>
            <a:r>
              <a:rPr lang="pt-BR" dirty="0">
                <a:solidFill>
                  <a:srgbClr val="303030"/>
                </a:solidFill>
                <a:latin typeface="Rubik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66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0"/>
          <p:cNvSpPr/>
          <p:nvPr/>
        </p:nvSpPr>
        <p:spPr>
          <a:xfrm>
            <a:off x="504196" y="466748"/>
            <a:ext cx="45719" cy="56001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5CDEFA4-A626-460A-A3E9-8A12AC9375F2}"/>
              </a:ext>
            </a:extLst>
          </p:cNvPr>
          <p:cNvSpPr/>
          <p:nvPr/>
        </p:nvSpPr>
        <p:spPr>
          <a:xfrm>
            <a:off x="631260" y="465775"/>
            <a:ext cx="69381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dirty="0">
                <a:solidFill>
                  <a:srgbClr val="303030"/>
                </a:solidFill>
                <a:latin typeface="Alegreya"/>
              </a:rPr>
              <a:t>Quem usa o design </a:t>
            </a:r>
            <a:r>
              <a:rPr lang="pt-BR" sz="4400" b="1" dirty="0" err="1">
                <a:solidFill>
                  <a:srgbClr val="303030"/>
                </a:solidFill>
                <a:latin typeface="Alegreya"/>
              </a:rPr>
              <a:t>thinking</a:t>
            </a:r>
            <a:r>
              <a:rPr lang="pt-BR" sz="4400" b="1" dirty="0">
                <a:solidFill>
                  <a:srgbClr val="303030"/>
                </a:solidFill>
                <a:latin typeface="Alegreya"/>
              </a:rPr>
              <a:t>?</a:t>
            </a:r>
            <a:endParaRPr lang="pt-BR" sz="4400" b="1" i="0" dirty="0">
              <a:solidFill>
                <a:srgbClr val="303030"/>
              </a:solidFill>
              <a:effectLst/>
              <a:latin typeface="Alegreya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F3CE0FD-C59A-4464-A0C3-F558BBB98D8E}"/>
              </a:ext>
            </a:extLst>
          </p:cNvPr>
          <p:cNvSpPr/>
          <p:nvPr/>
        </p:nvSpPr>
        <p:spPr>
          <a:xfrm>
            <a:off x="671319" y="1588816"/>
            <a:ext cx="6858000" cy="2821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pt-BR" b="1" dirty="0">
                <a:solidFill>
                  <a:srgbClr val="2C2F34"/>
                </a:solidFill>
                <a:latin typeface="Poppins"/>
              </a:rPr>
              <a:t>Natura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pt-BR" dirty="0">
                <a:solidFill>
                  <a:srgbClr val="2C2F34"/>
                </a:solidFill>
                <a:latin typeface="-apple-system"/>
              </a:rPr>
              <a:t>Um dos cases mais conhecidos sobre o uso do Design </a:t>
            </a:r>
            <a:r>
              <a:rPr lang="pt-BR" dirty="0" err="1">
                <a:solidFill>
                  <a:srgbClr val="2C2F34"/>
                </a:solidFill>
                <a:latin typeface="-apple-system"/>
              </a:rPr>
              <a:t>Thinking</a:t>
            </a:r>
            <a:r>
              <a:rPr lang="pt-BR" dirty="0">
                <a:solidFill>
                  <a:srgbClr val="2C2F34"/>
                </a:solidFill>
                <a:latin typeface="-apple-system"/>
              </a:rPr>
              <a:t> é o da Natura. </a:t>
            </a:r>
            <a:r>
              <a:rPr lang="pt-BR" dirty="0">
                <a:solidFill>
                  <a:srgbClr val="FF0000"/>
                </a:solidFill>
                <a:latin typeface="-apple-system"/>
              </a:rPr>
              <a:t>A empresa de cosméticos utilizou a abordagem para criar uma nova linha de produtos para se relacionar com o público jovem</a:t>
            </a:r>
            <a:r>
              <a:rPr lang="pt-BR" dirty="0">
                <a:solidFill>
                  <a:srgbClr val="2C2F34"/>
                </a:solidFill>
                <a:latin typeface="-apple-system"/>
              </a:rPr>
              <a:t>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pt-BR" dirty="0">
                <a:solidFill>
                  <a:srgbClr val="2C2F34"/>
                </a:solidFill>
                <a:latin typeface="-apple-system"/>
              </a:rPr>
              <a:t>A empresa criou um grupo de pesquisa e acompanhamento de um grupo focal segmentado e passou a entender a rotina desse público. Desse jeito, foi possível criar produtos para atender as necessidades e desejos dos jovens.</a:t>
            </a:r>
            <a:endParaRPr lang="pt-BR" b="0" i="0" dirty="0">
              <a:solidFill>
                <a:srgbClr val="2C2F34"/>
              </a:solidFill>
              <a:effectLst/>
              <a:latin typeface="-apple-system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C96EE6A-FB04-40EC-8A5E-30AC9B962BB2}"/>
              </a:ext>
            </a:extLst>
          </p:cNvPr>
          <p:cNvSpPr/>
          <p:nvPr/>
        </p:nvSpPr>
        <p:spPr>
          <a:xfrm>
            <a:off x="4491317" y="6664482"/>
            <a:ext cx="4572000" cy="1692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500" dirty="0"/>
              <a:t>http://www.naturacampus.com.br/cs/naturacampus/mobi/post/2014-04/a-ind%C3%BAstria-cosm%C3%A9tica-e-o-design-de-experi%C3%AAncias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A148D87-982C-4E95-BE64-2A4755D99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840" y="4280238"/>
            <a:ext cx="3646954" cy="15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9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0"/>
          <p:cNvSpPr/>
          <p:nvPr/>
        </p:nvSpPr>
        <p:spPr>
          <a:xfrm>
            <a:off x="504196" y="466748"/>
            <a:ext cx="45719" cy="56001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5CDEFA4-A626-460A-A3E9-8A12AC9375F2}"/>
              </a:ext>
            </a:extLst>
          </p:cNvPr>
          <p:cNvSpPr/>
          <p:nvPr/>
        </p:nvSpPr>
        <p:spPr>
          <a:xfrm>
            <a:off x="631260" y="465775"/>
            <a:ext cx="69381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dirty="0">
                <a:solidFill>
                  <a:srgbClr val="303030"/>
                </a:solidFill>
                <a:latin typeface="Alegreya"/>
              </a:rPr>
              <a:t>Quem usa o design </a:t>
            </a:r>
            <a:r>
              <a:rPr lang="pt-BR" sz="4400" b="1" dirty="0" err="1">
                <a:solidFill>
                  <a:srgbClr val="303030"/>
                </a:solidFill>
                <a:latin typeface="Alegreya"/>
              </a:rPr>
              <a:t>thinking</a:t>
            </a:r>
            <a:r>
              <a:rPr lang="pt-BR" sz="4400" b="1" dirty="0">
                <a:solidFill>
                  <a:srgbClr val="303030"/>
                </a:solidFill>
                <a:latin typeface="Alegreya"/>
              </a:rPr>
              <a:t>?</a:t>
            </a:r>
            <a:endParaRPr lang="pt-BR" sz="4400" b="1" i="0" dirty="0">
              <a:solidFill>
                <a:srgbClr val="303030"/>
              </a:solidFill>
              <a:effectLst/>
              <a:latin typeface="Alegrey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1CD6AC6-4533-49A7-A590-0488F330CE30}"/>
              </a:ext>
            </a:extLst>
          </p:cNvPr>
          <p:cNvSpPr/>
          <p:nvPr/>
        </p:nvSpPr>
        <p:spPr>
          <a:xfrm>
            <a:off x="549914" y="1940410"/>
            <a:ext cx="7347991" cy="2375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pt-BR" sz="2000" b="1" dirty="0">
                <a:solidFill>
                  <a:srgbClr val="FF0000"/>
                </a:solidFill>
                <a:latin typeface="Poppins"/>
              </a:rPr>
              <a:t>Netflix</a:t>
            </a:r>
          </a:p>
          <a:p>
            <a:r>
              <a:rPr lang="pt-BR" sz="2000" dirty="0"/>
              <a:t>A Netflix também é adepta do design </a:t>
            </a:r>
            <a:r>
              <a:rPr lang="pt-BR" sz="2000" dirty="0" err="1"/>
              <a:t>thinking</a:t>
            </a:r>
            <a:r>
              <a:rPr lang="pt-BR" sz="2000" dirty="0"/>
              <a:t>, e não é por acaso.</a:t>
            </a:r>
          </a:p>
          <a:p>
            <a:endParaRPr lang="pt-BR" sz="2000" dirty="0"/>
          </a:p>
          <a:p>
            <a:pPr algn="just"/>
            <a:r>
              <a:rPr lang="pt-BR" sz="2000" dirty="0"/>
              <a:t>A imersão nos dados e informações sobre o público e padrões de audiência permite que eles desenvolvam um conteúdo personalizado. Este é um dos motivos para tanto sucesso da então considerada maior gigante do streaming.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A9DD19-1083-4692-B86E-F843AB424CA9}"/>
              </a:ext>
            </a:extLst>
          </p:cNvPr>
          <p:cNvSpPr/>
          <p:nvPr/>
        </p:nvSpPr>
        <p:spPr>
          <a:xfrm>
            <a:off x="5408405" y="6664482"/>
            <a:ext cx="374724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" dirty="0"/>
              <a:t>https://blog.fecap.br/design-</a:t>
            </a:r>
            <a:r>
              <a:rPr lang="pt-BR" sz="600" dirty="0" err="1"/>
              <a:t>thinking</a:t>
            </a:r>
            <a:r>
              <a:rPr lang="pt-BR" sz="600" dirty="0"/>
              <a:t>/#:~:</a:t>
            </a:r>
            <a:r>
              <a:rPr lang="pt-BR" sz="600" dirty="0" err="1"/>
              <a:t>text</a:t>
            </a:r>
            <a:r>
              <a:rPr lang="pt-BR" sz="600" dirty="0"/>
              <a:t>=Netflix,considerada%20maior%20gigante%20do%20streaming.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30BC516-83D0-431F-B8C2-3147A0AD9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198" y="4315419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4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0"/>
          <p:cNvSpPr/>
          <p:nvPr/>
        </p:nvSpPr>
        <p:spPr>
          <a:xfrm>
            <a:off x="504196" y="466748"/>
            <a:ext cx="45719" cy="56001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5CDEFA4-A626-460A-A3E9-8A12AC9375F2}"/>
              </a:ext>
            </a:extLst>
          </p:cNvPr>
          <p:cNvSpPr/>
          <p:nvPr/>
        </p:nvSpPr>
        <p:spPr>
          <a:xfrm>
            <a:off x="631260" y="465775"/>
            <a:ext cx="69381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dirty="0">
                <a:solidFill>
                  <a:srgbClr val="303030"/>
                </a:solidFill>
                <a:latin typeface="Alegreya"/>
              </a:rPr>
              <a:t>Quem usa o design </a:t>
            </a:r>
            <a:r>
              <a:rPr lang="pt-BR" sz="4400" b="1" dirty="0" err="1">
                <a:solidFill>
                  <a:srgbClr val="303030"/>
                </a:solidFill>
                <a:latin typeface="Alegreya"/>
              </a:rPr>
              <a:t>thinking</a:t>
            </a:r>
            <a:r>
              <a:rPr lang="pt-BR" sz="4400" b="1" dirty="0">
                <a:solidFill>
                  <a:srgbClr val="303030"/>
                </a:solidFill>
                <a:latin typeface="Alegreya"/>
              </a:rPr>
              <a:t>?</a:t>
            </a:r>
            <a:endParaRPr lang="pt-BR" sz="4400" b="1" i="0" dirty="0">
              <a:solidFill>
                <a:srgbClr val="303030"/>
              </a:solidFill>
              <a:effectLst/>
              <a:latin typeface="Alegreya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AA808CC-3DD5-4BE2-95C8-F51935563ABC}"/>
              </a:ext>
            </a:extLst>
          </p:cNvPr>
          <p:cNvSpPr/>
          <p:nvPr/>
        </p:nvSpPr>
        <p:spPr>
          <a:xfrm>
            <a:off x="470702" y="1509571"/>
            <a:ext cx="774461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00B0F0"/>
                </a:solidFill>
                <a:latin typeface="Montserrat"/>
              </a:rPr>
              <a:t>Havaianas</a:t>
            </a:r>
          </a:p>
          <a:p>
            <a:endParaRPr lang="pt-BR" sz="2800" b="1" dirty="0">
              <a:solidFill>
                <a:srgbClr val="00B0F0"/>
              </a:solidFill>
              <a:latin typeface="Montserrat"/>
            </a:endParaRPr>
          </a:p>
          <a:p>
            <a:r>
              <a:rPr lang="pt-BR" dirty="0">
                <a:solidFill>
                  <a:srgbClr val="212529"/>
                </a:solidFill>
                <a:latin typeface="Open Sans" panose="020B0606030504020204" pitchFamily="34" charset="0"/>
              </a:rPr>
              <a:t>Usou das estratégias do design </a:t>
            </a:r>
            <a:r>
              <a:rPr lang="pt-BR" dirty="0" err="1">
                <a:solidFill>
                  <a:srgbClr val="212529"/>
                </a:solidFill>
                <a:latin typeface="Open Sans" panose="020B0606030504020204" pitchFamily="34" charset="0"/>
              </a:rPr>
              <a:t>thinking</a:t>
            </a:r>
            <a:r>
              <a:rPr lang="pt-BR" dirty="0">
                <a:solidFill>
                  <a:srgbClr val="212529"/>
                </a:solidFill>
                <a:latin typeface="Open Sans" panose="020B0606030504020204" pitchFamily="34" charset="0"/>
              </a:rPr>
              <a:t> na sua transformação.</a:t>
            </a:r>
          </a:p>
          <a:p>
            <a:endParaRPr lang="pt-BR" dirty="0">
              <a:solidFill>
                <a:srgbClr val="212529"/>
              </a:solidFill>
              <a:latin typeface="Open Sans" panose="020B0606030504020204" pitchFamily="34" charset="0"/>
            </a:endParaRPr>
          </a:p>
          <a:p>
            <a:r>
              <a:rPr lang="pt-BR" dirty="0">
                <a:solidFill>
                  <a:srgbClr val="212529"/>
                </a:solidFill>
                <a:latin typeface="Open Sans" panose="020B0606030504020204" pitchFamily="34" charset="0"/>
              </a:rPr>
              <a:t>Após um longo processo de pesquisa de mercado e oportunidades, a empresa concluiu que havia um mundo de oportunidades para além do chinelo de dedo. </a:t>
            </a:r>
          </a:p>
          <a:p>
            <a:endParaRPr lang="pt-BR" dirty="0">
              <a:solidFill>
                <a:srgbClr val="212529"/>
              </a:solidFill>
              <a:latin typeface="Open Sans" panose="020B0606030504020204" pitchFamily="34" charset="0"/>
            </a:endParaRPr>
          </a:p>
          <a:p>
            <a:pPr algn="just"/>
            <a:r>
              <a:rPr lang="pt-BR" dirty="0">
                <a:solidFill>
                  <a:srgbClr val="212529"/>
                </a:solidFill>
                <a:latin typeface="Open Sans" panose="020B0606030504020204" pitchFamily="34" charset="0"/>
              </a:rPr>
              <a:t>E a partir daí desenvolveu uma nova linha de produtos </a:t>
            </a:r>
            <a:r>
              <a:rPr lang="pt-BR" dirty="0" err="1">
                <a:solidFill>
                  <a:srgbClr val="212529"/>
                </a:solidFill>
                <a:latin typeface="Open Sans" panose="020B0606030504020204" pitchFamily="34" charset="0"/>
              </a:rPr>
              <a:t>super</a:t>
            </a:r>
            <a:r>
              <a:rPr lang="pt-BR" dirty="0">
                <a:solidFill>
                  <a:srgbClr val="212529"/>
                </a:solidFill>
                <a:latin typeface="Open Sans" panose="020B0606030504020204" pitchFamily="34" charset="0"/>
              </a:rPr>
              <a:t> diversificados. Com novas propostas e materiais. O resultado foi um sucesso. </a:t>
            </a:r>
            <a:endParaRPr lang="pt-BR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46AE16-896D-4E24-84D1-69DD50426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87" y="4978556"/>
            <a:ext cx="2714625" cy="16859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48AC667-87E2-49AD-932B-CCC197B32C88}"/>
              </a:ext>
            </a:extLst>
          </p:cNvPr>
          <p:cNvSpPr/>
          <p:nvPr/>
        </p:nvSpPr>
        <p:spPr>
          <a:xfrm>
            <a:off x="4583651" y="6653038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700" dirty="0"/>
              <a:t>https://blog.fecap.br/design-</a:t>
            </a:r>
            <a:r>
              <a:rPr lang="pt-BR" sz="700" dirty="0" err="1"/>
              <a:t>thinking</a:t>
            </a:r>
            <a:r>
              <a:rPr lang="pt-BR" sz="700" dirty="0"/>
              <a:t>/#:~:</a:t>
            </a:r>
            <a:r>
              <a:rPr lang="pt-BR" sz="700" dirty="0" err="1"/>
              <a:t>text</a:t>
            </a:r>
            <a:r>
              <a:rPr lang="pt-BR" sz="700" dirty="0"/>
              <a:t>=Netflix,considerada%20maior%20gigante%20do%20streaming.</a:t>
            </a:r>
          </a:p>
        </p:txBody>
      </p:sp>
    </p:spTree>
    <p:extLst>
      <p:ext uri="{BB962C8B-B14F-4D97-AF65-F5344CB8AC3E}">
        <p14:creationId xmlns:p14="http://schemas.microsoft.com/office/powerpoint/2010/main" val="345423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19652" y="322669"/>
            <a:ext cx="45719" cy="67241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927129D-81F4-4E58-AD34-B198D8A12D77}"/>
              </a:ext>
            </a:extLst>
          </p:cNvPr>
          <p:cNvSpPr/>
          <p:nvPr/>
        </p:nvSpPr>
        <p:spPr>
          <a:xfrm>
            <a:off x="465370" y="355164"/>
            <a:ext cx="6965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3600" b="1" dirty="0">
                <a:solidFill>
                  <a:srgbClr val="333333"/>
                </a:solidFill>
                <a:latin typeface="Muli"/>
              </a:rPr>
              <a:t>Como funciona o Design </a:t>
            </a:r>
            <a:r>
              <a:rPr lang="pt-BR" sz="3600" b="1" dirty="0" err="1">
                <a:solidFill>
                  <a:srgbClr val="333333"/>
                </a:solidFill>
                <a:latin typeface="Muli"/>
              </a:rPr>
              <a:t>Thinking</a:t>
            </a:r>
            <a:r>
              <a:rPr lang="pt-BR" sz="3600" b="1" dirty="0">
                <a:solidFill>
                  <a:srgbClr val="333333"/>
                </a:solidFill>
                <a:latin typeface="Muli"/>
              </a:rPr>
              <a:t>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55302C0-F47E-4FE1-BCBE-15AEAE7CE777}"/>
              </a:ext>
            </a:extLst>
          </p:cNvPr>
          <p:cNvSpPr/>
          <p:nvPr/>
        </p:nvSpPr>
        <p:spPr>
          <a:xfrm>
            <a:off x="465371" y="2425667"/>
            <a:ext cx="520013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0000"/>
                </a:solidFill>
                <a:latin typeface="GothamLight"/>
              </a:rPr>
              <a:t>Trata-se de uma </a:t>
            </a:r>
            <a:r>
              <a:rPr lang="pt-BR" sz="2000" dirty="0">
                <a:solidFill>
                  <a:srgbClr val="FF0000"/>
                </a:solidFill>
                <a:latin typeface="GothamLight"/>
              </a:rPr>
              <a:t>abordagem</a:t>
            </a:r>
            <a:r>
              <a:rPr lang="pt-BR" sz="2000" dirty="0">
                <a:solidFill>
                  <a:srgbClr val="000000"/>
                </a:solidFill>
                <a:latin typeface="GothamLight"/>
              </a:rPr>
              <a:t>, pois, apesar de contar com etapas, </a:t>
            </a:r>
            <a:r>
              <a:rPr lang="pt-BR" sz="2000" dirty="0">
                <a:solidFill>
                  <a:srgbClr val="FF0000"/>
                </a:solidFill>
                <a:latin typeface="GothamLight"/>
              </a:rPr>
              <a:t>pode ser modificado e adaptado a cada empresa e, mais particularmente ainda, a cada projeto</a:t>
            </a:r>
            <a:r>
              <a:rPr lang="pt-BR" sz="2000" dirty="0">
                <a:solidFill>
                  <a:srgbClr val="000000"/>
                </a:solidFill>
                <a:latin typeface="GothamLight"/>
              </a:rPr>
              <a:t>. Afinal, como pode ser utilizado para solucionar questões diferentes e de ramos de atuação distintos, </a:t>
            </a:r>
            <a:r>
              <a:rPr lang="pt-BR" sz="2000" dirty="0">
                <a:solidFill>
                  <a:srgbClr val="FF0000"/>
                </a:solidFill>
                <a:latin typeface="GothamLight"/>
              </a:rPr>
              <a:t>não tem regras a serem seguidas, mas boas práticas flexíveis</a:t>
            </a:r>
            <a:r>
              <a:rPr lang="pt-BR" sz="2000" dirty="0">
                <a:solidFill>
                  <a:srgbClr val="000000"/>
                </a:solidFill>
                <a:latin typeface="GothamLight"/>
              </a:rPr>
              <a:t>.</a:t>
            </a:r>
            <a:endParaRPr lang="pt-BR" sz="20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2662770-C4AA-46BE-A127-D0A8B332AC84}"/>
              </a:ext>
            </a:extLst>
          </p:cNvPr>
          <p:cNvSpPr/>
          <p:nvPr/>
        </p:nvSpPr>
        <p:spPr>
          <a:xfrm>
            <a:off x="5665509" y="6579467"/>
            <a:ext cx="349276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900" dirty="0"/>
              <a:t>https://www.agenciamestre.com/usabilidade/design-thinking/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2E4C4B-3F8B-4C66-BC48-C4281A8B3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204" y="1857294"/>
            <a:ext cx="2638425" cy="17335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9A7C0DF-BCD0-465B-A649-DD8820FA2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610" y="4369678"/>
            <a:ext cx="2619375" cy="1743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7495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8906</TotalTime>
  <Words>2029</Words>
  <Application>Microsoft Office PowerPoint</Application>
  <PresentationFormat>Apresentação na tela (4:3)</PresentationFormat>
  <Paragraphs>129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29</vt:i4>
      </vt:variant>
    </vt:vector>
  </HeadingPairs>
  <TitlesOfParts>
    <vt:vector size="45" baseType="lpstr">
      <vt:lpstr>Alegreya</vt:lpstr>
      <vt:lpstr>-apple-system</vt:lpstr>
      <vt:lpstr>Arial</vt:lpstr>
      <vt:lpstr>Calibri</vt:lpstr>
      <vt:lpstr>GothamLight</vt:lpstr>
      <vt:lpstr>Montserrat</vt:lpstr>
      <vt:lpstr>Muli</vt:lpstr>
      <vt:lpstr>Open Sans</vt:lpstr>
      <vt:lpstr>Poppins</vt:lpstr>
      <vt:lpstr>Roboto Slab</vt:lpstr>
      <vt:lpstr>Rubik</vt:lpstr>
      <vt:lpstr>Ubuntu</vt:lpstr>
      <vt:lpstr>Default Theme</vt:lpstr>
      <vt:lpstr>1_Personalizar design</vt:lpstr>
      <vt:lpstr>2_Personalizar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Aurelio Jose Vitorino</cp:lastModifiedBy>
  <cp:revision>402</cp:revision>
  <dcterms:created xsi:type="dcterms:W3CDTF">2015-01-30T10:46:50Z</dcterms:created>
  <dcterms:modified xsi:type="dcterms:W3CDTF">2024-04-30T19:03:29Z</dcterms:modified>
</cp:coreProperties>
</file>