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3"/>
  </p:notesMasterIdLst>
  <p:sldIdLst>
    <p:sldId id="422" r:id="rId5"/>
    <p:sldId id="690" r:id="rId6"/>
    <p:sldId id="704" r:id="rId7"/>
    <p:sldId id="705" r:id="rId8"/>
    <p:sldId id="707" r:id="rId9"/>
    <p:sldId id="709" r:id="rId10"/>
    <p:sldId id="706" r:id="rId11"/>
    <p:sldId id="691" r:id="rId12"/>
    <p:sldId id="708" r:id="rId13"/>
    <p:sldId id="692" r:id="rId14"/>
    <p:sldId id="693" r:id="rId15"/>
    <p:sldId id="702" r:id="rId16"/>
    <p:sldId id="698" r:id="rId17"/>
    <p:sldId id="701" r:id="rId18"/>
    <p:sldId id="703" r:id="rId19"/>
    <p:sldId id="710" r:id="rId20"/>
    <p:sldId id="566" r:id="rId21"/>
    <p:sldId id="6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0F1113"/>
    <a:srgbClr val="1C1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784" autoAdjust="0"/>
  </p:normalViewPr>
  <p:slideViewPr>
    <p:cSldViewPr snapToGrid="0">
      <p:cViewPr varScale="1">
        <p:scale>
          <a:sx n="107" d="100"/>
          <a:sy n="107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63F2-35D9-463B-9434-DD95CD619908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3657-B93B-47A0-A988-1D3D915882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7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3657-B93B-47A0-A988-1D3D915882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94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3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evmedia.com.br/plano-de-carreira-para-devs/4031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FD83F8E-8730-3D15-DEF2-EF2F5D41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9E3B26C-F7A9-B87D-99E0-467CD1201913}"/>
              </a:ext>
            </a:extLst>
          </p:cNvPr>
          <p:cNvSpPr txBox="1"/>
          <p:nvPr/>
        </p:nvSpPr>
        <p:spPr>
          <a:xfrm>
            <a:off x="603792" y="4993065"/>
            <a:ext cx="5435058" cy="166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kern="0" dirty="0">
                <a:solidFill>
                  <a:schemeClr val="bg1"/>
                </a:solidFill>
                <a:latin typeface="Montserrat" panose="00000500000000000000" pitchFamily="2" charset="0"/>
                <a:ea typeface="+mj-ea"/>
                <a:cs typeface="+mj-cs"/>
              </a:rPr>
              <a:t>SOFTWARE ENGINEERING AND BUSINESS MODEL</a:t>
            </a:r>
            <a:br>
              <a:rPr lang="pt-BR" sz="2800" kern="0" dirty="0">
                <a:solidFill>
                  <a:schemeClr val="bg1"/>
                </a:solidFill>
                <a:latin typeface="Montserrat" panose="00000500000000000000" pitchFamily="2" charset="0"/>
                <a:ea typeface="+mj-ea"/>
                <a:cs typeface="+mj-cs"/>
              </a:rPr>
            </a:br>
            <a:r>
              <a:rPr lang="pt-BR" sz="1600" kern="0" dirty="0">
                <a:solidFill>
                  <a:schemeClr val="bg1"/>
                </a:solidFill>
                <a:latin typeface="Montserrat" panose="00000500000000000000" pitchFamily="2" charset="0"/>
                <a:ea typeface="+mj-ea"/>
                <a:cs typeface="+mj-cs"/>
              </a:rPr>
              <a:t>Prof. Silvio Macedo</a:t>
            </a:r>
          </a:p>
          <a:p>
            <a:pPr>
              <a:lnSpc>
                <a:spcPct val="110000"/>
              </a:lnSpc>
            </a:pPr>
            <a:r>
              <a:rPr lang="pt-BR" sz="1600" kern="0" dirty="0">
                <a:solidFill>
                  <a:schemeClr val="bg1"/>
                </a:solidFill>
                <a:latin typeface="Montserrat" panose="00000500000000000000" pitchFamily="2" charset="0"/>
                <a:ea typeface="+mj-ea"/>
                <a:cs typeface="+mj-cs"/>
              </a:rPr>
              <a:t>Prof. Dr., Me Aurélio José Vitorino</a:t>
            </a:r>
          </a:p>
          <a:p>
            <a:pPr>
              <a:lnSpc>
                <a:spcPct val="110000"/>
              </a:lnSpc>
            </a:pPr>
            <a:endParaRPr lang="pt-BR" sz="2000" kern="0" dirty="0">
              <a:solidFill>
                <a:schemeClr val="bg1"/>
              </a:solidFill>
              <a:latin typeface="Montserrat" panose="00000500000000000000" pitchFamily="2" charset="0"/>
              <a:ea typeface="+mj-ea"/>
              <a:cs typeface="+mj-cs"/>
            </a:endParaRPr>
          </a:p>
          <a:p>
            <a:pPr algn="ctr">
              <a:lnSpc>
                <a:spcPct val="110000"/>
              </a:lnSpc>
            </a:pPr>
            <a:r>
              <a:rPr lang="pt-BR" sz="2000" b="1" kern="0" dirty="0">
                <a:solidFill>
                  <a:schemeClr val="bg1"/>
                </a:solidFill>
                <a:latin typeface="Montserrat" panose="00000500000000000000" pitchFamily="2" charset="0"/>
                <a:ea typeface="+mj-ea"/>
                <a:cs typeface="+mj-cs"/>
              </a:rPr>
              <a:t>2024</a:t>
            </a:r>
            <a:endParaRPr lang="pt-BR" sz="2800" b="1" kern="0" dirty="0">
              <a:solidFill>
                <a:schemeClr val="bg1"/>
              </a:solidFill>
              <a:latin typeface="Montserrat" panose="00000500000000000000" pitchFamily="2" charset="0"/>
              <a:ea typeface="+mj-ea"/>
              <a:cs typeface="+mj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708308-4686-CD5F-1F80-1B35FDF9E48D}"/>
              </a:ext>
            </a:extLst>
          </p:cNvPr>
          <p:cNvSpPr txBox="1">
            <a:spLocks/>
          </p:cNvSpPr>
          <p:nvPr/>
        </p:nvSpPr>
        <p:spPr>
          <a:xfrm>
            <a:off x="603792" y="2299970"/>
            <a:ext cx="7219407" cy="23126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BR" sz="4400" b="1" kern="0" dirty="0">
                <a:solidFill>
                  <a:srgbClr val="ED145B"/>
                </a:solidFill>
                <a:latin typeface="Montserrat" panose="00000500000000000000" pitchFamily="2" charset="0"/>
              </a:rPr>
              <a:t>Tecnólogo em Análise e Desenvolvimento de Sistemas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52BE13-039D-2A28-1262-98FF342D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991987"/>
            <a:ext cx="45815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81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F77E-4628-44D8-C33F-FAFB0799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772383D-CE7D-83D7-3702-B4FD5363E731}"/>
              </a:ext>
            </a:extLst>
          </p:cNvPr>
          <p:cNvSpPr txBox="1"/>
          <p:nvPr/>
        </p:nvSpPr>
        <p:spPr>
          <a:xfrm>
            <a:off x="235743" y="595822"/>
            <a:ext cx="865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ED145B"/>
                </a:solidFill>
                <a:latin typeface="Montserrat" panose="00000500000000000000" pitchFamily="2" charset="0"/>
              </a:rPr>
              <a:t>Dinâmica 6-3-5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572272-6F48-8EDA-DACE-5301386EE4B6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B6A86C-1589-BED8-5592-415276D04686}"/>
              </a:ext>
            </a:extLst>
          </p:cNvPr>
          <p:cNvSpPr txBox="1"/>
          <p:nvPr/>
        </p:nvSpPr>
        <p:spPr>
          <a:xfrm>
            <a:off x="349623" y="1348580"/>
            <a:ext cx="8008282" cy="473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700" b="1" dirty="0">
                <a:solidFill>
                  <a:schemeClr val="bg1"/>
                </a:solidFill>
                <a:latin typeface="Montserrat" panose="00000500000000000000" pitchFamily="2" charset="0"/>
              </a:rPr>
              <a:t>O que é?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Esta é uma ferramenta que fornece ás equipes um método de gerar e compartilhar ideias. A natureza silenciosa do processo aumenta a probabilidade de participação e de aproveitamento das ideias de todos.</a:t>
            </a:r>
          </a:p>
          <a:p>
            <a:pPr algn="just">
              <a:lnSpc>
                <a:spcPct val="150000"/>
              </a:lnSpc>
            </a:pPr>
            <a:endParaRPr lang="pt-BR" sz="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700" b="1" dirty="0">
                <a:solidFill>
                  <a:schemeClr val="bg1"/>
                </a:solidFill>
                <a:latin typeface="Montserrat" panose="00000500000000000000" pitchFamily="2" charset="0"/>
              </a:rPr>
              <a:t>Para que serve?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Serve para encontrar e desenvolver ideias ou soluções para um problema em particular</a:t>
            </a:r>
          </a:p>
          <a:p>
            <a:pPr algn="just">
              <a:lnSpc>
                <a:spcPct val="150000"/>
              </a:lnSpc>
            </a:pPr>
            <a:endParaRPr lang="pt-BR" sz="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700" b="1" dirty="0">
                <a:solidFill>
                  <a:schemeClr val="bg1"/>
                </a:solidFill>
                <a:latin typeface="Montserrat" panose="00000500000000000000" pitchFamily="2" charset="0"/>
              </a:rPr>
              <a:t>Como funciona?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Funciona a partir de seis integrantes reunidos em uma sala silenciosa para resolver um problema previamente definido. Cada integrante precisa escrever de maneira concisa três ideias em cinco minutos. Terminando o tempo cada um passa a sua folha para a pessoa ao lado em sentido horário. </a:t>
            </a:r>
          </a:p>
        </p:txBody>
      </p:sp>
    </p:spTree>
    <p:extLst>
      <p:ext uri="{BB962C8B-B14F-4D97-AF65-F5344CB8AC3E}">
        <p14:creationId xmlns:p14="http://schemas.microsoft.com/office/powerpoint/2010/main" val="351600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BD8A1-8AF4-AC8D-03A1-1DC383D3E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2D376C3-458D-5303-691D-822CF0736A7B}"/>
              </a:ext>
            </a:extLst>
          </p:cNvPr>
          <p:cNvSpPr txBox="1"/>
          <p:nvPr/>
        </p:nvSpPr>
        <p:spPr>
          <a:xfrm>
            <a:off x="235743" y="595822"/>
            <a:ext cx="865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ED145B"/>
                </a:solidFill>
                <a:latin typeface="Montserrat" panose="00000500000000000000" pitchFamily="2" charset="0"/>
              </a:rPr>
              <a:t>Dinâmica 6-3-5 – Pré-requisitos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3A84F1-C55A-A636-2DCF-1F19F2287430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90790A7-5D89-EEB7-9479-C6C10D64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777"/>
            <a:ext cx="9144000" cy="51434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F85666-391E-C827-CF41-8D76D8CC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720" y="2061419"/>
            <a:ext cx="2772162" cy="17052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0D66748-0305-7155-5041-A2591D06F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248" y="2061419"/>
            <a:ext cx="3048425" cy="164805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15BC73-BBEE-9B2E-5852-AFB856F75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502" y="3918526"/>
            <a:ext cx="2743583" cy="213389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0C1749A-A373-6008-F78C-83429E285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720" y="3856605"/>
            <a:ext cx="3096057" cy="2257740"/>
          </a:xfrm>
          <a:prstGeom prst="rect">
            <a:avLst/>
          </a:prstGeom>
        </p:spPr>
      </p:pic>
      <p:pic>
        <p:nvPicPr>
          <p:cNvPr id="18" name="Gráfico 17" descr="Boa Ideia com preenchimento sólido">
            <a:extLst>
              <a:ext uri="{FF2B5EF4-FFF2-40B4-BE49-F238E27FC236}">
                <a16:creationId xmlns:a16="http://schemas.microsoft.com/office/drawing/2014/main" id="{E3DD73CA-DA49-16D8-8311-99CCC8180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520" y="17583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8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6917-545F-36ED-48CD-4F1444966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FD0B6BE-3674-EDC2-73EB-C281A2519A36}"/>
              </a:ext>
            </a:extLst>
          </p:cNvPr>
          <p:cNvSpPr txBox="1"/>
          <p:nvPr/>
        </p:nvSpPr>
        <p:spPr>
          <a:xfrm>
            <a:off x="235743" y="595822"/>
            <a:ext cx="865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ED145B"/>
                </a:solidFill>
                <a:latin typeface="Montserrat" panose="00000500000000000000" pitchFamily="2" charset="0"/>
              </a:rPr>
              <a:t>Template</a:t>
            </a:r>
            <a:r>
              <a:rPr lang="pt-BR" sz="3200" b="1" dirty="0">
                <a:solidFill>
                  <a:srgbClr val="ED145B"/>
                </a:solidFill>
                <a:latin typeface="Montserrat" panose="00000500000000000000" pitchFamily="2" charset="0"/>
              </a:rPr>
              <a:t> (padrão) 6-3-5?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955AB2-3861-4ACF-6FCB-00FE920185D8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832D4C-2E73-CA1E-0607-C5120FF3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87" y="1476102"/>
            <a:ext cx="835459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8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80E53-BD0E-E22C-90AB-449B384D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0C72924-1171-FEC9-0688-27DA9FE87631}"/>
              </a:ext>
            </a:extLst>
          </p:cNvPr>
          <p:cNvSpPr txBox="1"/>
          <p:nvPr/>
        </p:nvSpPr>
        <p:spPr>
          <a:xfrm>
            <a:off x="235743" y="595822"/>
            <a:ext cx="8651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ED145B"/>
                </a:solidFill>
                <a:latin typeface="Montserrat" panose="00000500000000000000" pitchFamily="2" charset="0"/>
              </a:rPr>
              <a:t>Como vamos realizar a nossa dinâmica 6-3-5 ou </a:t>
            </a:r>
            <a:r>
              <a:rPr lang="pt-BR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6-1-5</a:t>
            </a:r>
            <a:r>
              <a:rPr lang="pt-BR" sz="2800" b="1" dirty="0">
                <a:solidFill>
                  <a:srgbClr val="ED145B"/>
                </a:solidFill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5086E0-03DF-678B-659E-715A53961310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B1BAFC-1241-2ACB-6D8B-0D7432669962}"/>
              </a:ext>
            </a:extLst>
          </p:cNvPr>
          <p:cNvSpPr txBox="1"/>
          <p:nvPr/>
        </p:nvSpPr>
        <p:spPr>
          <a:xfrm>
            <a:off x="235743" y="1219923"/>
            <a:ext cx="8651080" cy="5130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700" b="1" dirty="0">
                <a:solidFill>
                  <a:schemeClr val="bg1"/>
                </a:solidFill>
                <a:latin typeface="Montserrat" panose="00000500000000000000" pitchFamily="2" charset="0"/>
              </a:rPr>
              <a:t>O que MUDA?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Ao invés de escrevermos 3 ideias em cinco minutos, vamos escrever </a:t>
            </a:r>
            <a:r>
              <a:rPr lang="pt-BR" sz="1700" b="1" dirty="0">
                <a:solidFill>
                  <a:srgbClr val="ED145B"/>
                </a:solidFill>
                <a:latin typeface="Montserrat" panose="00000500000000000000" pitchFamily="2" charset="0"/>
              </a:rPr>
              <a:t>uma única ideia </a:t>
            </a: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porém dividida em três vertentes “Solução”, “Implementação” e “Monetização”.</a:t>
            </a:r>
          </a:p>
          <a:p>
            <a:pPr algn="just">
              <a:lnSpc>
                <a:spcPct val="150000"/>
              </a:lnSpc>
            </a:pPr>
            <a:endParaRPr lang="pt-BR" sz="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pt-BR" sz="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700" b="1" dirty="0">
                <a:solidFill>
                  <a:schemeClr val="bg1"/>
                </a:solidFill>
                <a:latin typeface="Montserrat" panose="00000500000000000000" pitchFamily="2" charset="0"/>
              </a:rPr>
              <a:t>Como Vai funcionar?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1) Vamos formar nossas equipes e os temas.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2) Depois vamos nos reunir nas mesas externas aqui do andar, para iniciarmos a dinâmica, formem uma mesa por grupo.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3) A cada 5 minutos eu informo vocês para rotacionarmos as folhas com a pessoa que está a sua esquerda.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4) Terminada as rodas vocês terão 5 minutos para discutir a melhor solução entre as encontradas na dinâmica, e apresentar em sala de aula, pode ser um único membro ou o time todo apresentando.  </a:t>
            </a:r>
          </a:p>
        </p:txBody>
      </p:sp>
    </p:spTree>
    <p:extLst>
      <p:ext uri="{BB962C8B-B14F-4D97-AF65-F5344CB8AC3E}">
        <p14:creationId xmlns:p14="http://schemas.microsoft.com/office/powerpoint/2010/main" val="242831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370E-E502-DC43-8FD4-11C61225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6CEA530-B754-E195-E2BC-E0FC7DAFB334}"/>
              </a:ext>
            </a:extLst>
          </p:cNvPr>
          <p:cNvSpPr txBox="1"/>
          <p:nvPr/>
        </p:nvSpPr>
        <p:spPr>
          <a:xfrm>
            <a:off x="235743" y="595822"/>
            <a:ext cx="865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ED145B"/>
                </a:solidFill>
                <a:latin typeface="Montserrat" panose="00000500000000000000" pitchFamily="2" charset="0"/>
              </a:rPr>
              <a:t>Resumo da dinâmica </a:t>
            </a:r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6-1-5</a:t>
            </a:r>
            <a:endParaRPr lang="pt-BR" sz="3200" b="1" dirty="0">
              <a:solidFill>
                <a:srgbClr val="ED145B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BBE9D6-3B1C-75B1-93AD-4D5631656983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2E0C1D-4AA4-DA80-3FB4-2507BC7E2A3B}"/>
              </a:ext>
            </a:extLst>
          </p:cNvPr>
          <p:cNvSpPr txBox="1"/>
          <p:nvPr/>
        </p:nvSpPr>
        <p:spPr>
          <a:xfrm>
            <a:off x="235743" y="1219923"/>
            <a:ext cx="8651080" cy="1225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700" b="1" dirty="0">
                <a:solidFill>
                  <a:schemeClr val="bg1"/>
                </a:solidFill>
                <a:latin typeface="Montserrat" panose="00000500000000000000" pitchFamily="2" charset="0"/>
              </a:rPr>
              <a:t>Na prática o que terei que fazer?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Responder os itens abaixo a cada rodada, podendo ser uma nova ideia ou a melhoria da sua própria ideia ou das demais apresentadas.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691F0E-61B3-B024-C261-A649816D396D}"/>
              </a:ext>
            </a:extLst>
          </p:cNvPr>
          <p:cNvSpPr txBox="1"/>
          <p:nvPr/>
        </p:nvSpPr>
        <p:spPr>
          <a:xfrm>
            <a:off x="235743" y="4423085"/>
            <a:ext cx="8651080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700" b="1" dirty="0">
                <a:solidFill>
                  <a:schemeClr val="bg1"/>
                </a:solidFill>
                <a:latin typeface="Montserrat" panose="00000500000000000000" pitchFamily="2" charset="0"/>
              </a:rPr>
              <a:t>E depois?</a:t>
            </a:r>
          </a:p>
          <a:p>
            <a:pPr algn="just"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Montserrat" panose="00000500000000000000" pitchFamily="2" charset="0"/>
              </a:rPr>
              <a:t>No final da dinâmica em consenso escolher a melhor e apresentar em sala de aula.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E647486-F119-443A-AED5-832CCC3ED947}"/>
              </a:ext>
            </a:extLst>
          </p:cNvPr>
          <p:cNvGrpSpPr/>
          <p:nvPr/>
        </p:nvGrpSpPr>
        <p:grpSpPr>
          <a:xfrm>
            <a:off x="132730" y="2709762"/>
            <a:ext cx="8878539" cy="1438476"/>
            <a:chOff x="132730" y="2709762"/>
            <a:chExt cx="8878539" cy="143847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464B5169-BB21-DE06-B59C-251A8433D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730" y="2709762"/>
              <a:ext cx="8878539" cy="1438476"/>
            </a:xfrm>
            <a:prstGeom prst="rect">
              <a:avLst/>
            </a:prstGeom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4A3FBA4-A607-48EC-BB76-DE18B60814A0}"/>
                </a:ext>
              </a:extLst>
            </p:cNvPr>
            <p:cNvSpPr/>
            <p:nvPr/>
          </p:nvSpPr>
          <p:spPr>
            <a:xfrm>
              <a:off x="6338047" y="2868706"/>
              <a:ext cx="2232211" cy="233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Monetização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78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E1A1-31E7-8ADF-656C-4DBABA2CB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C2E95A-3285-548A-F536-940676AD5EF1}"/>
              </a:ext>
            </a:extLst>
          </p:cNvPr>
          <p:cNvSpPr txBox="1"/>
          <p:nvPr/>
        </p:nvSpPr>
        <p:spPr>
          <a:xfrm>
            <a:off x="235743" y="595822"/>
            <a:ext cx="865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ED145B"/>
                </a:solidFill>
                <a:latin typeface="Montserrat" panose="00000500000000000000" pitchFamily="2" charset="0"/>
              </a:rPr>
              <a:t>Template</a:t>
            </a:r>
            <a:r>
              <a:rPr lang="pt-BR" sz="3600" b="1" dirty="0">
                <a:solidFill>
                  <a:srgbClr val="ED145B"/>
                </a:solidFill>
                <a:latin typeface="Montserrat" panose="00000500000000000000" pitchFamily="2" charset="0"/>
              </a:rPr>
              <a:t> </a:t>
            </a:r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6-1-5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525AFC-2C3A-7627-4CE9-C44F80945495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CCD1D6F-1827-48A4-BA0B-F1FEE7E9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7" y="1343034"/>
            <a:ext cx="7892311" cy="51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6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E1A1-31E7-8ADF-656C-4DBABA2CB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C2E95A-3285-548A-F536-940676AD5EF1}"/>
              </a:ext>
            </a:extLst>
          </p:cNvPr>
          <p:cNvSpPr txBox="1"/>
          <p:nvPr/>
        </p:nvSpPr>
        <p:spPr>
          <a:xfrm>
            <a:off x="492920" y="757186"/>
            <a:ext cx="2313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ED145B"/>
                </a:solidFill>
                <a:latin typeface="Montserrat" panose="00000500000000000000" pitchFamily="2" charset="0"/>
              </a:rPr>
              <a:t>Temas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525AFC-2C3A-7627-4CE9-C44F80945495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7BC2EB-21D7-4C0C-A829-8A6EA04F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5" y="2329519"/>
            <a:ext cx="669701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6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6FDEF-A7CE-E9BD-9DF0-30401AA6086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41931" y="941064"/>
            <a:ext cx="3054303" cy="9325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ED145B"/>
                </a:solidFill>
                <a:latin typeface="Montserrat" panose="00000500000000000000" pitchFamily="2" charset="0"/>
              </a:rPr>
              <a:t>Dúvidas?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16CEC5-9464-3266-5478-EB742F4E21FD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185F38-7DFB-4532-8C03-E383079A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73" y="2137853"/>
            <a:ext cx="2343150" cy="195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FF2157-6FD3-442F-BB83-364FDA903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77" y="3622581"/>
            <a:ext cx="2543175" cy="1800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188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2F90F-69E5-BC29-7784-BBB63459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341FC24-D125-91F3-6946-F2C372BAADA7}"/>
              </a:ext>
            </a:extLst>
          </p:cNvPr>
          <p:cNvSpPr txBox="1"/>
          <p:nvPr/>
        </p:nvSpPr>
        <p:spPr>
          <a:xfrm>
            <a:off x="235743" y="595822"/>
            <a:ext cx="865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ED145B"/>
                </a:solidFill>
                <a:latin typeface="Montserrat" panose="00000500000000000000" pitchFamily="2" charset="0"/>
              </a:rPr>
              <a:t>Hora de praticarmos a dinâmica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D4E990-432D-3D61-C307-E3BF27646592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074" name="Picture 2" descr="Método 635 | Genera ideas con este tipo de brainwriting">
            <a:extLst>
              <a:ext uri="{FF2B5EF4-FFF2-40B4-BE49-F238E27FC236}">
                <a16:creationId xmlns:a16="http://schemas.microsoft.com/office/drawing/2014/main" id="{2D8E91DC-BBA9-F48F-BA6B-E3125EB0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33" y="2027704"/>
            <a:ext cx="6667500" cy="3143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6101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3FEA-198E-4594-1541-039AB0AE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376795-0E3E-1858-6AC5-C10C7C36750B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1C3280-0903-42B8-81A7-6EBE317FCDEE}"/>
              </a:ext>
            </a:extLst>
          </p:cNvPr>
          <p:cNvSpPr/>
          <p:nvPr/>
        </p:nvSpPr>
        <p:spPr>
          <a:xfrm>
            <a:off x="0" y="2537012"/>
            <a:ext cx="9144000" cy="2411506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/>
              <a:t>Equipes de Trabalho</a:t>
            </a:r>
          </a:p>
          <a:p>
            <a:pPr algn="ctr"/>
            <a:r>
              <a:rPr lang="pt-BR" sz="4400" b="1" dirty="0"/>
              <a:t>e</a:t>
            </a:r>
          </a:p>
          <a:p>
            <a:pPr algn="ctr"/>
            <a:r>
              <a:rPr lang="pt-BR" sz="4400" b="1" dirty="0"/>
              <a:t>Dinâmica 6-3-5</a:t>
            </a:r>
          </a:p>
        </p:txBody>
      </p:sp>
    </p:spTree>
    <p:extLst>
      <p:ext uri="{BB962C8B-B14F-4D97-AF65-F5344CB8AC3E}">
        <p14:creationId xmlns:p14="http://schemas.microsoft.com/office/powerpoint/2010/main" val="411470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3FEA-198E-4594-1541-039AB0AE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376795-0E3E-1858-6AC5-C10C7C36750B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012859-2F82-4C0D-BB0F-60CAA616CCBC}"/>
              </a:ext>
            </a:extLst>
          </p:cNvPr>
          <p:cNvSpPr txBox="1"/>
          <p:nvPr/>
        </p:nvSpPr>
        <p:spPr>
          <a:xfrm>
            <a:off x="573740" y="914401"/>
            <a:ext cx="550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ED145B"/>
                </a:solidFill>
              </a:rPr>
              <a:t>Grupo e Equipe de Trabalho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35071B9-4E81-492A-B793-6782451DEAF7}"/>
              </a:ext>
            </a:extLst>
          </p:cNvPr>
          <p:cNvSpPr/>
          <p:nvPr/>
        </p:nvSpPr>
        <p:spPr>
          <a:xfrm>
            <a:off x="573740" y="2637455"/>
            <a:ext cx="46975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No meio corporativo, é comum ouvirmos esses termos sendo tratados como sinônimos. Contudo, há sim diferença entre grupo e equipe e essa distinção não é apenas conceitual. </a:t>
            </a:r>
            <a:r>
              <a:rPr lang="pt-BR" sz="2000" dirty="0">
                <a:solidFill>
                  <a:srgbClr val="ED145B"/>
                </a:solidFill>
              </a:rPr>
              <a:t>Cada palavra revela uma abordagem de gestão que afeta diretamente no ambiente de trabalho da organização.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998BE4-67CE-4D9D-AEF7-704A847C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19" y="2748889"/>
            <a:ext cx="2958916" cy="1969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F625068-E8E2-4C09-8E37-23B0E971E4A2}"/>
              </a:ext>
            </a:extLst>
          </p:cNvPr>
          <p:cNvSpPr/>
          <p:nvPr/>
        </p:nvSpPr>
        <p:spPr>
          <a:xfrm>
            <a:off x="6651812" y="6657945"/>
            <a:ext cx="24921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</a:rPr>
              <a:t>https://mastermind.sampa.br/diferenca-entre-grupo-e-equipe/</a:t>
            </a:r>
          </a:p>
        </p:txBody>
      </p:sp>
    </p:spTree>
    <p:extLst>
      <p:ext uri="{BB962C8B-B14F-4D97-AF65-F5344CB8AC3E}">
        <p14:creationId xmlns:p14="http://schemas.microsoft.com/office/powerpoint/2010/main" val="318294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3FEA-198E-4594-1541-039AB0AE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376795-0E3E-1858-6AC5-C10C7C36750B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012859-2F82-4C0D-BB0F-60CAA616CCBC}"/>
              </a:ext>
            </a:extLst>
          </p:cNvPr>
          <p:cNvSpPr txBox="1"/>
          <p:nvPr/>
        </p:nvSpPr>
        <p:spPr>
          <a:xfrm>
            <a:off x="573740" y="914401"/>
            <a:ext cx="565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ED145B"/>
                </a:solidFill>
              </a:rPr>
              <a:t>O que é Grupo de Trabalho 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739EB52-EE0D-41EE-B3C7-2EEA57123C0C}"/>
              </a:ext>
            </a:extLst>
          </p:cNvPr>
          <p:cNvSpPr/>
          <p:nvPr/>
        </p:nvSpPr>
        <p:spPr>
          <a:xfrm>
            <a:off x="573740" y="2364485"/>
            <a:ext cx="37382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Um grupo de trabalho se refere a um conjunto de pessoas reunidas, que possuem determinadas competências e habilidades e compartilham o mesmo ambiente de trabalho.  Conforme as metas estabelecidas pela organização e as demandas encaminhadas pelo líder, cada colaborador realiza suas atividades de forma individual.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9F9A0B-790A-4B22-A12E-3E0A4E90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06" y="2870947"/>
            <a:ext cx="3489754" cy="1954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1C88DF9-C579-42D7-ACF8-D19A77672C1D}"/>
              </a:ext>
            </a:extLst>
          </p:cNvPr>
          <p:cNvSpPr/>
          <p:nvPr/>
        </p:nvSpPr>
        <p:spPr>
          <a:xfrm>
            <a:off x="6651812" y="6657945"/>
            <a:ext cx="24921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</a:rPr>
              <a:t>https://mastermind.sampa.br/diferenca-entre-grupo-e-equipe/</a:t>
            </a:r>
          </a:p>
        </p:txBody>
      </p:sp>
    </p:spTree>
    <p:extLst>
      <p:ext uri="{BB962C8B-B14F-4D97-AF65-F5344CB8AC3E}">
        <p14:creationId xmlns:p14="http://schemas.microsoft.com/office/powerpoint/2010/main" val="404868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3FEA-198E-4594-1541-039AB0AE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376795-0E3E-1858-6AC5-C10C7C36750B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012859-2F82-4C0D-BB0F-60CAA616CCBC}"/>
              </a:ext>
            </a:extLst>
          </p:cNvPr>
          <p:cNvSpPr txBox="1"/>
          <p:nvPr/>
        </p:nvSpPr>
        <p:spPr>
          <a:xfrm>
            <a:off x="573740" y="914401"/>
            <a:ext cx="5761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ED145B"/>
                </a:solidFill>
              </a:rPr>
              <a:t>O que é Equipe de Trabalho 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B0C395-1EDC-4A0E-BAD3-A7B5849FD2FB}"/>
              </a:ext>
            </a:extLst>
          </p:cNvPr>
          <p:cNvSpPr/>
          <p:nvPr/>
        </p:nvSpPr>
        <p:spPr>
          <a:xfrm>
            <a:off x="573740" y="2288739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Em uma equipe de trabalho, </a:t>
            </a:r>
            <a:r>
              <a:rPr lang="pt-BR" sz="2000" dirty="0">
                <a:solidFill>
                  <a:srgbClr val="ED145B"/>
                </a:solidFill>
              </a:rPr>
              <a:t>as pessoas se unem em um esforço coordenado, partilhando informações, vivências e habilidades, em busca de um objetivo comum</a:t>
            </a:r>
            <a:r>
              <a:rPr lang="pt-BR" sz="2000" dirty="0">
                <a:solidFill>
                  <a:schemeClr val="bg1"/>
                </a:solidFill>
              </a:rPr>
              <a:t>. As atividades de um integrante complementam o que foi executado pelo outro. Assim, é a cooperação de todos os colaboradores e a responsabilidade coletiva que garante que o resultado desejado seja alcançado.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A6E132-1661-4007-B402-F081BB80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622" y="2123234"/>
            <a:ext cx="2914650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10FD63-8D11-421A-BEE7-B7AEC8CE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615" y="4343399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9E2F286-647A-4313-B791-4A46921F63EB}"/>
              </a:ext>
            </a:extLst>
          </p:cNvPr>
          <p:cNvSpPr/>
          <p:nvPr/>
        </p:nvSpPr>
        <p:spPr>
          <a:xfrm>
            <a:off x="6651812" y="6657945"/>
            <a:ext cx="24921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</a:rPr>
              <a:t>https://mastermind.sampa.br/diferenca-entre-grupo-e-equipe/</a:t>
            </a:r>
          </a:p>
        </p:txBody>
      </p:sp>
    </p:spTree>
    <p:extLst>
      <p:ext uri="{BB962C8B-B14F-4D97-AF65-F5344CB8AC3E}">
        <p14:creationId xmlns:p14="http://schemas.microsoft.com/office/powerpoint/2010/main" val="10029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3FEA-198E-4594-1541-039AB0AE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376795-0E3E-1858-6AC5-C10C7C36750B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012859-2F82-4C0D-BB0F-60CAA616CCBC}"/>
              </a:ext>
            </a:extLst>
          </p:cNvPr>
          <p:cNvSpPr txBox="1"/>
          <p:nvPr/>
        </p:nvSpPr>
        <p:spPr>
          <a:xfrm>
            <a:off x="573740" y="914401"/>
            <a:ext cx="762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ED145B"/>
                </a:solidFill>
              </a:rPr>
              <a:t>Como estimular o </a:t>
            </a:r>
            <a:r>
              <a:rPr lang="pt-BR" sz="3600" b="1">
                <a:solidFill>
                  <a:srgbClr val="ED145B"/>
                </a:solidFill>
              </a:rPr>
              <a:t>trabalho em </a:t>
            </a:r>
            <a:r>
              <a:rPr lang="pt-BR" sz="3200" b="1">
                <a:solidFill>
                  <a:srgbClr val="ED145B"/>
                </a:solidFill>
              </a:rPr>
              <a:t>E</a:t>
            </a:r>
            <a:r>
              <a:rPr lang="pt-BR" sz="3600" b="1">
                <a:solidFill>
                  <a:srgbClr val="ED145B"/>
                </a:solidFill>
              </a:rPr>
              <a:t>quipe</a:t>
            </a:r>
            <a:r>
              <a:rPr lang="pt-BR" sz="3600" b="1" dirty="0">
                <a:solidFill>
                  <a:srgbClr val="ED145B"/>
                </a:solidFill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0E286F-CD69-4004-8DDA-A69E35474FD3}"/>
              </a:ext>
            </a:extLst>
          </p:cNvPr>
          <p:cNvSpPr/>
          <p:nvPr/>
        </p:nvSpPr>
        <p:spPr>
          <a:xfrm>
            <a:off x="573740" y="2428545"/>
            <a:ext cx="665836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chemeClr val="bg1"/>
                </a:solidFill>
                <a:latin typeface="-apple-system"/>
              </a:rPr>
              <a:t>Conheça melhor seus pares;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32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bg1"/>
                </a:solidFill>
              </a:rPr>
              <a:t>Incentive o compartilhamento de ideias;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bg1"/>
                </a:solidFill>
              </a:rPr>
              <a:t>Promova uma comunicação efetiva.</a:t>
            </a:r>
          </a:p>
          <a:p>
            <a:endParaRPr lang="pt-BR" sz="32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E01DA6-F7F2-40A5-B8CC-C835793C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41" y="4840942"/>
            <a:ext cx="2317108" cy="1541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739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3FEA-198E-4594-1541-039AB0AE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376795-0E3E-1858-6AC5-C10C7C36750B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012859-2F82-4C0D-BB0F-60CAA616CCBC}"/>
              </a:ext>
            </a:extLst>
          </p:cNvPr>
          <p:cNvSpPr txBox="1"/>
          <p:nvPr/>
        </p:nvSpPr>
        <p:spPr>
          <a:xfrm>
            <a:off x="485449" y="1050344"/>
            <a:ext cx="6856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ED145B"/>
                </a:solidFill>
              </a:rPr>
              <a:t>Aqui nós trabalhamos e somos uma equipe.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2B8C5E-482B-47A4-AB1E-74A35662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387" y="4152833"/>
            <a:ext cx="2486755" cy="1654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812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15842-24DC-3283-4A7E-FDECD0875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F203127-6AF0-DDD1-5CC7-B25F8D556D28}"/>
              </a:ext>
            </a:extLst>
          </p:cNvPr>
          <p:cNvSpPr txBox="1"/>
          <p:nvPr/>
        </p:nvSpPr>
        <p:spPr>
          <a:xfrm>
            <a:off x="235743" y="595822"/>
            <a:ext cx="865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ED145B"/>
                </a:solidFill>
                <a:latin typeface="Montserrat" panose="00000500000000000000" pitchFamily="2" charset="0"/>
              </a:rPr>
              <a:t>Origem da Dinâmica 6-3-5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671899-F238-E801-1FF9-FADFB8C1D881}"/>
              </a:ext>
            </a:extLst>
          </p:cNvPr>
          <p:cNvSpPr txBox="1"/>
          <p:nvPr/>
        </p:nvSpPr>
        <p:spPr>
          <a:xfrm>
            <a:off x="235743" y="6362982"/>
            <a:ext cx="8784432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50" dirty="0">
                <a:solidFill>
                  <a:schemeClr val="bg1"/>
                </a:solidFill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https://www.devmedia.com.br/plano-de-carreira-para-devs/40313</a:t>
            </a:r>
            <a:r>
              <a:rPr lang="pt-BR" sz="75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FA96DE-08EE-34B2-F9CE-1821C7FB74F7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D17992-1D8B-91AE-4BA3-28174DBB160A}"/>
              </a:ext>
            </a:extLst>
          </p:cNvPr>
          <p:cNvSpPr txBox="1"/>
          <p:nvPr/>
        </p:nvSpPr>
        <p:spPr>
          <a:xfrm>
            <a:off x="246460" y="1826912"/>
            <a:ext cx="865108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Desenvolvido em 1969 por Bernd </a:t>
            </a:r>
            <a:r>
              <a:rPr lang="pt-BR" dirty="0" err="1">
                <a:solidFill>
                  <a:schemeClr val="bg1"/>
                </a:solidFill>
                <a:latin typeface="Montserrat" panose="00000500000000000000" pitchFamily="2" charset="0"/>
              </a:rPr>
              <a:t>Rohrbach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, professor e consultor alemão, o 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método 635 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possui várias terminologias, sendo chamado por autores como: método 365, </a:t>
            </a:r>
            <a:r>
              <a:rPr lang="pt-BR" dirty="0" err="1">
                <a:solidFill>
                  <a:schemeClr val="bg1"/>
                </a:solidFill>
                <a:latin typeface="Montserrat" panose="00000500000000000000" pitchFamily="2" charset="0"/>
              </a:rPr>
              <a:t>brainwrinting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 635 e brainstorming.</a:t>
            </a:r>
            <a:b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O 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método 635 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é uma 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técnica criativa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 desenvolvida a partir do brainstorming uma ferramenta de trabalho em grupo que tem como objetivo encontrar e desenvolver ideias ou soluções para um problema em particular.</a:t>
            </a:r>
          </a:p>
          <a:p>
            <a:pPr algn="just"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</a:rPr>
              <a:t>Quem utiliza .....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762942-F91C-469F-95D0-E19F1EEE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19" y="4563315"/>
            <a:ext cx="3028950" cy="15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604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15842-24DC-3283-4A7E-FDECD0875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F203127-6AF0-DDD1-5CC7-B25F8D556D28}"/>
              </a:ext>
            </a:extLst>
          </p:cNvPr>
          <p:cNvSpPr txBox="1"/>
          <p:nvPr/>
        </p:nvSpPr>
        <p:spPr>
          <a:xfrm>
            <a:off x="235743" y="595822"/>
            <a:ext cx="865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ED145B"/>
                </a:solidFill>
                <a:latin typeface="Montserrat" panose="00000500000000000000" pitchFamily="2" charset="0"/>
              </a:rPr>
              <a:t>Dinâmica 6-3-5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FA96DE-08EE-34B2-F9CE-1821C7FB74F7}"/>
              </a:ext>
            </a:extLst>
          </p:cNvPr>
          <p:cNvSpPr txBox="1"/>
          <p:nvPr/>
        </p:nvSpPr>
        <p:spPr>
          <a:xfrm>
            <a:off x="235744" y="287192"/>
            <a:ext cx="780912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ontserrat" panose="00000500000000000000" pitchFamily="2" charset="0"/>
              </a:rPr>
              <a:t>SOFTWARE ENGINEERING AND BUSINESS MODEL</a:t>
            </a:r>
            <a:endParaRPr lang="pt-BR" sz="75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E1D151D-C4B5-42D2-8CD2-65870F0CA9C9}"/>
              </a:ext>
            </a:extLst>
          </p:cNvPr>
          <p:cNvSpPr/>
          <p:nvPr/>
        </p:nvSpPr>
        <p:spPr>
          <a:xfrm>
            <a:off x="475130" y="1846347"/>
            <a:ext cx="84116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ff1"/>
              </a:rPr>
              <a:t>Os números presentes no nome da técnica 6.3.5 e têm o  seguinte significado:</a:t>
            </a:r>
            <a:endParaRPr lang="pt-BR" sz="20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pt-BR" sz="20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ff1"/>
              </a:rPr>
              <a:t> </a:t>
            </a:r>
            <a:endParaRPr lang="pt-BR" sz="20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pt-BR" sz="2800" b="1" dirty="0">
                <a:solidFill>
                  <a:srgbClr val="ED145B"/>
                </a:solidFill>
                <a:latin typeface="ff1"/>
              </a:rPr>
              <a:t>6: </a:t>
            </a:r>
            <a:r>
              <a:rPr lang="pt-BR" sz="2000" dirty="0">
                <a:solidFill>
                  <a:schemeClr val="bg1"/>
                </a:solidFill>
                <a:latin typeface="ff1"/>
              </a:rPr>
              <a:t>refere-se ao número de membros que participam da dinâmica;</a:t>
            </a:r>
            <a:endParaRPr lang="pt-BR" sz="20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pt-BR" sz="20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ff1"/>
              </a:rPr>
              <a:t> </a:t>
            </a:r>
            <a:endParaRPr lang="pt-BR" sz="20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pt-BR" sz="2800" b="1" dirty="0">
                <a:solidFill>
                  <a:srgbClr val="ED145B"/>
                </a:solidFill>
                <a:latin typeface="ff1"/>
              </a:rPr>
              <a:t>3: </a:t>
            </a:r>
            <a:r>
              <a:rPr lang="pt-BR" sz="2000" dirty="0">
                <a:solidFill>
                  <a:schemeClr val="bg1"/>
                </a:solidFill>
                <a:latin typeface="ff1"/>
              </a:rPr>
              <a:t>relaciona-se com o número de ideias sugeridas por cada membro;</a:t>
            </a:r>
            <a:endParaRPr lang="pt-BR" sz="20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pt-BR" sz="20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ff1"/>
              </a:rPr>
              <a:t> </a:t>
            </a:r>
            <a:endParaRPr lang="pt-BR" sz="20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pt-BR" sz="2400" b="1" dirty="0">
                <a:solidFill>
                  <a:srgbClr val="ED145B"/>
                </a:solidFill>
                <a:latin typeface="ff1"/>
              </a:rPr>
              <a:t>5: </a:t>
            </a:r>
            <a:r>
              <a:rPr lang="pt-BR" sz="2000" dirty="0">
                <a:solidFill>
                  <a:schemeClr val="bg1"/>
                </a:solidFill>
                <a:latin typeface="ff1"/>
              </a:rPr>
              <a:t>refere-se ao tempo que cada membro tem para escrever suas ideias o que significa que, ao fim de 6 sessões, em apenas 30 minutos, são geradas 108 novas ideias!</a:t>
            </a:r>
            <a:endParaRPr lang="pt-BR" sz="2000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7587"/>
      </p:ext>
    </p:extLst>
  </p:cSld>
  <p:clrMapOvr>
    <a:masterClrMapping/>
  </p:clrMapOvr>
</p:sld>
</file>

<file path=ppt/theme/theme1.xml><?xml version="1.0" encoding="utf-8"?>
<a:theme xmlns:a="http://schemas.openxmlformats.org/drawingml/2006/main" name="FIAP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7" ma:contentTypeDescription="Crie um novo documento." ma:contentTypeScope="" ma:versionID="c4297d975cf71a687e44413e67ba5f83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7f6203334ae4502280f8934ea505716c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9539AB-32C5-4BEF-88D3-827154F301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6A94D3-4BC3-4D41-8199-4F0F039A8411}">
  <ds:schemaRefs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edf2e5cb-7110-439b-886f-65e18b4e3d15"/>
  </ds:schemaRefs>
</ds:datastoreItem>
</file>

<file path=customXml/itemProps3.xml><?xml version="1.0" encoding="utf-8"?>
<ds:datastoreItem xmlns:ds="http://schemas.openxmlformats.org/officeDocument/2006/customXml" ds:itemID="{38F883B2-AE2E-4B07-B523-EC87947248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28638</TotalTime>
  <Words>857</Words>
  <Application>Microsoft Office PowerPoint</Application>
  <PresentationFormat>Apresentação na tela (4:3)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-apple-system</vt:lpstr>
      <vt:lpstr>Calibri</vt:lpstr>
      <vt:lpstr>ff1</vt:lpstr>
      <vt:lpstr>Montserrat</vt:lpstr>
      <vt:lpstr>Source Sans Pro</vt:lpstr>
      <vt:lpstr>Wingdings</vt:lpstr>
      <vt:lpstr>FIAP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&amp; Data Science</dc:title>
  <dc:creator>Logon PF Fiap</dc:creator>
  <cp:lastModifiedBy>Aurelio Jose Vitorino</cp:lastModifiedBy>
  <cp:revision>65</cp:revision>
  <dcterms:created xsi:type="dcterms:W3CDTF">2022-12-06T11:52:36Z</dcterms:created>
  <dcterms:modified xsi:type="dcterms:W3CDTF">2024-03-06T16:30:16Z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0x01010083763A60C9A28545B61E07BA2C1BFB3D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2024-03-05T13:31:52Z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e19c374b-2230-48e5-befd-1139f6c76498</vt:lpwstr>
  </property>
  <property fmtid="{D5CDD505-2E9C-101B-9397-08002B2CF9AE}" pid="8" name="MSIP_Label_defa4170-0d19-0005-0004-bc88714345d2_ActionId">
    <vt:lpwstr>f46e3619-06a7-4734-93fd-94792873702e</vt:lpwstr>
  </property>
  <property fmtid="{D5CDD505-2E9C-101B-9397-08002B2CF9AE}" pid="9" name="MSIP_Label_defa4170-0d19-0005-0004-bc88714345d2_ContentBits">
    <vt:lpwstr>0</vt:lpwstr>
  </property>
</Properties>
</file>