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30"/>
  </p:notesMasterIdLst>
  <p:sldIdLst>
    <p:sldId id="321" r:id="rId5"/>
    <p:sldId id="355" r:id="rId6"/>
    <p:sldId id="423" r:id="rId7"/>
    <p:sldId id="476" r:id="rId8"/>
    <p:sldId id="454" r:id="rId9"/>
    <p:sldId id="455" r:id="rId10"/>
    <p:sldId id="456" r:id="rId11"/>
    <p:sldId id="480" r:id="rId12"/>
    <p:sldId id="481" r:id="rId13"/>
    <p:sldId id="457" r:id="rId14"/>
    <p:sldId id="475" r:id="rId15"/>
    <p:sldId id="443" r:id="rId16"/>
    <p:sldId id="428" r:id="rId17"/>
    <p:sldId id="444" r:id="rId18"/>
    <p:sldId id="445" r:id="rId19"/>
    <p:sldId id="449" r:id="rId20"/>
    <p:sldId id="447" r:id="rId21"/>
    <p:sldId id="446" r:id="rId22"/>
    <p:sldId id="448" r:id="rId23"/>
    <p:sldId id="450" r:id="rId24"/>
    <p:sldId id="468" r:id="rId25"/>
    <p:sldId id="472" r:id="rId26"/>
    <p:sldId id="473" r:id="rId27"/>
    <p:sldId id="471" r:id="rId28"/>
    <p:sldId id="474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2288" y="503339"/>
            <a:ext cx="45719" cy="50767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55147" y="434012"/>
            <a:ext cx="23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O </a:t>
            </a:r>
            <a:r>
              <a:rPr lang="pt-BR" sz="3600" b="1" dirty="0" err="1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Canvas</a:t>
            </a:r>
            <a:endParaRPr lang="pt-BR" sz="36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25" y="1289430"/>
            <a:ext cx="6591869" cy="54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5157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78006" y="354565"/>
            <a:ext cx="4348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 trilha do </a:t>
            </a:r>
            <a:r>
              <a:rPr lang="pt-BR" sz="3600" b="1" dirty="0" err="1">
                <a:solidFill>
                  <a:srgbClr val="333333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Canvas</a:t>
            </a:r>
            <a:endParaRPr lang="pt-BR"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12" y="1753985"/>
            <a:ext cx="7696973" cy="4081549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83651" y="666448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700" dirty="0"/>
              <a:t>https://analistamodelosdenegocios.com.br/canvas-como-fazer/</a:t>
            </a:r>
          </a:p>
        </p:txBody>
      </p:sp>
    </p:spTree>
    <p:extLst>
      <p:ext uri="{BB962C8B-B14F-4D97-AF65-F5344CB8AC3E}">
        <p14:creationId xmlns:p14="http://schemas.microsoft.com/office/powerpoint/2010/main" val="27073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F3B8E-A197-4AC8-AB65-36167EF8B3B9}"/>
              </a:ext>
            </a:extLst>
          </p:cNvPr>
          <p:cNvGrpSpPr/>
          <p:nvPr/>
        </p:nvGrpSpPr>
        <p:grpSpPr>
          <a:xfrm>
            <a:off x="6503737" y="3974104"/>
            <a:ext cx="2322387" cy="1914197"/>
            <a:chOff x="5217240" y="4782927"/>
            <a:chExt cx="2322387" cy="191419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240" y="4782927"/>
              <a:ext cx="2322387" cy="191419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129060" y="515676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709684" y="1443841"/>
            <a:ext cx="788840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FFC000"/>
                </a:solidFill>
                <a:latin typeface="inherit"/>
              </a:rPr>
              <a:t>1. Segmento de Clientes</a:t>
            </a:r>
          </a:p>
          <a:p>
            <a:pPr fontAlgn="base"/>
            <a:endParaRPr lang="pt-BR" b="1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2400" b="1" dirty="0">
                <a:solidFill>
                  <a:srgbClr val="515151"/>
                </a:solidFill>
                <a:latin typeface="inherit"/>
              </a:rPr>
              <a:t>Pergunte-se:</a:t>
            </a:r>
            <a:r>
              <a:rPr lang="pt-BR" dirty="0">
                <a:solidFill>
                  <a:srgbClr val="515151"/>
                </a:solidFill>
                <a:latin typeface="Segoe ui" panose="020B0502040204020203" pitchFamily="34" charset="0"/>
              </a:rPr>
              <a:t> </a:t>
            </a:r>
          </a:p>
          <a:p>
            <a:pPr fontAlgn="base"/>
            <a:endParaRPr lang="pt-BR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fontAlgn="base"/>
            <a:r>
              <a:rPr lang="pt-BR" sz="2000" dirty="0">
                <a:latin typeface="Segoe ui" panose="020B0502040204020203" pitchFamily="34" charset="0"/>
              </a:rPr>
              <a:t>Para quem estamos criando valor? </a:t>
            </a:r>
          </a:p>
          <a:p>
            <a:pPr fontAlgn="base"/>
            <a:r>
              <a:rPr lang="pt-BR" sz="2000" dirty="0">
                <a:latin typeface="Segoe ui" panose="020B0502040204020203" pitchFamily="34" charset="0"/>
              </a:rPr>
              <a:t>Quem são nossos consumidores mais importantes?</a:t>
            </a:r>
          </a:p>
          <a:p>
            <a:pPr fontAlgn="base"/>
            <a:endParaRPr lang="pt-BR" dirty="0">
              <a:latin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806417-E983-4B4D-97DA-AAFA1CA04B19}"/>
              </a:ext>
            </a:extLst>
          </p:cNvPr>
          <p:cNvSpPr/>
          <p:nvPr/>
        </p:nvSpPr>
        <p:spPr>
          <a:xfrm>
            <a:off x="709684" y="3680801"/>
            <a:ext cx="54262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Esse componente define grupos de pessoas/organizações que a empresa tem como público-alvo. Como esses grupos são distintos, suas necessidades também são. </a:t>
            </a:r>
          </a:p>
          <a:p>
            <a:pPr algn="just" fontAlgn="base"/>
            <a:r>
              <a:rPr lang="pt-BR" dirty="0">
                <a:latin typeface="Segoe ui" panose="020B0502040204020203" pitchFamily="34" charset="0"/>
              </a:rPr>
              <a:t>Segmentando eles, fica mais fácil desenvolver ações para atender cada um da melhor maneira. </a:t>
            </a:r>
          </a:p>
          <a:p>
            <a:pPr algn="just" fontAlgn="base"/>
            <a:endParaRPr lang="pt-BR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sp>
        <p:nvSpPr>
          <p:cNvPr id="2" name="Retângulo 1"/>
          <p:cNvSpPr/>
          <p:nvPr/>
        </p:nvSpPr>
        <p:spPr>
          <a:xfrm>
            <a:off x="375312" y="1305342"/>
            <a:ext cx="857056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latin typeface="inherit"/>
              </a:rPr>
              <a:t>2- Proposta de Valor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</a:p>
          <a:p>
            <a:pPr fontAlgn="base"/>
            <a:r>
              <a:rPr lang="pt-BR" dirty="0">
                <a:latin typeface="inherit"/>
              </a:rPr>
              <a:t>Q</a:t>
            </a:r>
            <a:r>
              <a:rPr lang="pt-BR" dirty="0">
                <a:latin typeface="Segoe ui" panose="020B0502040204020203" pitchFamily="34" charset="0"/>
              </a:rPr>
              <a:t>ue valor entregamos aos clientes?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Qual problema estamos ajudando a resolver?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necessidades estamos satisfazendo?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conjunto de produtos e serviços estamos oferecendo para cada segmento de clientes?</a:t>
            </a:r>
          </a:p>
          <a:p>
            <a:pPr fontAlgn="base"/>
            <a:endParaRPr lang="pt-BR" dirty="0">
              <a:latin typeface="Segoe ui" panose="020B0502040204020203" pitchFamily="34" charset="0"/>
            </a:endParaRP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Esse componente é relativo ao porque dos clientes escolherem sua empresa.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C0839B-40C9-400D-8D4F-70A306481B5D}"/>
              </a:ext>
            </a:extLst>
          </p:cNvPr>
          <p:cNvGrpSpPr/>
          <p:nvPr/>
        </p:nvGrpSpPr>
        <p:grpSpPr>
          <a:xfrm>
            <a:off x="5731590" y="4431913"/>
            <a:ext cx="2322387" cy="1914197"/>
            <a:chOff x="5217240" y="4782927"/>
            <a:chExt cx="2322387" cy="191419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7240" y="4782927"/>
              <a:ext cx="2322387" cy="191419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6378433" y="4853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2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BC1B08A-9925-4EA5-A2CB-6CDB929505FF}"/>
              </a:ext>
            </a:extLst>
          </p:cNvPr>
          <p:cNvSpPr/>
          <p:nvPr/>
        </p:nvSpPr>
        <p:spPr>
          <a:xfrm>
            <a:off x="600866" y="453311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/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</a:rPr>
              <a:t>A proposta de valor deve resolver um problema ou satisfazer alguma necessidade do cliente (de acordo com sua segmentação). Dessa forma, aumentar o desempenho dos produtos/serviços é uma forma de criar e agregar valor.</a:t>
            </a:r>
          </a:p>
        </p:txBody>
      </p:sp>
    </p:spTree>
    <p:extLst>
      <p:ext uri="{BB962C8B-B14F-4D97-AF65-F5344CB8AC3E}">
        <p14:creationId xmlns:p14="http://schemas.microsoft.com/office/powerpoint/2010/main" val="8630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E14312-9940-45BB-892E-25BD060F5C13}"/>
              </a:ext>
            </a:extLst>
          </p:cNvPr>
          <p:cNvGrpSpPr/>
          <p:nvPr/>
        </p:nvGrpSpPr>
        <p:grpSpPr>
          <a:xfrm>
            <a:off x="6555624" y="3766087"/>
            <a:ext cx="2322387" cy="1914197"/>
            <a:chOff x="6418960" y="4226820"/>
            <a:chExt cx="2322387" cy="1914197"/>
          </a:xfrm>
        </p:grpSpPr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8960" y="4226820"/>
              <a:ext cx="2322387" cy="1914197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829017" y="5050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3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422115" y="1160702"/>
            <a:ext cx="794387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3"/>
            </a:pPr>
            <a:r>
              <a:rPr lang="pt-BR" sz="2800" b="1" dirty="0">
                <a:solidFill>
                  <a:srgbClr val="FF0000"/>
                </a:solidFill>
                <a:latin typeface="inherit"/>
              </a:rPr>
              <a:t>Canais</a:t>
            </a:r>
          </a:p>
          <a:p>
            <a:pPr fontAlgn="base">
              <a:buFont typeface="+mj-lt"/>
              <a:buAutoNum type="arabicPeriod" startAt="3"/>
            </a:pPr>
            <a:endParaRPr lang="pt-BR" b="1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pt-BR" sz="1600" b="1" dirty="0">
                <a:solidFill>
                  <a:srgbClr val="515151"/>
                </a:solidFill>
                <a:latin typeface="inherit"/>
              </a:rPr>
              <a:t>Pergunte-se:</a:t>
            </a:r>
            <a:r>
              <a:rPr lang="pt-BR" sz="1600" dirty="0">
                <a:solidFill>
                  <a:srgbClr val="515151"/>
                </a:solidFill>
                <a:latin typeface="Segoe ui" panose="020B0502040204020203" pitchFamily="34" charset="0"/>
              </a:rPr>
              <a:t> </a:t>
            </a:r>
          </a:p>
          <a:p>
            <a:pPr algn="just" fontAlgn="base"/>
            <a:endParaRPr lang="pt-BR" sz="1600" dirty="0">
              <a:solidFill>
                <a:srgbClr val="515151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solidFill>
                  <a:srgbClr val="515151"/>
                </a:solidFill>
                <a:latin typeface="Segoe ui" panose="020B0502040204020203" pitchFamily="34" charset="0"/>
              </a:rPr>
              <a:t>P</a:t>
            </a:r>
            <a:r>
              <a:rPr lang="pt-BR" sz="1600" dirty="0">
                <a:latin typeface="Segoe ui" panose="020B0502040204020203" pitchFamily="34" charset="0"/>
              </a:rPr>
              <a:t>or meio de quais canais nossos segmentos de clientes querem ser contatados?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Como os alcançamos agora?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Qual funciona melhor?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Quais apresentam melhor custo-benefício?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34269" y="6657945"/>
            <a:ext cx="620973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https://www.siteware.com.br/metodologias/modelo-canvas/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A95B4-8C63-4F7D-854C-2127DEFC483F}"/>
              </a:ext>
            </a:extLst>
          </p:cNvPr>
          <p:cNvSpPr/>
          <p:nvPr/>
        </p:nvSpPr>
        <p:spPr>
          <a:xfrm>
            <a:off x="387271" y="4452299"/>
            <a:ext cx="57731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400" dirty="0">
                <a:latin typeface="Segoe ui" panose="020B0502040204020203" pitchFamily="34" charset="0"/>
              </a:rPr>
              <a:t>Os canais se referem a forma que sua empresa se comunica com os clientes, desde o momento da aquisição do produto até o suporte após a compra. Eles podem ser diretos (time de vendas, site) ou indiretos (lojas de revenda). </a:t>
            </a:r>
            <a:endParaRPr lang="pt-BR" sz="1400" dirty="0">
              <a:solidFill>
                <a:srgbClr val="515151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AD7A6F-FC62-49FB-8A1E-0AE124EE690D}"/>
              </a:ext>
            </a:extLst>
          </p:cNvPr>
          <p:cNvSpPr/>
          <p:nvPr/>
        </p:nvSpPr>
        <p:spPr>
          <a:xfrm>
            <a:off x="387271" y="3634143"/>
            <a:ext cx="5938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Canais descrevem quais os caminhos pelos quais a empresa comunica e entrega valor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29251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22682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829017" y="4423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4</a:t>
            </a:r>
          </a:p>
        </p:txBody>
      </p:sp>
      <p:sp>
        <p:nvSpPr>
          <p:cNvPr id="4" name="Retângulo 3"/>
          <p:cNvSpPr/>
          <p:nvPr/>
        </p:nvSpPr>
        <p:spPr>
          <a:xfrm>
            <a:off x="555146" y="1428886"/>
            <a:ext cx="827097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4"/>
            </a:pPr>
            <a:r>
              <a:rPr lang="pt-BR" sz="2800" b="1" dirty="0">
                <a:solidFill>
                  <a:schemeClr val="accent6"/>
                </a:solidFill>
                <a:latin typeface="inherit"/>
              </a:rPr>
              <a:t>Relacionamento com Clientes</a:t>
            </a:r>
            <a:endParaRPr lang="pt-BR" sz="2800" b="1" dirty="0">
              <a:solidFill>
                <a:schemeClr val="accent6"/>
              </a:solidFill>
              <a:latin typeface="Segoe ui" panose="020B0502040204020203" pitchFamily="34" charset="0"/>
            </a:endParaRPr>
          </a:p>
          <a:p>
            <a:pPr fontAlgn="base"/>
            <a:endParaRPr lang="pt-BR" b="1" dirty="0">
              <a:latin typeface="inherit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tipo de relacionamento cada um dos nossos segmentos de clientes espera que estabeleçamos com eles?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Qual o custo de cada um? 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8007" y="4164009"/>
            <a:ext cx="56136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O relacionamento com os clientes precisa ser definido de acordo com as motivações da empresa em relação à sua conquista, retenção e ampliação das vendas. Por exemplo, </a:t>
            </a: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</a:rPr>
              <a:t>o relacionamento pode ser automatizado (</a:t>
            </a:r>
            <a:r>
              <a:rPr lang="pt-BR" dirty="0" err="1">
                <a:solidFill>
                  <a:srgbClr val="FF0000"/>
                </a:solidFill>
                <a:latin typeface="Segoe ui" panose="020B0502040204020203" pitchFamily="34" charset="0"/>
              </a:rPr>
              <a:t>bots</a:t>
            </a: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</a:rPr>
              <a:t>, mensagens automáticas) ou pode ser baseado na interação humana (representantes, </a:t>
            </a:r>
            <a:r>
              <a:rPr lang="pt-BR" dirty="0" err="1">
                <a:solidFill>
                  <a:srgbClr val="FF0000"/>
                </a:solidFill>
                <a:latin typeface="Segoe ui" panose="020B0502040204020203" pitchFamily="34" charset="0"/>
              </a:rPr>
              <a:t>call</a:t>
            </a: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</a:rPr>
              <a:t>-centers).</a:t>
            </a:r>
          </a:p>
        </p:txBody>
      </p:sp>
    </p:spTree>
    <p:extLst>
      <p:ext uri="{BB962C8B-B14F-4D97-AF65-F5344CB8AC3E}">
        <p14:creationId xmlns:p14="http://schemas.microsoft.com/office/powerpoint/2010/main" val="16809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37" y="4291719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064299" y="575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5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2033" y="1716240"/>
            <a:ext cx="79339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C00000"/>
                </a:solidFill>
                <a:latin typeface="inherit"/>
              </a:rPr>
              <a:t>5. Fontes de Receita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valores nossos clientes estão realmente dispostos a pagar?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Como pagar?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Como prefeririam pagar?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O quanto cada Fonte de Receita contribui para o total da receita?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432033" y="4458330"/>
            <a:ext cx="58513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solidFill>
                  <a:srgbClr val="FF0000"/>
                </a:solidFill>
                <a:latin typeface="Segoe ui" panose="020B0502040204020203" pitchFamily="34" charset="0"/>
              </a:rPr>
              <a:t>As fontes de receita da sua empresa representam o dinheiro gerado a partir de cada segmento de clientes</a:t>
            </a:r>
            <a:r>
              <a:rPr lang="pt-BR" sz="1600" dirty="0">
                <a:latin typeface="Segoe ui" panose="020B0502040204020203" pitchFamily="34" charset="0"/>
              </a:rPr>
              <a:t>. </a:t>
            </a:r>
          </a:p>
          <a:p>
            <a:pPr algn="just" fontAlgn="base"/>
            <a:endParaRPr lang="pt-BR" sz="1600" dirty="0"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As fontes de receita podem incluir a venda de recursos (produtos físicos), taxas de uso (quanto mais o serviço é usado, maior o lucro), taxas de assinatura (para uso contínuo), empréstimos, aluguéis e licenciamentos.</a:t>
            </a:r>
          </a:p>
        </p:txBody>
      </p:sp>
    </p:spTree>
    <p:extLst>
      <p:ext uri="{BB962C8B-B14F-4D97-AF65-F5344CB8AC3E}">
        <p14:creationId xmlns:p14="http://schemas.microsoft.com/office/powerpoint/2010/main" val="228950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22682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956562" y="4999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600866" y="1674683"/>
            <a:ext cx="7913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6"/>
            </a:pPr>
            <a:r>
              <a:rPr lang="pt-BR" sz="2400" b="1" dirty="0">
                <a:solidFill>
                  <a:srgbClr val="0099FF"/>
                </a:solidFill>
                <a:latin typeface="inherit"/>
              </a:rPr>
              <a:t> Recursos Principais (Chaves)</a:t>
            </a:r>
          </a:p>
          <a:p>
            <a:pPr fontAlgn="base">
              <a:buFont typeface="+mj-lt"/>
              <a:buAutoNum type="arabicPeriod" startAt="6"/>
            </a:pPr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recursos principais nossa proposta de valor requer?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Nossos canais de distribuição?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Relacionamento com os clientes?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Fontes de receita?</a:t>
            </a:r>
          </a:p>
        </p:txBody>
      </p:sp>
      <p:sp>
        <p:nvSpPr>
          <p:cNvPr id="6" name="Retângulo 5"/>
          <p:cNvSpPr/>
          <p:nvPr/>
        </p:nvSpPr>
        <p:spPr>
          <a:xfrm>
            <a:off x="555147" y="4225646"/>
            <a:ext cx="56489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solidFill>
                  <a:srgbClr val="FF0000"/>
                </a:solidFill>
                <a:latin typeface="Segoe ui" panose="020B0502040204020203" pitchFamily="34" charset="0"/>
              </a:rPr>
              <a:t>Esses são os recursos que a empresa necessita para criar sua proposta de valor. </a:t>
            </a:r>
          </a:p>
          <a:p>
            <a:pPr algn="just" fontAlgn="base"/>
            <a:endParaRPr lang="pt-BR" sz="1600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Eles podem ser recursos físicos, como fábricas, máquinas e veículos. </a:t>
            </a:r>
          </a:p>
          <a:p>
            <a:pPr algn="just" fontAlgn="base"/>
            <a:endParaRPr lang="pt-BR" sz="1600" dirty="0"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Podem ser intelectuais, como conhecimentos específicos e patentes; humanos, como equipes conceituadas e eficientes ou financeiros, como dinheiro e ações.</a:t>
            </a:r>
          </a:p>
        </p:txBody>
      </p:sp>
    </p:spTree>
    <p:extLst>
      <p:ext uri="{BB962C8B-B14F-4D97-AF65-F5344CB8AC3E}">
        <p14:creationId xmlns:p14="http://schemas.microsoft.com/office/powerpoint/2010/main" val="56228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155" y="4466583"/>
            <a:ext cx="2209969" cy="182153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107405" y="4591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7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5147" y="1638073"/>
            <a:ext cx="84294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3200" b="1" dirty="0">
                <a:solidFill>
                  <a:srgbClr val="33CCFF"/>
                </a:solidFill>
                <a:latin typeface="inherit"/>
              </a:rPr>
              <a:t>7. Atividades-Chave(Principais)</a:t>
            </a:r>
          </a:p>
          <a:p>
            <a:pPr algn="just" fontAlgn="base">
              <a:buFont typeface="+mj-lt"/>
              <a:buAutoNum type="arabicPeriod" startAt="7"/>
            </a:pPr>
            <a:endParaRPr lang="pt-BR" sz="1600" b="1" dirty="0">
              <a:latin typeface="Segoe ui" panose="020B0502040204020203" pitchFamily="34" charset="0"/>
            </a:endParaRPr>
          </a:p>
          <a:p>
            <a:pPr algn="just" fontAlgn="base"/>
            <a:r>
              <a:rPr lang="pt-BR" sz="1600" b="1" dirty="0">
                <a:latin typeface="inherit"/>
              </a:rPr>
              <a:t>Pergunte-se: </a:t>
            </a:r>
          </a:p>
          <a:p>
            <a:pPr algn="just" fontAlgn="base"/>
            <a:r>
              <a:rPr lang="pt-BR" sz="1600" dirty="0">
                <a:latin typeface="inherit"/>
              </a:rPr>
              <a:t>Q</a:t>
            </a:r>
            <a:r>
              <a:rPr lang="pt-BR" sz="1600" dirty="0">
                <a:latin typeface="Segoe ui" panose="020B0502040204020203" pitchFamily="34" charset="0"/>
              </a:rPr>
              <a:t>ue atividades-chave nossa proposta de valor requer?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Nossos canais de distribuição?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Relacionamento com clientes? </a:t>
            </a: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Fonte de receita?</a:t>
            </a:r>
          </a:p>
          <a:p>
            <a:pPr algn="just" fontAlgn="base"/>
            <a:endParaRPr lang="pt-BR" sz="1600" dirty="0">
              <a:latin typeface="Segoe ui" panose="020B0502040204020203" pitchFamily="34" charset="0"/>
            </a:endParaRPr>
          </a:p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As atividades-chave são as </a:t>
            </a:r>
            <a:r>
              <a:rPr lang="pt-BR" sz="1600" b="1" dirty="0">
                <a:solidFill>
                  <a:srgbClr val="FF0000"/>
                </a:solidFill>
                <a:latin typeface="Segoe ui" panose="020B0502040204020203" pitchFamily="34" charset="0"/>
              </a:rPr>
              <a:t>atividades</a:t>
            </a:r>
            <a:r>
              <a:rPr lang="pt-BR" sz="1600" dirty="0">
                <a:latin typeface="Segoe ui" panose="020B0502040204020203" pitchFamily="34" charset="0"/>
              </a:rPr>
              <a:t> que não podem deixar de acontecer para sua solução funcionar bem. Elas são as ações mais importantes a serem executadas. </a:t>
            </a:r>
            <a:endParaRPr lang="pt-BR" sz="1600" b="0" i="0" u="none" strike="noStrike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8471" y="4776195"/>
            <a:ext cx="56443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sz="1600" dirty="0">
                <a:latin typeface="Segoe ui" panose="020B0502040204020203" pitchFamily="34" charset="0"/>
              </a:rPr>
              <a:t>Dependendo do tipo de modelo de negócios elas podem ser categorizadas como: produção (desenvolvimento de produto, fabricação, entrega); resolução de problemas e plataformas/redes (necessárias para o funcionamento do negócio).</a:t>
            </a:r>
          </a:p>
        </p:txBody>
      </p:sp>
    </p:spTree>
    <p:extLst>
      <p:ext uri="{BB962C8B-B14F-4D97-AF65-F5344CB8AC3E}">
        <p14:creationId xmlns:p14="http://schemas.microsoft.com/office/powerpoint/2010/main" val="18888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22682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54287" y="4747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8</a:t>
            </a:r>
          </a:p>
        </p:txBody>
      </p:sp>
      <p:sp>
        <p:nvSpPr>
          <p:cNvPr id="2" name="Retângulo 1"/>
          <p:cNvSpPr/>
          <p:nvPr/>
        </p:nvSpPr>
        <p:spPr>
          <a:xfrm>
            <a:off x="600866" y="1859340"/>
            <a:ext cx="754484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chemeClr val="accent5">
                    <a:lumMod val="75000"/>
                  </a:schemeClr>
                </a:solidFill>
                <a:latin typeface="inherit"/>
              </a:rPr>
              <a:t>8. Parcerias Principais (Chaves)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Quem são nossos principais parceiros?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Quem são nossos fornecedores principais?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recursos principais estamos adquirindo dos parceiros? </a:t>
            </a:r>
          </a:p>
        </p:txBody>
      </p:sp>
      <p:sp>
        <p:nvSpPr>
          <p:cNvPr id="5" name="Retângulo 4"/>
          <p:cNvSpPr/>
          <p:nvPr/>
        </p:nvSpPr>
        <p:spPr>
          <a:xfrm>
            <a:off x="600866" y="4347809"/>
            <a:ext cx="5398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São os fornecedores e os parceiros que permitem que o negócio desenvolva de forma otimizada e mais econômica. Com essas alianças, fica mais fácil conseguir recursos e reduzir a competitividade.</a:t>
            </a:r>
          </a:p>
        </p:txBody>
      </p:sp>
    </p:spTree>
    <p:extLst>
      <p:ext uri="{BB962C8B-B14F-4D97-AF65-F5344CB8AC3E}">
        <p14:creationId xmlns:p14="http://schemas.microsoft.com/office/powerpoint/2010/main" val="21709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605212" y="2146780"/>
            <a:ext cx="45719" cy="22475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270720"/>
            <a:ext cx="72705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Modelo de Negócios</a:t>
            </a:r>
          </a:p>
          <a:p>
            <a:r>
              <a:rPr lang="pt-BR" sz="4400" b="1" dirty="0" err="1">
                <a:solidFill>
                  <a:schemeClr val="bg1"/>
                </a:solidFill>
              </a:rPr>
              <a:t>Canvas</a:t>
            </a:r>
            <a:endParaRPr lang="pt-BR" sz="4400" b="1" dirty="0">
              <a:solidFill>
                <a:schemeClr val="bg1"/>
              </a:solidFill>
            </a:endParaRPr>
          </a:p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Prof. </a:t>
            </a:r>
            <a:r>
              <a:rPr lang="pt-BR" sz="2400" b="1" dirty="0" err="1">
                <a:solidFill>
                  <a:schemeClr val="bg1"/>
                </a:solidFill>
              </a:rPr>
              <a:t>Dr</a:t>
            </a:r>
            <a:r>
              <a:rPr lang="pt-BR" sz="2400" b="1" dirty="0">
                <a:solidFill>
                  <a:schemeClr val="bg1"/>
                </a:solidFill>
              </a:rPr>
              <a:t>.,Me. Aurélio José Vitorino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2024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288121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335849"/>
            <a:ext cx="45719" cy="5610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07" y="335849"/>
            <a:ext cx="3660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Estrutura do </a:t>
            </a:r>
            <a:r>
              <a:rPr lang="pt-BR" sz="3200" b="1" dirty="0" err="1"/>
              <a:t>Canvas</a:t>
            </a:r>
            <a:r>
              <a:rPr lang="pt-BR" sz="3200" b="1" dirty="0"/>
              <a:t> </a:t>
            </a:r>
            <a:endParaRPr lang="pt-BR" sz="1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60" y="4160170"/>
            <a:ext cx="2322387" cy="19141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860247" y="5627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5147" y="1399716"/>
            <a:ext cx="8186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9"/>
            </a:pPr>
            <a:r>
              <a:rPr lang="pt-BR" sz="3200" b="1" dirty="0">
                <a:solidFill>
                  <a:schemeClr val="accent4">
                    <a:lumMod val="75000"/>
                  </a:schemeClr>
                </a:solidFill>
                <a:latin typeface="inherit"/>
              </a:rPr>
              <a:t>Estrutura de Custo</a:t>
            </a:r>
          </a:p>
          <a:p>
            <a:pPr fontAlgn="base"/>
            <a:endParaRPr lang="pt-BR" b="1" dirty="0">
              <a:latin typeface="Segoe ui" panose="020B0502040204020203" pitchFamily="34" charset="0"/>
            </a:endParaRPr>
          </a:p>
          <a:p>
            <a:pPr fontAlgn="base"/>
            <a:r>
              <a:rPr lang="pt-BR" b="1" dirty="0">
                <a:latin typeface="inherit"/>
              </a:rPr>
              <a:t>Pergunte-se:</a:t>
            </a:r>
            <a:r>
              <a:rPr lang="pt-BR" dirty="0">
                <a:latin typeface="Segoe ui" panose="020B0502040204020203" pitchFamily="34" charset="0"/>
              </a:rPr>
              <a:t> 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são os custos mais importantes em nosso Modelo de Negócios?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Que recursos principais são mais caros? </a:t>
            </a:r>
          </a:p>
          <a:p>
            <a:pPr fontAlgn="base"/>
            <a:r>
              <a:rPr lang="pt-BR" dirty="0">
                <a:latin typeface="Segoe ui" panose="020B0502040204020203" pitchFamily="34" charset="0"/>
              </a:rPr>
              <a:t>Quais atividades-chave são mais caras?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8615" y="3979797"/>
            <a:ext cx="58409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pt-BR" dirty="0">
                <a:latin typeface="Segoe ui" panose="020B0502040204020203" pitchFamily="34" charset="0"/>
              </a:rPr>
              <a:t>Essa estrutura pode envolver custos fixos e variáveis. </a:t>
            </a:r>
          </a:p>
          <a:p>
            <a:pPr algn="just" fontAlgn="base"/>
            <a:endParaRPr lang="pt-BR" dirty="0">
              <a:latin typeface="Segoe ui" panose="020B0502040204020203" pitchFamily="34" charset="0"/>
            </a:endParaRPr>
          </a:p>
          <a:p>
            <a:pPr algn="just" fontAlgn="base"/>
            <a:r>
              <a:rPr lang="pt-BR" dirty="0">
                <a:latin typeface="Segoe ui" panose="020B0502040204020203" pitchFamily="34" charset="0"/>
              </a:rPr>
              <a:t>Utilizam propostas de valor baixo. Outras se direcionam a criação de valor nos produtos, o que torna suas atividades mais complexas. Consequentemente, o preço dos produtos/serviços finais é mais elevado.</a:t>
            </a:r>
          </a:p>
        </p:txBody>
      </p:sp>
    </p:spTree>
    <p:extLst>
      <p:ext uri="{BB962C8B-B14F-4D97-AF65-F5344CB8AC3E}">
        <p14:creationId xmlns:p14="http://schemas.microsoft.com/office/powerpoint/2010/main" val="31426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9329" y="173386"/>
            <a:ext cx="3805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Dicas e Boas Práticas</a:t>
            </a:r>
            <a:endParaRPr lang="pt-BR" sz="1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29" y="1236644"/>
            <a:ext cx="6991957" cy="473301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23060" y="6643321"/>
            <a:ext cx="602094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https://maturidadedigital.com.br/praticanvas/11-dicas-e-boas-praticas-para-o-business-model-canvas/</a:t>
            </a:r>
          </a:p>
        </p:txBody>
      </p:sp>
    </p:spTree>
    <p:extLst>
      <p:ext uri="{BB962C8B-B14F-4D97-AF65-F5344CB8AC3E}">
        <p14:creationId xmlns:p14="http://schemas.microsoft.com/office/powerpoint/2010/main" val="16146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8" name="object 2"/>
          <p:cNvSpPr/>
          <p:nvPr/>
        </p:nvSpPr>
        <p:spPr>
          <a:xfrm>
            <a:off x="237328" y="465774"/>
            <a:ext cx="8669343" cy="6005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9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7" name="object 2"/>
          <p:cNvSpPr/>
          <p:nvPr/>
        </p:nvSpPr>
        <p:spPr>
          <a:xfrm>
            <a:off x="836953" y="889846"/>
            <a:ext cx="7627620" cy="5577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54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grpSp>
        <p:nvGrpSpPr>
          <p:cNvPr id="7" name="object 2"/>
          <p:cNvGrpSpPr/>
          <p:nvPr/>
        </p:nvGrpSpPr>
        <p:grpSpPr>
          <a:xfrm>
            <a:off x="682581" y="1271653"/>
            <a:ext cx="7778838" cy="4958111"/>
            <a:chOff x="609600" y="249934"/>
            <a:chExt cx="10807065" cy="6529070"/>
          </a:xfrm>
        </p:grpSpPr>
        <p:sp>
          <p:nvSpPr>
            <p:cNvPr id="8" name="object 3"/>
            <p:cNvSpPr/>
            <p:nvPr/>
          </p:nvSpPr>
          <p:spPr>
            <a:xfrm>
              <a:off x="609600" y="249934"/>
              <a:ext cx="10806684" cy="6528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762762" y="749045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1469136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469136" y="1039367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762762" y="749045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0" y="1039367"/>
                  </a:moveTo>
                  <a:lnTo>
                    <a:pt x="1469136" y="1039367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2910077" y="762761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146913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469136" y="1039368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2910077" y="762761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4">
                  <a:moveTo>
                    <a:pt x="0" y="1039368"/>
                  </a:moveTo>
                  <a:lnTo>
                    <a:pt x="1469136" y="1039368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2910077" y="3007614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5">
                  <a:moveTo>
                    <a:pt x="146913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469136" y="1039368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2910077" y="3007614"/>
              <a:ext cx="1469390" cy="1039494"/>
            </a:xfrm>
            <a:custGeom>
              <a:avLst/>
              <a:gdLst/>
              <a:ahLst/>
              <a:cxnLst/>
              <a:rect l="l" t="t" r="r" b="b"/>
              <a:pathLst>
                <a:path w="1469389" h="1039495">
                  <a:moveTo>
                    <a:pt x="0" y="1039368"/>
                  </a:moveTo>
                  <a:lnTo>
                    <a:pt x="1469136" y="1039368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5002529" y="803909"/>
              <a:ext cx="1897380" cy="1047115"/>
            </a:xfrm>
            <a:custGeom>
              <a:avLst/>
              <a:gdLst/>
              <a:ahLst/>
              <a:cxnLst/>
              <a:rect l="l" t="t" r="r" b="b"/>
              <a:pathLst>
                <a:path w="1897379" h="1047114">
                  <a:moveTo>
                    <a:pt x="1897379" y="0"/>
                  </a:moveTo>
                  <a:lnTo>
                    <a:pt x="0" y="0"/>
                  </a:lnTo>
                  <a:lnTo>
                    <a:pt x="0" y="1046988"/>
                  </a:lnTo>
                  <a:lnTo>
                    <a:pt x="1897379" y="1046988"/>
                  </a:lnTo>
                  <a:lnTo>
                    <a:pt x="1897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5002529" y="803909"/>
              <a:ext cx="1897380" cy="1047115"/>
            </a:xfrm>
            <a:custGeom>
              <a:avLst/>
              <a:gdLst/>
              <a:ahLst/>
              <a:cxnLst/>
              <a:rect l="l" t="t" r="r" b="b"/>
              <a:pathLst>
                <a:path w="1897379" h="1047114">
                  <a:moveTo>
                    <a:pt x="0" y="1046988"/>
                  </a:moveTo>
                  <a:lnTo>
                    <a:pt x="1897379" y="1046988"/>
                  </a:lnTo>
                  <a:lnTo>
                    <a:pt x="1897379" y="0"/>
                  </a:lnTo>
                  <a:lnTo>
                    <a:pt x="0" y="0"/>
                  </a:lnTo>
                  <a:lnTo>
                    <a:pt x="0" y="104698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7149845" y="9639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4">
                  <a:moveTo>
                    <a:pt x="160629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606296" y="1039368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/>
            <p:cNvSpPr/>
            <p:nvPr/>
          </p:nvSpPr>
          <p:spPr>
            <a:xfrm>
              <a:off x="7149845" y="9639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4">
                  <a:moveTo>
                    <a:pt x="0" y="1039368"/>
                  </a:moveTo>
                  <a:lnTo>
                    <a:pt x="1606296" y="1039368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9213342" y="936497"/>
              <a:ext cx="1607820" cy="1038225"/>
            </a:xfrm>
            <a:custGeom>
              <a:avLst/>
              <a:gdLst/>
              <a:ahLst/>
              <a:cxnLst/>
              <a:rect l="l" t="t" r="r" b="b"/>
              <a:pathLst>
                <a:path w="1607820" h="1038225">
                  <a:moveTo>
                    <a:pt x="1607820" y="0"/>
                  </a:moveTo>
                  <a:lnTo>
                    <a:pt x="0" y="0"/>
                  </a:lnTo>
                  <a:lnTo>
                    <a:pt x="0" y="1037843"/>
                  </a:lnTo>
                  <a:lnTo>
                    <a:pt x="1607820" y="1037843"/>
                  </a:lnTo>
                  <a:lnTo>
                    <a:pt x="1607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/>
            <p:cNvSpPr/>
            <p:nvPr/>
          </p:nvSpPr>
          <p:spPr>
            <a:xfrm>
              <a:off x="9213342" y="936497"/>
              <a:ext cx="1607820" cy="1038225"/>
            </a:xfrm>
            <a:custGeom>
              <a:avLst/>
              <a:gdLst/>
              <a:ahLst/>
              <a:cxnLst/>
              <a:rect l="l" t="t" r="r" b="b"/>
              <a:pathLst>
                <a:path w="1607820" h="1038225">
                  <a:moveTo>
                    <a:pt x="0" y="1037843"/>
                  </a:moveTo>
                  <a:lnTo>
                    <a:pt x="1607820" y="1037843"/>
                  </a:lnTo>
                  <a:lnTo>
                    <a:pt x="1607820" y="0"/>
                  </a:lnTo>
                  <a:lnTo>
                    <a:pt x="0" y="0"/>
                  </a:lnTo>
                  <a:lnTo>
                    <a:pt x="0" y="103784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/>
            <p:cNvSpPr/>
            <p:nvPr/>
          </p:nvSpPr>
          <p:spPr>
            <a:xfrm>
              <a:off x="7136130" y="30975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5">
                  <a:moveTo>
                    <a:pt x="1606296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1606296" y="1039368"/>
                  </a:lnTo>
                  <a:lnTo>
                    <a:pt x="160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7136130" y="3097529"/>
              <a:ext cx="1606550" cy="1039494"/>
            </a:xfrm>
            <a:custGeom>
              <a:avLst/>
              <a:gdLst/>
              <a:ahLst/>
              <a:cxnLst/>
              <a:rect l="l" t="t" r="r" b="b"/>
              <a:pathLst>
                <a:path w="1606550" h="1039495">
                  <a:moveTo>
                    <a:pt x="0" y="1039368"/>
                  </a:moveTo>
                  <a:lnTo>
                    <a:pt x="1606296" y="1039368"/>
                  </a:lnTo>
                  <a:lnTo>
                    <a:pt x="1606296" y="0"/>
                  </a:lnTo>
                  <a:lnTo>
                    <a:pt x="0" y="0"/>
                  </a:lnTo>
                  <a:lnTo>
                    <a:pt x="0" y="10393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/>
            <p:cNvSpPr/>
            <p:nvPr/>
          </p:nvSpPr>
          <p:spPr>
            <a:xfrm>
              <a:off x="846581" y="5299709"/>
              <a:ext cx="2243455" cy="1039494"/>
            </a:xfrm>
            <a:custGeom>
              <a:avLst/>
              <a:gdLst/>
              <a:ahLst/>
              <a:cxnLst/>
              <a:rect l="l" t="t" r="r" b="b"/>
              <a:pathLst>
                <a:path w="2243455" h="1039495">
                  <a:moveTo>
                    <a:pt x="2243328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2243328" y="1039367"/>
                  </a:lnTo>
                  <a:lnTo>
                    <a:pt x="2243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/>
            <p:cNvSpPr/>
            <p:nvPr/>
          </p:nvSpPr>
          <p:spPr>
            <a:xfrm>
              <a:off x="846581" y="5299709"/>
              <a:ext cx="2243455" cy="1039494"/>
            </a:xfrm>
            <a:custGeom>
              <a:avLst/>
              <a:gdLst/>
              <a:ahLst/>
              <a:cxnLst/>
              <a:rect l="l" t="t" r="r" b="b"/>
              <a:pathLst>
                <a:path w="2243455" h="1039495">
                  <a:moveTo>
                    <a:pt x="0" y="1039367"/>
                  </a:moveTo>
                  <a:lnTo>
                    <a:pt x="2243328" y="1039367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/>
            <p:cNvSpPr/>
            <p:nvPr/>
          </p:nvSpPr>
          <p:spPr>
            <a:xfrm>
              <a:off x="6096761" y="5285993"/>
              <a:ext cx="1967864" cy="1039494"/>
            </a:xfrm>
            <a:custGeom>
              <a:avLst/>
              <a:gdLst/>
              <a:ahLst/>
              <a:cxnLst/>
              <a:rect l="l" t="t" r="r" b="b"/>
              <a:pathLst>
                <a:path w="1967865" h="1039495">
                  <a:moveTo>
                    <a:pt x="1967484" y="0"/>
                  </a:moveTo>
                  <a:lnTo>
                    <a:pt x="0" y="0"/>
                  </a:lnTo>
                  <a:lnTo>
                    <a:pt x="0" y="1039367"/>
                  </a:lnTo>
                  <a:lnTo>
                    <a:pt x="1967484" y="1039367"/>
                  </a:lnTo>
                  <a:lnTo>
                    <a:pt x="1967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/>
            <p:cNvSpPr/>
            <p:nvPr/>
          </p:nvSpPr>
          <p:spPr>
            <a:xfrm>
              <a:off x="6096761" y="5285993"/>
              <a:ext cx="1967864" cy="1039494"/>
            </a:xfrm>
            <a:custGeom>
              <a:avLst/>
              <a:gdLst/>
              <a:ahLst/>
              <a:cxnLst/>
              <a:rect l="l" t="t" r="r" b="b"/>
              <a:pathLst>
                <a:path w="1967865" h="1039495">
                  <a:moveTo>
                    <a:pt x="0" y="1039367"/>
                  </a:moveTo>
                  <a:lnTo>
                    <a:pt x="1967484" y="1039367"/>
                  </a:lnTo>
                  <a:lnTo>
                    <a:pt x="1967484" y="0"/>
                  </a:lnTo>
                  <a:lnTo>
                    <a:pt x="0" y="0"/>
                  </a:lnTo>
                  <a:lnTo>
                    <a:pt x="0" y="10393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02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6470" y="260449"/>
            <a:ext cx="45719" cy="41065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00865" y="628236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05686" y="2555889"/>
            <a:ext cx="42663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FF0000"/>
                </a:solidFill>
              </a:rPr>
              <a:t>Perguntas?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41" y="2209884"/>
            <a:ext cx="3934885" cy="341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34940" y="493197"/>
            <a:ext cx="466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Será que vai dar certo ?</a:t>
            </a:r>
          </a:p>
        </p:txBody>
      </p:sp>
      <p:sp>
        <p:nvSpPr>
          <p:cNvPr id="4" name="Retângulo 3"/>
          <p:cNvSpPr/>
          <p:nvPr/>
        </p:nvSpPr>
        <p:spPr>
          <a:xfrm>
            <a:off x="734940" y="1771892"/>
            <a:ext cx="52437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open sans" panose="020B0606030504020204" pitchFamily="34" charset="0"/>
              </a:rPr>
              <a:t>Você já deve ter se perguntado se a sua ideia de negócio é viável, certo? </a:t>
            </a:r>
          </a:p>
          <a:p>
            <a:pPr algn="just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dirty="0">
                <a:latin typeface="open sans" panose="020B0606030504020204" pitchFamily="34" charset="0"/>
              </a:rPr>
              <a:t>Logo em seguida, começam a surgir dezenas de dúvidas a respeito de quais cuidados você deve ter ao abrir uma empresa,  negócio ou criar um serviço. </a:t>
            </a:r>
          </a:p>
          <a:p>
            <a:pPr algn="just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dirty="0">
                <a:solidFill>
                  <a:srgbClr val="FF0000"/>
                </a:solidFill>
                <a:latin typeface="open sans" panose="020B0606030504020204" pitchFamily="34" charset="0"/>
              </a:rPr>
              <a:t>Mas afinal, o que é preciso pensar na hora de planejar o seu negócio(</a:t>
            </a:r>
            <a:r>
              <a:rPr lang="pt-BR" sz="2400" b="1" dirty="0">
                <a:solidFill>
                  <a:srgbClr val="FF0000"/>
                </a:solidFill>
                <a:latin typeface="open sans" panose="020B0606030504020204" pitchFamily="34" charset="0"/>
              </a:rPr>
              <a:t>produto/serviço</a:t>
            </a:r>
            <a:r>
              <a:rPr lang="pt-BR" sz="2400" dirty="0">
                <a:solidFill>
                  <a:srgbClr val="FF0000"/>
                </a:solidFill>
                <a:latin typeface="open sans" panose="020B0606030504020204" pitchFamily="34" charset="0"/>
              </a:rPr>
              <a:t>)?</a:t>
            </a:r>
            <a:endParaRPr lang="pt-BR" sz="2400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79" y="2142754"/>
            <a:ext cx="2602745" cy="347479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572000" y="666448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https://www.sebraepr.com.br/como-estruturar-seu-modelo-de-negocio/</a:t>
            </a:r>
          </a:p>
        </p:txBody>
      </p:sp>
    </p:spTree>
    <p:extLst>
      <p:ext uri="{BB962C8B-B14F-4D97-AF65-F5344CB8AC3E}">
        <p14:creationId xmlns:p14="http://schemas.microsoft.com/office/powerpoint/2010/main" val="4124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22451" y="507045"/>
            <a:ext cx="575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O que é um Modelo de Negócio?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AF62C6-5717-453D-BCB2-BE2054EE9FBC}"/>
              </a:ext>
            </a:extLst>
          </p:cNvPr>
          <p:cNvSpPr/>
          <p:nvPr/>
        </p:nvSpPr>
        <p:spPr>
          <a:xfrm>
            <a:off x="652042" y="2045809"/>
            <a:ext cx="463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 modelo de negócios descreve a lógica de criação, entrega e captura de valor de uma organização. </a:t>
            </a:r>
            <a:r>
              <a:rPr lang="pt-BR" sz="2800" dirty="0">
                <a:solidFill>
                  <a:srgbClr val="FF0000"/>
                </a:solidFill>
              </a:rPr>
              <a:t>Ele define como a empresa gera receita, quais são seus principais clientes e processos, além de onde estão os custos e margens de lucro.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511D4B-D391-472E-9A9F-D22AA468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70" y="2644111"/>
            <a:ext cx="2209800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81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62236" y="440749"/>
            <a:ext cx="6259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Pensando o Modelo de Negócio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498143" y="2028045"/>
            <a:ext cx="38009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open sans" panose="020B0606030504020204" pitchFamily="34" charset="0"/>
              </a:rPr>
              <a:t>O Business </a:t>
            </a:r>
            <a:r>
              <a:rPr lang="pt-BR" sz="2400" dirty="0" err="1">
                <a:latin typeface="open sans" panose="020B0606030504020204" pitchFamily="34" charset="0"/>
              </a:rPr>
              <a:t>Model</a:t>
            </a:r>
            <a:r>
              <a:rPr lang="pt-BR" sz="2400" dirty="0">
                <a:latin typeface="open sans" panose="020B0606030504020204" pitchFamily="34" charset="0"/>
              </a:rPr>
              <a:t> </a:t>
            </a:r>
            <a:r>
              <a:rPr lang="pt-BR" sz="2400" dirty="0" err="1">
                <a:latin typeface="open sans" panose="020B0606030504020204" pitchFamily="34" charset="0"/>
              </a:rPr>
              <a:t>Canvas</a:t>
            </a:r>
            <a:r>
              <a:rPr lang="pt-BR" sz="2400" dirty="0">
                <a:latin typeface="open sans" panose="020B0606030504020204" pitchFamily="34" charset="0"/>
              </a:rPr>
              <a:t> (BMC), mais conhecido como </a:t>
            </a:r>
            <a:r>
              <a:rPr lang="pt-BR" sz="2400" dirty="0" err="1">
                <a:latin typeface="open sans" panose="020B0606030504020204" pitchFamily="34" charset="0"/>
              </a:rPr>
              <a:t>Canvas</a:t>
            </a:r>
            <a:r>
              <a:rPr lang="pt-BR" sz="2400" dirty="0">
                <a:latin typeface="open sans" panose="020B0606030504020204" pitchFamily="34" charset="0"/>
              </a:rPr>
              <a:t>, é uma ferramenta de planejamento estratégico, que permite desenvolver e esboçar modelos de negócio novos ou existentes.</a:t>
            </a:r>
            <a:endParaRPr lang="pt-BR" sz="2400" dirty="0"/>
          </a:p>
        </p:txBody>
      </p:sp>
      <p:sp>
        <p:nvSpPr>
          <p:cNvPr id="11" name="object 3"/>
          <p:cNvSpPr/>
          <p:nvPr/>
        </p:nvSpPr>
        <p:spPr>
          <a:xfrm>
            <a:off x="4572000" y="1051848"/>
            <a:ext cx="4322441" cy="3928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tângulo 3"/>
          <p:cNvSpPr/>
          <p:nvPr/>
        </p:nvSpPr>
        <p:spPr>
          <a:xfrm>
            <a:off x="4833122" y="4988107"/>
            <a:ext cx="21303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Resultado de estudos e experimentações realizadas por Alex </a:t>
            </a:r>
            <a:r>
              <a:rPr lang="pt-BR" sz="1600" dirty="0" err="1"/>
              <a:t>Osterwalder</a:t>
            </a:r>
            <a:r>
              <a:rPr lang="pt-BR" sz="1600" dirty="0"/>
              <a:t> e Yves </a:t>
            </a:r>
            <a:r>
              <a:rPr lang="pt-BR" sz="1600" dirty="0" err="1"/>
              <a:t>Pigneur</a:t>
            </a:r>
            <a:r>
              <a:rPr lang="pt-BR" sz="1600" dirty="0"/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971" y="5016820"/>
            <a:ext cx="1266014" cy="12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51574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44" y="283081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8691" y="419859"/>
            <a:ext cx="73099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3200" b="1" dirty="0">
                <a:solidFill>
                  <a:srgbClr val="2D2D2D"/>
                </a:solidFill>
                <a:latin typeface="inherit"/>
              </a:rPr>
              <a:t>Benefícios do </a:t>
            </a:r>
            <a:r>
              <a:rPr lang="pt-BR" sz="3200" b="1" dirty="0" err="1">
                <a:solidFill>
                  <a:srgbClr val="2D2D2D"/>
                </a:solidFill>
                <a:latin typeface="inherit"/>
              </a:rPr>
              <a:t>Canvas</a:t>
            </a:r>
            <a:r>
              <a:rPr lang="pt-BR" sz="32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3200" b="1" i="0" dirty="0">
              <a:solidFill>
                <a:srgbClr val="2D2D2D"/>
              </a:solidFill>
              <a:effectLst/>
              <a:latin typeface="open_sansbold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0499" y="2026289"/>
            <a:ext cx="76585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Agiliza e facilita o processo estratégico;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É uma ferramenta flexível e de fácil compreensão;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Sua visualização estratégica aumenta a competitividade;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Traz organização e objetividade para a empresa;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pt-BR" sz="2400" dirty="0"/>
              <a:t>Estimula a criatividade e simplifica a comunicação.</a:t>
            </a:r>
            <a:endParaRPr lang="pt-BR" sz="2400" i="0" u="none" strike="noStrike" dirty="0">
              <a:effectLst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83651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/>
              <a:t>https://www.siteware.com.br/metodologias/modelo-canvas/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90A5C-8658-417E-9FFD-B2E09E248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28053">
            <a:off x="6570623" y="1274367"/>
            <a:ext cx="2259875" cy="1503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DD03F-6A1A-4125-BDF3-7D50E0197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288" y="4360794"/>
            <a:ext cx="2270712" cy="14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65393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203" y="396964"/>
            <a:ext cx="3992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Canvas</a:t>
            </a:r>
            <a:endParaRPr lang="pt-BR" sz="200" b="1" dirty="0"/>
          </a:p>
        </p:txBody>
      </p:sp>
      <p:sp>
        <p:nvSpPr>
          <p:cNvPr id="4" name="Retângulo 3"/>
          <p:cNvSpPr/>
          <p:nvPr/>
        </p:nvSpPr>
        <p:spPr>
          <a:xfrm>
            <a:off x="161768" y="246949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dirty="0">
                <a:latin typeface="Segoe ui" panose="020B0502040204020203" pitchFamily="34" charset="0"/>
              </a:rPr>
              <a:t>Um modelo de negócios, representado no </a:t>
            </a:r>
            <a:r>
              <a:rPr lang="pt-BR" sz="2400" dirty="0" err="1">
                <a:latin typeface="Segoe ui" panose="020B0502040204020203" pitchFamily="34" charset="0"/>
              </a:rPr>
              <a:t>Canvas</a:t>
            </a:r>
            <a:r>
              <a:rPr lang="pt-BR" sz="2400" dirty="0">
                <a:latin typeface="Segoe ui" panose="020B0502040204020203" pitchFamily="34" charset="0"/>
              </a:rPr>
              <a:t>, é melhor descrito com </a:t>
            </a:r>
            <a:r>
              <a:rPr lang="pt-BR" sz="2400" dirty="0">
                <a:solidFill>
                  <a:srgbClr val="FF0000"/>
                </a:solidFill>
                <a:latin typeface="Segoe ui" panose="020B0502040204020203" pitchFamily="34" charset="0"/>
              </a:rPr>
              <a:t>nove componentes básicos</a:t>
            </a:r>
            <a:r>
              <a:rPr lang="pt-BR" sz="2400" dirty="0">
                <a:latin typeface="Segoe ui" panose="020B0502040204020203" pitchFamily="34" charset="0"/>
              </a:rPr>
              <a:t>, Eles englobam quatro áreas principais da organização: </a:t>
            </a:r>
            <a:r>
              <a:rPr lang="pt-BR" sz="2400" dirty="0">
                <a:solidFill>
                  <a:srgbClr val="FF0000"/>
                </a:solidFill>
                <a:latin typeface="Segoe ui" panose="020B0502040204020203" pitchFamily="34" charset="0"/>
              </a:rPr>
              <a:t>clientes, oferta, infraestrutura e viabilidade financeira</a:t>
            </a:r>
            <a:r>
              <a:rPr lang="pt-BR" sz="2400" dirty="0">
                <a:latin typeface="Segoe ui" panose="020B0502040204020203" pitchFamily="34" charset="0"/>
              </a:rPr>
              <a:t>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768" y="2640694"/>
            <a:ext cx="4265147" cy="27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147" y="419859"/>
            <a:ext cx="45719" cy="65393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203" y="396964"/>
            <a:ext cx="3992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dirty="0"/>
              <a:t>Estrutura do </a:t>
            </a:r>
            <a:r>
              <a:rPr lang="pt-BR" sz="3600" b="1" dirty="0" err="1"/>
              <a:t>Canvas</a:t>
            </a:r>
            <a:endParaRPr lang="pt-BR" sz="2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596" y="4729519"/>
            <a:ext cx="2439389" cy="154685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BFC9E44-B407-416B-B0E6-9DAAF733617A}"/>
              </a:ext>
            </a:extLst>
          </p:cNvPr>
          <p:cNvSpPr/>
          <p:nvPr/>
        </p:nvSpPr>
        <p:spPr>
          <a:xfrm>
            <a:off x="444365" y="2040460"/>
            <a:ext cx="831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Clientes: </a:t>
            </a:r>
            <a:r>
              <a:rPr lang="pt-BR" dirty="0"/>
              <a:t>O </a:t>
            </a:r>
            <a:r>
              <a:rPr lang="pt-BR" dirty="0" err="1"/>
              <a:t>Canvas</a:t>
            </a:r>
            <a:r>
              <a:rPr lang="pt-BR" dirty="0"/>
              <a:t> identifica os diferentes segmentos de clientes, suas necessidades e como a empresa pretende atendê-los.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1CCC29-C1ED-443F-A6DC-D3DA38167D03}"/>
              </a:ext>
            </a:extLst>
          </p:cNvPr>
          <p:cNvSpPr/>
          <p:nvPr/>
        </p:nvSpPr>
        <p:spPr>
          <a:xfrm>
            <a:off x="444365" y="3166202"/>
            <a:ext cx="8119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Oferta: </a:t>
            </a:r>
            <a:r>
              <a:rPr lang="pt-BR" dirty="0"/>
              <a:t>Descreve os produtos e serviços que a empresa oferece para satisfazer as necessidades dos clientes.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303FDF-7251-4C76-8061-673048B4A4DD}"/>
              </a:ext>
            </a:extLst>
          </p:cNvPr>
          <p:cNvSpPr/>
          <p:nvPr/>
        </p:nvSpPr>
        <p:spPr>
          <a:xfrm>
            <a:off x="444365" y="4218541"/>
            <a:ext cx="802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Infraestrutura: </a:t>
            </a:r>
            <a:r>
              <a:rPr lang="pt-BR" dirty="0"/>
              <a:t>Analisa os recursos, atividades e parcerias necessárias para entregar a proposta de valor.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4A4EF5-64FC-44DD-8792-C682F03A6E0C}"/>
              </a:ext>
            </a:extLst>
          </p:cNvPr>
          <p:cNvSpPr/>
          <p:nvPr/>
        </p:nvSpPr>
        <p:spPr>
          <a:xfrm>
            <a:off x="444365" y="5102976"/>
            <a:ext cx="503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Viabilidade Financeira: </a:t>
            </a:r>
            <a:r>
              <a:rPr lang="pt-BR" dirty="0"/>
              <a:t>Avalia as fontes de receita e os custos envolvidos para operar o negócio de forma sustentável.</a:t>
            </a:r>
          </a:p>
        </p:txBody>
      </p:sp>
    </p:spTree>
    <p:extLst>
      <p:ext uri="{BB962C8B-B14F-4D97-AF65-F5344CB8AC3E}">
        <p14:creationId xmlns:p14="http://schemas.microsoft.com/office/powerpoint/2010/main" val="41964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52042" y="507045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62236" y="440749"/>
            <a:ext cx="193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/>
              <a:t>O </a:t>
            </a:r>
            <a:r>
              <a:rPr lang="pt-BR" sz="3600" b="1" dirty="0" err="1"/>
              <a:t>Canvas</a:t>
            </a:r>
            <a:endParaRPr lang="pt-BR" sz="3600" b="1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6A3B95C-560E-4DA3-AE1F-0BDEAF347933}"/>
              </a:ext>
            </a:extLst>
          </p:cNvPr>
          <p:cNvSpPr/>
          <p:nvPr/>
        </p:nvSpPr>
        <p:spPr>
          <a:xfrm>
            <a:off x="652042" y="2221533"/>
            <a:ext cx="76245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Business </a:t>
            </a:r>
            <a:r>
              <a:rPr lang="pt-BR" sz="2000" dirty="0" err="1"/>
              <a:t>Model</a:t>
            </a:r>
            <a:r>
              <a:rPr lang="pt-BR" sz="2000" dirty="0"/>
              <a:t> </a:t>
            </a:r>
            <a:r>
              <a:rPr lang="pt-BR" sz="2000" dirty="0" err="1"/>
              <a:t>Canvas</a:t>
            </a:r>
            <a:r>
              <a:rPr lang="pt-BR" sz="2000" dirty="0"/>
              <a:t> (BMC) é uma ferramenta visual que ajuda empreendedores a descrever, analisar e planejar seus modelos de negócio. Ele divide o modelo de negócios em nove blocos essenciais, abrangendo áreas como clientes, ofertas, infraestrutura e finanças.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Ao preencher cada bloco, os empreendedores conseguem ter uma visão holística de seus negócios, identificando oportunidades e desafios. Essa ferramenta é amplamente utilizada por startups e empresas em fase inicial por sua simplicidade e eficácia na estruturação do modelo de negócios.</a:t>
            </a:r>
          </a:p>
        </p:txBody>
      </p:sp>
    </p:spTree>
    <p:extLst>
      <p:ext uri="{BB962C8B-B14F-4D97-AF65-F5344CB8AC3E}">
        <p14:creationId xmlns:p14="http://schemas.microsoft.com/office/powerpoint/2010/main" val="20381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1311</Words>
  <Application>Microsoft Office PowerPoint</Application>
  <PresentationFormat>Apresentação na tela (4:3)</PresentationFormat>
  <Paragraphs>153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38" baseType="lpstr">
      <vt:lpstr>Arial</vt:lpstr>
      <vt:lpstr>Calibri</vt:lpstr>
      <vt:lpstr>Helvetica</vt:lpstr>
      <vt:lpstr>inherit</vt:lpstr>
      <vt:lpstr>open sans</vt:lpstr>
      <vt:lpstr>open_sansbold</vt:lpstr>
      <vt:lpstr>Segoe ui</vt:lpstr>
      <vt:lpstr>Times New Roman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</dc:creator>
  <cp:lastModifiedBy>Aurelio Jose Vitorino</cp:lastModifiedBy>
  <cp:revision>47</cp:revision>
  <dcterms:modified xsi:type="dcterms:W3CDTF">2024-04-26T16:25:04Z</dcterms:modified>
</cp:coreProperties>
</file>