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64" r:id="rId6"/>
    <p:sldMasterId id="2147483739" r:id="rId7"/>
  </p:sldMasterIdLst>
  <p:notesMasterIdLst>
    <p:notesMasterId r:id="rId26"/>
  </p:notesMasterIdLst>
  <p:sldIdLst>
    <p:sldId id="321" r:id="rId8"/>
    <p:sldId id="460" r:id="rId9"/>
    <p:sldId id="459" r:id="rId10"/>
    <p:sldId id="476" r:id="rId11"/>
    <p:sldId id="462" r:id="rId12"/>
    <p:sldId id="463" r:id="rId13"/>
    <p:sldId id="467" r:id="rId14"/>
    <p:sldId id="477" r:id="rId15"/>
    <p:sldId id="478" r:id="rId16"/>
    <p:sldId id="469" r:id="rId17"/>
    <p:sldId id="479" r:id="rId18"/>
    <p:sldId id="480" r:id="rId19"/>
    <p:sldId id="481" r:id="rId20"/>
    <p:sldId id="482" r:id="rId21"/>
    <p:sldId id="268" r:id="rId22"/>
    <p:sldId id="270" r:id="rId23"/>
    <p:sldId id="483" r:id="rId24"/>
    <p:sldId id="364"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020000"/>
    <a:srgbClr val="F34B77"/>
    <a:srgbClr val="FF3300"/>
    <a:srgbClr val="EBAFB5"/>
    <a:srgbClr val="F0265D"/>
    <a:srgbClr val="F4D3D6"/>
    <a:srgbClr val="F9E8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6374" autoAdjust="0"/>
  </p:normalViewPr>
  <p:slideViewPr>
    <p:cSldViewPr snapToGrid="0" snapToObjects="1">
      <p:cViewPr varScale="1">
        <p:scale>
          <a:sx n="107" d="100"/>
          <a:sy n="107" d="100"/>
        </p:scale>
        <p:origin x="150" y="102"/>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98697-E7EB-B84D-9726-13965ED94444}" type="datetimeFigureOut">
              <a:rPr lang="en-US" smtClean="0"/>
              <a:pPr/>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4381500" y="514350"/>
            <a:ext cx="3430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5:notes"/>
          <p:cNvSpPr>
            <a:spLocks noGrp="1" noRot="1" noChangeAspect="1"/>
          </p:cNvSpPr>
          <p:nvPr>
            <p:ph type="sldImg" idx="2"/>
          </p:nvPr>
        </p:nvSpPr>
        <p:spPr>
          <a:xfrm>
            <a:off x="4381500" y="514350"/>
            <a:ext cx="3430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9" y="44627"/>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udo_D">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Espaço Reservado para Conteúdo 2"/>
          <p:cNvSpPr>
            <a:spLocks noGrp="1"/>
          </p:cNvSpPr>
          <p:nvPr>
            <p:ph idx="1"/>
          </p:nvPr>
        </p:nvSpPr>
        <p:spPr>
          <a:xfrm>
            <a:off x="251521" y="908720"/>
            <a:ext cx="7632848" cy="5328592"/>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Número de Slide 5"/>
          <p:cNvSpPr>
            <a:spLocks noGrp="1"/>
          </p:cNvSpPr>
          <p:nvPr>
            <p:ph type="sldNum" sz="quarter" idx="12"/>
          </p:nvPr>
        </p:nvSpPr>
        <p:spPr/>
        <p:txBody>
          <a:bodyPr/>
          <a:lstStyle>
            <a:lvl1pPr>
              <a:defRPr sz="1200">
                <a:solidFill>
                  <a:schemeClr val="tx1"/>
                </a:solidFill>
              </a:defRPr>
            </a:lvl1pPr>
          </a:lstStyle>
          <a:p>
            <a:fld id="{8A4DB464-D8D8-41F6-9F38-5EDC4563F372}" type="slidenum">
              <a:rPr lang="pt-BR" smtClean="0"/>
              <a:pPr/>
              <a:t>‹nº›</a:t>
            </a:fld>
            <a:endParaRPr lang="pt-BR" dirty="0"/>
          </a:p>
        </p:txBody>
      </p:sp>
      <p:sp>
        <p:nvSpPr>
          <p:cNvPr id="5" name="Espaço Reservado para Texto 4"/>
          <p:cNvSpPr>
            <a:spLocks noGrp="1"/>
          </p:cNvSpPr>
          <p:nvPr>
            <p:ph type="body" sz="quarter" idx="13" hasCustomPrompt="1"/>
          </p:nvPr>
        </p:nvSpPr>
        <p:spPr>
          <a:xfrm>
            <a:off x="251521" y="44626"/>
            <a:ext cx="7704534" cy="575791"/>
          </a:xfrm>
        </p:spPr>
        <p:txBody>
          <a:bodyPr/>
          <a:lstStyle>
            <a:lvl1pPr marL="0" indent="0">
              <a:buNone/>
              <a:defRPr b="1">
                <a:effectLst/>
              </a:defRPr>
            </a:lvl1pPr>
          </a:lstStyle>
          <a:p>
            <a:pPr lvl="0"/>
            <a:r>
              <a:rPr lang="pt-BR" dirty="0"/>
              <a:t>Título</a:t>
            </a:r>
          </a:p>
        </p:txBody>
      </p:sp>
    </p:spTree>
    <p:extLst>
      <p:ext uri="{BB962C8B-B14F-4D97-AF65-F5344CB8AC3E}">
        <p14:creationId xmlns:p14="http://schemas.microsoft.com/office/powerpoint/2010/main" val="181766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las">
    <p:spTree>
      <p:nvGrpSpPr>
        <p:cNvPr id="1" name=""/>
        <p:cNvGrpSpPr/>
        <p:nvPr/>
      </p:nvGrpSpPr>
      <p:grpSpPr>
        <a:xfrm>
          <a:off x="0" y="0"/>
          <a:ext cx="0" cy="0"/>
          <a:chOff x="0" y="0"/>
          <a:chExt cx="0" cy="0"/>
        </a:xfrm>
      </p:grpSpPr>
      <p:sp>
        <p:nvSpPr>
          <p:cNvPr id="8" name="Espaço Reservado para Imagem 7"/>
          <p:cNvSpPr>
            <a:spLocks noGrp="1"/>
          </p:cNvSpPr>
          <p:nvPr>
            <p:ph type="pic" sz="quarter" idx="10"/>
          </p:nvPr>
        </p:nvSpPr>
        <p:spPr>
          <a:xfrm>
            <a:off x="0" y="0"/>
            <a:ext cx="9144000" cy="6858000"/>
          </a:xfrm>
        </p:spPr>
        <p:txBody>
          <a:bodyPr/>
          <a:lstStyle/>
          <a:p>
            <a:endParaRPr lang="pt-BR"/>
          </a:p>
        </p:txBody>
      </p:sp>
    </p:spTree>
    <p:extLst>
      <p:ext uri="{BB962C8B-B14F-4D97-AF65-F5344CB8AC3E}">
        <p14:creationId xmlns:p14="http://schemas.microsoft.com/office/powerpoint/2010/main" val="2225923287"/>
      </p:ext>
    </p:extLst>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7"/>
        <p:cNvGrpSpPr/>
        <p:nvPr/>
      </p:nvGrpSpPr>
      <p:grpSpPr>
        <a:xfrm>
          <a:off x="0" y="0"/>
          <a:ext cx="0" cy="0"/>
          <a:chOff x="0" y="0"/>
          <a:chExt cx="0" cy="0"/>
        </a:xfrm>
      </p:grpSpPr>
      <p:sp>
        <p:nvSpPr>
          <p:cNvPr id="18" name="Google Shape;18;p2"/>
          <p:cNvSpPr txBox="1">
            <a:spLocks noGrp="1"/>
          </p:cNvSpPr>
          <p:nvPr>
            <p:ph type="ftr" idx="11"/>
          </p:nvPr>
        </p:nvSpPr>
        <p:spPr>
          <a:xfrm>
            <a:off x="3108960" y="6377940"/>
            <a:ext cx="2926080" cy="184666"/>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457200" y="6377940"/>
            <a:ext cx="210312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83680" y="6377940"/>
            <a:ext cx="2103120" cy="184666"/>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537669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1"/>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7"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3"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B449D725-AF79-4FB6-8D02-83EAC61E3211}"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5854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B449D725-AF79-4FB6-8D02-83EAC61E3211}"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22DC2E43-1104-4361-9C00-4DD9ABBC5D8F}" type="datetimeFigureOut">
              <a:rPr lang="pt-BR" smtClean="0"/>
              <a:pPr/>
              <a:t>12/04/2024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4.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12/04/2024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2"/>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66E0A-C854-4299-A8D3-265B33E61F69}" type="datetimeFigureOut">
              <a:rPr lang="pt-BR" smtClean="0"/>
              <a:pPr/>
              <a:t>12/04/2024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5FC2F-4F59-4DA4-9C31-80974F5350D2}" type="datetimeFigureOut">
              <a:rPr lang="pt-BR" smtClean="0"/>
              <a:pPr/>
              <a:t>12/04/2024</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2E43-1104-4361-9C00-4DD9ABBC5D8F}" type="datetimeFigureOut">
              <a:rPr lang="pt-BR" smtClean="0"/>
              <a:pPr/>
              <a:t>12/04/2024</a:t>
            </a:fld>
            <a:endParaRPr lang="pt-B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3" r:id="rId13"/>
    <p:sldLayoutId id="2147483754"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9" Type="http://schemas.openxmlformats.org/officeDocument/2006/relationships/image" Target="../media/image47.png"/><Relationship Id="rId21" Type="http://schemas.openxmlformats.org/officeDocument/2006/relationships/image" Target="../media/image29.png"/><Relationship Id="rId34" Type="http://schemas.openxmlformats.org/officeDocument/2006/relationships/image" Target="../media/image42.png"/><Relationship Id="rId42" Type="http://schemas.openxmlformats.org/officeDocument/2006/relationships/image" Target="../media/image50.png"/><Relationship Id="rId47" Type="http://schemas.openxmlformats.org/officeDocument/2006/relationships/image" Target="../media/image55.png"/><Relationship Id="rId50" Type="http://schemas.openxmlformats.org/officeDocument/2006/relationships/image" Target="../media/image58.png"/><Relationship Id="rId55" Type="http://schemas.openxmlformats.org/officeDocument/2006/relationships/image" Target="../media/image63.png"/><Relationship Id="rId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24.png"/><Relationship Id="rId29" Type="http://schemas.openxmlformats.org/officeDocument/2006/relationships/image" Target="../media/image37.png"/><Relationship Id="rId11" Type="http://schemas.openxmlformats.org/officeDocument/2006/relationships/image" Target="../media/image19.png"/><Relationship Id="rId24" Type="http://schemas.openxmlformats.org/officeDocument/2006/relationships/image" Target="../media/image32.png"/><Relationship Id="rId32" Type="http://schemas.openxmlformats.org/officeDocument/2006/relationships/image" Target="../media/image40.png"/><Relationship Id="rId37" Type="http://schemas.openxmlformats.org/officeDocument/2006/relationships/image" Target="../media/image45.png"/><Relationship Id="rId40" Type="http://schemas.openxmlformats.org/officeDocument/2006/relationships/image" Target="../media/image48.png"/><Relationship Id="rId45" Type="http://schemas.openxmlformats.org/officeDocument/2006/relationships/image" Target="../media/image53.png"/><Relationship Id="rId53" Type="http://schemas.openxmlformats.org/officeDocument/2006/relationships/image" Target="../media/image61.png"/><Relationship Id="rId58" Type="http://schemas.openxmlformats.org/officeDocument/2006/relationships/image" Target="../media/image66.png"/><Relationship Id="rId5" Type="http://schemas.openxmlformats.org/officeDocument/2006/relationships/image" Target="../media/image13.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jpg"/><Relationship Id="rId30" Type="http://schemas.openxmlformats.org/officeDocument/2006/relationships/image" Target="../media/image38.png"/><Relationship Id="rId35" Type="http://schemas.openxmlformats.org/officeDocument/2006/relationships/image" Target="../media/image43.png"/><Relationship Id="rId43" Type="http://schemas.openxmlformats.org/officeDocument/2006/relationships/image" Target="../media/image51.png"/><Relationship Id="rId48" Type="http://schemas.openxmlformats.org/officeDocument/2006/relationships/image" Target="../media/image56.png"/><Relationship Id="rId56" Type="http://schemas.openxmlformats.org/officeDocument/2006/relationships/image" Target="../media/image64.png"/><Relationship Id="rId8" Type="http://schemas.openxmlformats.org/officeDocument/2006/relationships/image" Target="../media/image16.png"/><Relationship Id="rId51" Type="http://schemas.openxmlformats.org/officeDocument/2006/relationships/image" Target="../media/image59.png"/><Relationship Id="rId3" Type="http://schemas.openxmlformats.org/officeDocument/2006/relationships/image" Target="../media/image11.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png"/><Relationship Id="rId46" Type="http://schemas.openxmlformats.org/officeDocument/2006/relationships/image" Target="../media/image54.png"/><Relationship Id="rId59" Type="http://schemas.openxmlformats.org/officeDocument/2006/relationships/image" Target="../media/image67.png"/><Relationship Id="rId20" Type="http://schemas.openxmlformats.org/officeDocument/2006/relationships/image" Target="../media/image28.png"/><Relationship Id="rId41" Type="http://schemas.openxmlformats.org/officeDocument/2006/relationships/image" Target="../media/image49.png"/><Relationship Id="rId54" Type="http://schemas.openxmlformats.org/officeDocument/2006/relationships/image" Target="../media/image62.png"/><Relationship Id="rId1" Type="http://schemas.openxmlformats.org/officeDocument/2006/relationships/slideLayout" Target="../slideLayouts/slideLayout19.xml"/><Relationship Id="rId6"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36" Type="http://schemas.openxmlformats.org/officeDocument/2006/relationships/image" Target="../media/image44.png"/><Relationship Id="rId49" Type="http://schemas.openxmlformats.org/officeDocument/2006/relationships/image" Target="../media/image57.png"/><Relationship Id="rId57" Type="http://schemas.openxmlformats.org/officeDocument/2006/relationships/image" Target="../media/image65.png"/><Relationship Id="rId10" Type="http://schemas.openxmlformats.org/officeDocument/2006/relationships/image" Target="../media/image18.png"/><Relationship Id="rId31" Type="http://schemas.openxmlformats.org/officeDocument/2006/relationships/image" Target="../media/image39.png"/><Relationship Id="rId44" Type="http://schemas.openxmlformats.org/officeDocument/2006/relationships/image" Target="../media/image52.png"/><Relationship Id="rId52" Type="http://schemas.openxmlformats.org/officeDocument/2006/relationships/image" Target="../media/image60.png"/><Relationship Id="rId60"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35.jpg"/><Relationship Id="rId5" Type="http://schemas.openxmlformats.org/officeDocument/2006/relationships/image" Target="../media/image6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12.xml"/><Relationship Id="rId1" Type="http://schemas.openxmlformats.org/officeDocument/2006/relationships/video" Target="file:///C:\Users\cl0743\Desktop\videos-completo\video_final.mp4" TargetMode="External"/><Relationship Id="rId4" Type="http://schemas.openxmlformats.org/officeDocument/2006/relationships/image" Target="../media/image73.jpe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FIAP-NOVO-2014-MAGENT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83125" y="2901164"/>
            <a:ext cx="3604019" cy="1051424"/>
          </a:xfrm>
          <a:prstGeom prst="rect">
            <a:avLst/>
          </a:prstGeom>
        </p:spPr>
      </p:pic>
    </p:spTree>
    <p:extLst>
      <p:ext uri="{BB962C8B-B14F-4D97-AF65-F5344CB8AC3E}">
        <p14:creationId xmlns:p14="http://schemas.microsoft.com/office/powerpoint/2010/main" val="141648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5"/>
            <a:ext cx="45719" cy="505862"/>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95715" y="495986"/>
            <a:ext cx="5461495" cy="646331"/>
          </a:xfrm>
          <a:prstGeom prst="rect">
            <a:avLst/>
          </a:prstGeom>
        </p:spPr>
        <p:txBody>
          <a:bodyPr wrap="none">
            <a:spAutoFit/>
          </a:bodyPr>
          <a:lstStyle/>
          <a:p>
            <a:r>
              <a:rPr lang="pt-BR" sz="3600" b="1" dirty="0"/>
              <a:t>Quando Usar uma Persona?</a:t>
            </a:r>
            <a:endParaRPr lang="pt-BR" sz="6000" b="1" dirty="0">
              <a:solidFill>
                <a:srgbClr val="020000"/>
              </a:solidFill>
            </a:endParaRPr>
          </a:p>
        </p:txBody>
      </p:sp>
      <p:sp>
        <p:nvSpPr>
          <p:cNvPr id="3" name="Retângulo 2">
            <a:extLst>
              <a:ext uri="{FF2B5EF4-FFF2-40B4-BE49-F238E27FC236}">
                <a16:creationId xmlns:a16="http://schemas.microsoft.com/office/drawing/2014/main" id="{28717ACD-DE13-4FB4-807E-95EC0A8C6DBF}"/>
              </a:ext>
            </a:extLst>
          </p:cNvPr>
          <p:cNvSpPr/>
          <p:nvPr/>
        </p:nvSpPr>
        <p:spPr>
          <a:xfrm>
            <a:off x="620215" y="1953264"/>
            <a:ext cx="7906774" cy="3139321"/>
          </a:xfrm>
          <a:prstGeom prst="rect">
            <a:avLst/>
          </a:prstGeom>
        </p:spPr>
        <p:txBody>
          <a:bodyPr wrap="square">
            <a:spAutoFit/>
          </a:bodyPr>
          <a:lstStyle/>
          <a:p>
            <a:pPr marL="285750" indent="-285750" algn="just">
              <a:buFont typeface="Wingdings" panose="05000000000000000000" pitchFamily="2" charset="2"/>
              <a:buChar char="ü"/>
            </a:pPr>
            <a:r>
              <a:rPr lang="pt-BR" dirty="0"/>
              <a:t>As personas desempenham um papel crucial para garantir que o usuário permaneça na vanguarda durante os estágios de design, desenvolvimento e manutenção (Allen e </a:t>
            </a:r>
            <a:r>
              <a:rPr lang="pt-BR" dirty="0" err="1"/>
              <a:t>Chudley</a:t>
            </a:r>
            <a:r>
              <a:rPr lang="pt-BR" dirty="0"/>
              <a:t>, 2012).</a:t>
            </a:r>
          </a:p>
          <a:p>
            <a:pPr marL="285750" indent="-285750" algn="just">
              <a:buFont typeface="Wingdings" panose="05000000000000000000" pitchFamily="2" charset="2"/>
              <a:buChar char="ü"/>
            </a:pPr>
            <a:endParaRPr lang="pt-BR" dirty="0"/>
          </a:p>
          <a:p>
            <a:pPr marL="285750" indent="-285750" algn="just">
              <a:buFont typeface="Wingdings" panose="05000000000000000000" pitchFamily="2" charset="2"/>
              <a:buChar char="ü"/>
            </a:pPr>
            <a:r>
              <a:rPr lang="pt-BR" dirty="0">
                <a:solidFill>
                  <a:srgbClr val="FF0000"/>
                </a:solidFill>
              </a:rPr>
              <a:t>Seu maior valor está na presença desde os estágios iniciais</a:t>
            </a:r>
            <a:r>
              <a:rPr lang="pt-BR" dirty="0"/>
              <a:t>, seja para criar um novo produto ou serviço, implementar um redesenho, introduzir novos recursos ou estabelecer uma nova identidade de marca.</a:t>
            </a:r>
          </a:p>
          <a:p>
            <a:pPr algn="just"/>
            <a:endParaRPr lang="pt-BR" dirty="0"/>
          </a:p>
          <a:p>
            <a:pPr marL="285750" indent="-285750" algn="just">
              <a:buFont typeface="Wingdings" panose="05000000000000000000" pitchFamily="2" charset="2"/>
              <a:buChar char="ü"/>
            </a:pPr>
            <a:r>
              <a:rPr lang="pt-BR" dirty="0"/>
              <a:t>A criação de entregáveis, como mapas do site, diagramas de processo e </a:t>
            </a:r>
            <a:r>
              <a:rPr lang="pt-BR" dirty="0" err="1"/>
              <a:t>wireframes</a:t>
            </a:r>
            <a:r>
              <a:rPr lang="pt-BR" dirty="0"/>
              <a:t> de página, é guiada por cenários de persona e suas experiências de interação desejadas com o site (Mulder e </a:t>
            </a:r>
            <a:r>
              <a:rPr lang="pt-BR" dirty="0" err="1"/>
              <a:t>Yaar</a:t>
            </a:r>
            <a:r>
              <a:rPr lang="pt-BR" dirty="0"/>
              <a:t>, 2006).</a:t>
            </a:r>
          </a:p>
        </p:txBody>
      </p:sp>
      <p:sp>
        <p:nvSpPr>
          <p:cNvPr id="4" name="Retângulo 3">
            <a:extLst>
              <a:ext uri="{FF2B5EF4-FFF2-40B4-BE49-F238E27FC236}">
                <a16:creationId xmlns:a16="http://schemas.microsoft.com/office/drawing/2014/main" id="{A86F5FB4-8A43-4346-997B-E41B682A3C91}"/>
              </a:ext>
            </a:extLst>
          </p:cNvPr>
          <p:cNvSpPr/>
          <p:nvPr/>
        </p:nvSpPr>
        <p:spPr>
          <a:xfrm>
            <a:off x="6173365" y="6657945"/>
            <a:ext cx="2982286" cy="200055"/>
          </a:xfrm>
          <a:prstGeom prst="rect">
            <a:avLst/>
          </a:prstGeom>
        </p:spPr>
        <p:txBody>
          <a:bodyPr wrap="square">
            <a:spAutoFit/>
          </a:bodyPr>
          <a:lstStyle/>
          <a:p>
            <a:r>
              <a:rPr lang="pt-BR" sz="700" dirty="0"/>
              <a:t>https://brasil.uxdesign.cc/ux-baseado-em-fatos-personas-f78e71f09a84</a:t>
            </a:r>
          </a:p>
        </p:txBody>
      </p:sp>
    </p:spTree>
    <p:extLst>
      <p:ext uri="{BB962C8B-B14F-4D97-AF65-F5344CB8AC3E}">
        <p14:creationId xmlns:p14="http://schemas.microsoft.com/office/powerpoint/2010/main" val="40328338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5"/>
            <a:ext cx="45719" cy="505862"/>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95715" y="495986"/>
            <a:ext cx="3435299" cy="646331"/>
          </a:xfrm>
          <a:prstGeom prst="rect">
            <a:avLst/>
          </a:prstGeom>
        </p:spPr>
        <p:txBody>
          <a:bodyPr wrap="none">
            <a:spAutoFit/>
          </a:bodyPr>
          <a:lstStyle/>
          <a:p>
            <a:r>
              <a:rPr lang="pt-BR" sz="3600" b="1" dirty="0"/>
              <a:t>Tipos de Persona</a:t>
            </a:r>
            <a:endParaRPr lang="pt-BR" sz="6000" b="1" dirty="0">
              <a:solidFill>
                <a:srgbClr val="020000"/>
              </a:solidFill>
            </a:endParaRPr>
          </a:p>
        </p:txBody>
      </p:sp>
      <p:sp>
        <p:nvSpPr>
          <p:cNvPr id="2" name="Retângulo 1">
            <a:extLst>
              <a:ext uri="{FF2B5EF4-FFF2-40B4-BE49-F238E27FC236}">
                <a16:creationId xmlns:a16="http://schemas.microsoft.com/office/drawing/2014/main" id="{544C7CD5-2812-4785-A234-BEEB6DF152FC}"/>
              </a:ext>
            </a:extLst>
          </p:cNvPr>
          <p:cNvSpPr/>
          <p:nvPr/>
        </p:nvSpPr>
        <p:spPr>
          <a:xfrm>
            <a:off x="767593" y="1770202"/>
            <a:ext cx="8058531" cy="4278094"/>
          </a:xfrm>
          <a:prstGeom prst="rect">
            <a:avLst/>
          </a:prstGeom>
        </p:spPr>
        <p:txBody>
          <a:bodyPr wrap="square">
            <a:spAutoFit/>
          </a:bodyPr>
          <a:lstStyle/>
          <a:p>
            <a:r>
              <a:rPr lang="pt-BR" sz="1600" dirty="0"/>
              <a:t>Os principais tipos de persona são:</a:t>
            </a:r>
          </a:p>
          <a:p>
            <a:endParaRPr lang="pt-BR" sz="1600" dirty="0"/>
          </a:p>
          <a:p>
            <a:r>
              <a:rPr lang="pt-BR" sz="1600" b="1" dirty="0" err="1">
                <a:solidFill>
                  <a:srgbClr val="FF0000"/>
                </a:solidFill>
              </a:rPr>
              <a:t>Buyer</a:t>
            </a:r>
            <a:r>
              <a:rPr lang="pt-BR" sz="1600" b="1" dirty="0">
                <a:solidFill>
                  <a:srgbClr val="FF0000"/>
                </a:solidFill>
              </a:rPr>
              <a:t> persona: </a:t>
            </a:r>
            <a:r>
              <a:rPr lang="pt-BR" sz="1600" dirty="0"/>
              <a:t>este é o tipo mais comum de persona e é a representação do cliente ideal de um negócio, feita a partir da análise de dados e informações do público-alvo;</a:t>
            </a:r>
          </a:p>
          <a:p>
            <a:endParaRPr lang="pt-BR" sz="1600" dirty="0"/>
          </a:p>
          <a:p>
            <a:r>
              <a:rPr lang="pt-BR" sz="1600" b="1" dirty="0">
                <a:solidFill>
                  <a:srgbClr val="FF0000"/>
                </a:solidFill>
              </a:rPr>
              <a:t>Brand persona: </a:t>
            </a:r>
            <a:r>
              <a:rPr lang="pt-BR" sz="1600" dirty="0"/>
              <a:t>esta persona reúne características do consumidor ideal da empresa, mas seu foco é ser a representação da personalidade da marca. Ela ajuda a orientar os valores da empresa e como eles serão transmitidos em todos os seus canais de comunicação, humanizando a interação com os clientes;</a:t>
            </a:r>
          </a:p>
          <a:p>
            <a:endParaRPr lang="pt-BR" sz="1600" dirty="0"/>
          </a:p>
          <a:p>
            <a:r>
              <a:rPr lang="pt-BR" sz="1600" b="1" dirty="0" err="1">
                <a:solidFill>
                  <a:srgbClr val="FF0000"/>
                </a:solidFill>
              </a:rPr>
              <a:t>User</a:t>
            </a:r>
            <a:r>
              <a:rPr lang="pt-BR" sz="1600" b="1" dirty="0">
                <a:solidFill>
                  <a:srgbClr val="FF0000"/>
                </a:solidFill>
              </a:rPr>
              <a:t> persona: </a:t>
            </a:r>
            <a:r>
              <a:rPr lang="pt-BR" sz="1600" dirty="0"/>
              <a:t>é a persona mais utilizada para o desenvolvimento de aplicativos e softwares que serão usados pelos clientes, além de servir como referência para o planejamento de suporte a dúvidas.</a:t>
            </a:r>
          </a:p>
          <a:p>
            <a:endParaRPr lang="pt-BR" sz="1600" dirty="0"/>
          </a:p>
          <a:p>
            <a:r>
              <a:rPr lang="pt-BR" sz="1600" b="1" dirty="0">
                <a:solidFill>
                  <a:srgbClr val="FF0000"/>
                </a:solidFill>
              </a:rPr>
              <a:t>Website persona: </a:t>
            </a:r>
            <a:r>
              <a:rPr lang="pt-BR" sz="1600" dirty="0"/>
              <a:t>é a persona que representa o visitante do site da empresa e identifica seu comportamento na interação com as páginas. Ela ajuda a determinar possíveis mudanças de arquitetura, design e conteúdo.</a:t>
            </a:r>
          </a:p>
        </p:txBody>
      </p:sp>
      <p:sp>
        <p:nvSpPr>
          <p:cNvPr id="5" name="Retângulo 4">
            <a:extLst>
              <a:ext uri="{FF2B5EF4-FFF2-40B4-BE49-F238E27FC236}">
                <a16:creationId xmlns:a16="http://schemas.microsoft.com/office/drawing/2014/main" id="{7F3FE3AB-5E9B-4930-BC80-EDB7DBDDB9BB}"/>
              </a:ext>
            </a:extLst>
          </p:cNvPr>
          <p:cNvSpPr/>
          <p:nvPr/>
        </p:nvSpPr>
        <p:spPr>
          <a:xfrm>
            <a:off x="6939791" y="6604084"/>
            <a:ext cx="2311169" cy="200055"/>
          </a:xfrm>
          <a:prstGeom prst="rect">
            <a:avLst/>
          </a:prstGeom>
        </p:spPr>
        <p:txBody>
          <a:bodyPr wrap="square">
            <a:spAutoFit/>
          </a:bodyPr>
          <a:lstStyle/>
          <a:p>
            <a:r>
              <a:rPr lang="pt-BR" sz="700" dirty="0"/>
              <a:t>https://www.zendesk.com.br/blog/criacao-de-persona/</a:t>
            </a:r>
          </a:p>
        </p:txBody>
      </p:sp>
    </p:spTree>
    <p:extLst>
      <p:ext uri="{BB962C8B-B14F-4D97-AF65-F5344CB8AC3E}">
        <p14:creationId xmlns:p14="http://schemas.microsoft.com/office/powerpoint/2010/main" val="14271013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4"/>
            <a:ext cx="45719" cy="95886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95715" y="495986"/>
            <a:ext cx="6741546" cy="1077218"/>
          </a:xfrm>
          <a:prstGeom prst="rect">
            <a:avLst/>
          </a:prstGeom>
        </p:spPr>
        <p:txBody>
          <a:bodyPr wrap="square">
            <a:spAutoFit/>
          </a:bodyPr>
          <a:lstStyle/>
          <a:p>
            <a:r>
              <a:rPr lang="pt-BR" sz="3200" b="1" dirty="0"/>
              <a:t>Como os Desenvolvedores Podem Usar a Persona?</a:t>
            </a:r>
            <a:endParaRPr lang="pt-BR" sz="5400" b="1" dirty="0">
              <a:solidFill>
                <a:srgbClr val="020000"/>
              </a:solidFill>
            </a:endParaRPr>
          </a:p>
        </p:txBody>
      </p:sp>
      <p:sp>
        <p:nvSpPr>
          <p:cNvPr id="3" name="Retângulo 2">
            <a:extLst>
              <a:ext uri="{FF2B5EF4-FFF2-40B4-BE49-F238E27FC236}">
                <a16:creationId xmlns:a16="http://schemas.microsoft.com/office/drawing/2014/main" id="{8D23BA03-524B-450F-8052-4AFC2387720F}"/>
              </a:ext>
            </a:extLst>
          </p:cNvPr>
          <p:cNvSpPr/>
          <p:nvPr/>
        </p:nvSpPr>
        <p:spPr>
          <a:xfrm>
            <a:off x="620215" y="1984656"/>
            <a:ext cx="8041753" cy="3693319"/>
          </a:xfrm>
          <a:prstGeom prst="rect">
            <a:avLst/>
          </a:prstGeom>
        </p:spPr>
        <p:txBody>
          <a:bodyPr wrap="square">
            <a:spAutoFit/>
          </a:bodyPr>
          <a:lstStyle/>
          <a:p>
            <a:r>
              <a:rPr lang="pt-BR" dirty="0"/>
              <a:t>As personas podem ser usadas de várias maneiras no processo de desenvolvimento:</a:t>
            </a:r>
          </a:p>
          <a:p>
            <a:endParaRPr lang="pt-BR" dirty="0"/>
          </a:p>
          <a:p>
            <a:r>
              <a:rPr lang="pt-BR" dirty="0"/>
              <a:t>1. Definição de requisitos: As personas podem ser usadas para ajudar a definir os requisitos do produto. Por exemplo, quais funcionalidades a persona precisará? Que problemas ela está tentando resolver?</a:t>
            </a:r>
          </a:p>
          <a:p>
            <a:endParaRPr lang="pt-BR" dirty="0"/>
          </a:p>
          <a:p>
            <a:r>
              <a:rPr lang="pt-BR" dirty="0"/>
              <a:t>2. Design de interface: As personas podem ser usadas para informar o design da interface do usuário. Por exemplo, como a persona interagiria com o produto? Que tipo de interface seria mais intuitiva para ela?</a:t>
            </a:r>
          </a:p>
          <a:p>
            <a:endParaRPr lang="pt-BR" dirty="0"/>
          </a:p>
          <a:p>
            <a:r>
              <a:rPr lang="pt-BR" dirty="0"/>
              <a:t>3. Teste de usabilidade: As personas podem ser usadas para guiar testes de usabilidade, ajudando a equipe a entender como os usuários reais interagiriam com o produto.</a:t>
            </a:r>
          </a:p>
        </p:txBody>
      </p:sp>
    </p:spTree>
    <p:extLst>
      <p:ext uri="{BB962C8B-B14F-4D97-AF65-F5344CB8AC3E}">
        <p14:creationId xmlns:p14="http://schemas.microsoft.com/office/powerpoint/2010/main" val="26653890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4"/>
            <a:ext cx="45719" cy="69042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95715" y="623240"/>
            <a:ext cx="6741546" cy="584775"/>
          </a:xfrm>
          <a:prstGeom prst="rect">
            <a:avLst/>
          </a:prstGeom>
        </p:spPr>
        <p:txBody>
          <a:bodyPr wrap="square">
            <a:spAutoFit/>
          </a:bodyPr>
          <a:lstStyle/>
          <a:p>
            <a:r>
              <a:rPr lang="pt-BR" sz="3200" b="1" dirty="0"/>
              <a:t>Como Criar um Persona?</a:t>
            </a:r>
            <a:endParaRPr lang="pt-BR" sz="5400" b="1" dirty="0">
              <a:solidFill>
                <a:srgbClr val="020000"/>
              </a:solidFill>
            </a:endParaRPr>
          </a:p>
        </p:txBody>
      </p:sp>
      <p:sp>
        <p:nvSpPr>
          <p:cNvPr id="5" name="Retângulo 4">
            <a:extLst>
              <a:ext uri="{FF2B5EF4-FFF2-40B4-BE49-F238E27FC236}">
                <a16:creationId xmlns:a16="http://schemas.microsoft.com/office/drawing/2014/main" id="{314509D6-E7C5-41AC-9D3F-4604CFA950FD}"/>
              </a:ext>
            </a:extLst>
          </p:cNvPr>
          <p:cNvSpPr/>
          <p:nvPr/>
        </p:nvSpPr>
        <p:spPr>
          <a:xfrm>
            <a:off x="792758" y="2082054"/>
            <a:ext cx="7931791" cy="1200329"/>
          </a:xfrm>
          <a:prstGeom prst="rect">
            <a:avLst/>
          </a:prstGeom>
        </p:spPr>
        <p:txBody>
          <a:bodyPr wrap="square">
            <a:spAutoFit/>
          </a:bodyPr>
          <a:lstStyle/>
          <a:p>
            <a:r>
              <a:rPr lang="pt-BR" dirty="0"/>
              <a:t>A criação da persona é um processo. Não dá para simplesmente sair descrevendo alguém que você acha que representa seus clientes. Também não dá para cair na objeção de “eu já conheço os meus clientes”, pois as nossas percepções podem nos enganar.</a:t>
            </a:r>
          </a:p>
        </p:txBody>
      </p:sp>
      <p:sp>
        <p:nvSpPr>
          <p:cNvPr id="7" name="Retângulo 6">
            <a:extLst>
              <a:ext uri="{FF2B5EF4-FFF2-40B4-BE49-F238E27FC236}">
                <a16:creationId xmlns:a16="http://schemas.microsoft.com/office/drawing/2014/main" id="{F256F350-11C5-4DBF-B9A7-DF99626B3F49}"/>
              </a:ext>
            </a:extLst>
          </p:cNvPr>
          <p:cNvSpPr/>
          <p:nvPr/>
        </p:nvSpPr>
        <p:spPr>
          <a:xfrm>
            <a:off x="960540" y="3873184"/>
            <a:ext cx="4572000" cy="1631216"/>
          </a:xfrm>
          <a:prstGeom prst="rect">
            <a:avLst/>
          </a:prstGeom>
        </p:spPr>
        <p:txBody>
          <a:bodyPr>
            <a:spAutoFit/>
          </a:bodyPr>
          <a:lstStyle/>
          <a:p>
            <a:pPr marL="342900" indent="-342900">
              <a:buFont typeface="Wingdings" panose="05000000000000000000" pitchFamily="2" charset="2"/>
              <a:buChar char="Ø"/>
            </a:pPr>
            <a:r>
              <a:rPr lang="pt-BR" sz="2000" dirty="0"/>
              <a:t>Coletar os dados de clientes;</a:t>
            </a:r>
          </a:p>
          <a:p>
            <a:pPr marL="342900" indent="-342900">
              <a:buFont typeface="Wingdings" panose="05000000000000000000" pitchFamily="2" charset="2"/>
              <a:buChar char="Ø"/>
            </a:pPr>
            <a:r>
              <a:rPr lang="pt-BR" sz="2000" dirty="0"/>
              <a:t>Realizar perguntas a esses clientes;</a:t>
            </a:r>
          </a:p>
          <a:p>
            <a:pPr marL="342900" indent="-342900">
              <a:buFont typeface="Wingdings" panose="05000000000000000000" pitchFamily="2" charset="2"/>
              <a:buChar char="Ø"/>
            </a:pPr>
            <a:r>
              <a:rPr lang="pt-BR" sz="2000" dirty="0"/>
              <a:t>Analisar os dados coletados;</a:t>
            </a:r>
          </a:p>
          <a:p>
            <a:pPr marL="342900" indent="-342900">
              <a:buFont typeface="Wingdings" panose="05000000000000000000" pitchFamily="2" charset="2"/>
              <a:buChar char="Ø"/>
            </a:pPr>
            <a:r>
              <a:rPr lang="pt-BR" sz="2000" dirty="0"/>
              <a:t>Estruturar a persona;</a:t>
            </a:r>
          </a:p>
          <a:p>
            <a:pPr marL="342900" indent="-342900">
              <a:buFont typeface="Wingdings" panose="05000000000000000000" pitchFamily="2" charset="2"/>
              <a:buChar char="Ø"/>
            </a:pPr>
            <a:r>
              <a:rPr lang="pt-BR" sz="2000" dirty="0"/>
              <a:t>Compartilhar a persona com a equipe.</a:t>
            </a:r>
          </a:p>
        </p:txBody>
      </p:sp>
      <p:pic>
        <p:nvPicPr>
          <p:cNvPr id="8" name="Imagem 7">
            <a:extLst>
              <a:ext uri="{FF2B5EF4-FFF2-40B4-BE49-F238E27FC236}">
                <a16:creationId xmlns:a16="http://schemas.microsoft.com/office/drawing/2014/main" id="{DA08BD10-E8D4-492A-A73B-0853E39D721E}"/>
              </a:ext>
            </a:extLst>
          </p:cNvPr>
          <p:cNvPicPr>
            <a:picLocks noChangeAspect="1"/>
          </p:cNvPicPr>
          <p:nvPr/>
        </p:nvPicPr>
        <p:blipFill>
          <a:blip r:embed="rId3"/>
          <a:stretch>
            <a:fillRect/>
          </a:stretch>
        </p:blipFill>
        <p:spPr>
          <a:xfrm>
            <a:off x="6373710" y="3602693"/>
            <a:ext cx="1809750" cy="2524125"/>
          </a:xfrm>
          <a:prstGeom prst="rect">
            <a:avLst/>
          </a:prstGeom>
        </p:spPr>
      </p:pic>
    </p:spTree>
    <p:extLst>
      <p:ext uri="{BB962C8B-B14F-4D97-AF65-F5344CB8AC3E}">
        <p14:creationId xmlns:p14="http://schemas.microsoft.com/office/powerpoint/2010/main" val="11719016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5"/>
            <a:ext cx="45719" cy="58477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20215" y="624433"/>
            <a:ext cx="6741546" cy="584775"/>
          </a:xfrm>
          <a:prstGeom prst="rect">
            <a:avLst/>
          </a:prstGeom>
        </p:spPr>
        <p:txBody>
          <a:bodyPr wrap="square">
            <a:spAutoFit/>
          </a:bodyPr>
          <a:lstStyle/>
          <a:p>
            <a:r>
              <a:rPr lang="pt-BR" sz="3200" b="1" dirty="0"/>
              <a:t>Exemplo de Uma Persona</a:t>
            </a:r>
            <a:endParaRPr lang="pt-BR" sz="5400" b="1" dirty="0">
              <a:solidFill>
                <a:srgbClr val="020000"/>
              </a:solidFill>
            </a:endParaRPr>
          </a:p>
        </p:txBody>
      </p:sp>
      <p:sp>
        <p:nvSpPr>
          <p:cNvPr id="2" name="Retângulo 1">
            <a:extLst>
              <a:ext uri="{FF2B5EF4-FFF2-40B4-BE49-F238E27FC236}">
                <a16:creationId xmlns:a16="http://schemas.microsoft.com/office/drawing/2014/main" id="{B8F84E70-CA3D-4456-9236-7C5F8B0EBF5D}"/>
              </a:ext>
            </a:extLst>
          </p:cNvPr>
          <p:cNvSpPr/>
          <p:nvPr/>
        </p:nvSpPr>
        <p:spPr>
          <a:xfrm>
            <a:off x="817927" y="2097758"/>
            <a:ext cx="7882362" cy="2862322"/>
          </a:xfrm>
          <a:prstGeom prst="rect">
            <a:avLst/>
          </a:prstGeom>
        </p:spPr>
        <p:txBody>
          <a:bodyPr wrap="square">
            <a:spAutoFit/>
          </a:bodyPr>
          <a:lstStyle/>
          <a:p>
            <a:r>
              <a:rPr lang="pt-BR" dirty="0"/>
              <a:t>Você está desenvolvendo um aplicativo de entrega de alimentos. Uma das suas personas pode ser "Maria, a Profissional Ocupada". Maria tem 30 anos, trabalha em tempo integral e muitas vezes não tem tempo para preparar o jantar. Ela valoriza a conveniência e está disposta a pagar um pouco mais por isso. </a:t>
            </a:r>
          </a:p>
          <a:p>
            <a:endParaRPr lang="pt-BR" dirty="0"/>
          </a:p>
          <a:p>
            <a:r>
              <a:rPr lang="pt-BR" dirty="0"/>
              <a:t>Esta persona ajuda a orientar muitas decisões de desenvolvimento. Por exemplo, você pode concluir que o aplicativo precisa ter um processo de checkout rápido e fácil, opções para programar entregas com antecedência, e a possibilidade de salvar pratos favoritos para pedidos rápidos no futuro.</a:t>
            </a:r>
          </a:p>
          <a:p>
            <a:endParaRPr lang="pt-BR" dirty="0"/>
          </a:p>
        </p:txBody>
      </p:sp>
    </p:spTree>
    <p:extLst>
      <p:ext uri="{BB962C8B-B14F-4D97-AF65-F5344CB8AC3E}">
        <p14:creationId xmlns:p14="http://schemas.microsoft.com/office/powerpoint/2010/main" val="9859251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p:nvPr/>
        </p:nvSpPr>
        <p:spPr>
          <a:xfrm>
            <a:off x="0" y="857250"/>
            <a:ext cx="9144000" cy="51435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000000"/>
          </a:solidFill>
          <a:ln>
            <a:noFill/>
          </a:ln>
        </p:spPr>
        <p:txBody>
          <a:bodyPr spcFirstLastPara="1" wrap="square" lIns="0" tIns="0" rIns="0" bIns="0" anchor="t" anchorCtr="0">
            <a:noAutofit/>
          </a:bodyPr>
          <a:lstStyle/>
          <a:p>
            <a:endParaRPr sz="1350"/>
          </a:p>
        </p:txBody>
      </p:sp>
      <p:pic>
        <p:nvPicPr>
          <p:cNvPr id="219" name="Google Shape;219;p20"/>
          <p:cNvPicPr preferRelativeResize="0"/>
          <p:nvPr/>
        </p:nvPicPr>
        <p:blipFill rotWithShape="1">
          <a:blip r:embed="rId3">
            <a:alphaModFix/>
          </a:blip>
          <a:srcRect/>
          <a:stretch/>
        </p:blipFill>
        <p:spPr>
          <a:xfrm>
            <a:off x="6219062" y="1667638"/>
            <a:ext cx="1635633" cy="1866518"/>
          </a:xfrm>
          <a:prstGeom prst="rect">
            <a:avLst/>
          </a:prstGeom>
          <a:noFill/>
          <a:ln>
            <a:noFill/>
          </a:ln>
        </p:spPr>
      </p:pic>
      <p:pic>
        <p:nvPicPr>
          <p:cNvPr id="220" name="Google Shape;220;p20"/>
          <p:cNvPicPr preferRelativeResize="0"/>
          <p:nvPr/>
        </p:nvPicPr>
        <p:blipFill rotWithShape="1">
          <a:blip r:embed="rId4">
            <a:alphaModFix/>
          </a:blip>
          <a:srcRect/>
          <a:stretch/>
        </p:blipFill>
        <p:spPr>
          <a:xfrm>
            <a:off x="1348741" y="3789045"/>
            <a:ext cx="2043683" cy="1351025"/>
          </a:xfrm>
          <a:prstGeom prst="rect">
            <a:avLst/>
          </a:prstGeom>
          <a:noFill/>
          <a:ln>
            <a:noFill/>
          </a:ln>
        </p:spPr>
      </p:pic>
      <p:pic>
        <p:nvPicPr>
          <p:cNvPr id="221" name="Google Shape;221;p20"/>
          <p:cNvPicPr preferRelativeResize="0"/>
          <p:nvPr/>
        </p:nvPicPr>
        <p:blipFill rotWithShape="1">
          <a:blip r:embed="rId5">
            <a:alphaModFix/>
          </a:blip>
          <a:srcRect/>
          <a:stretch/>
        </p:blipFill>
        <p:spPr>
          <a:xfrm>
            <a:off x="1693925" y="995553"/>
            <a:ext cx="5877306" cy="548640"/>
          </a:xfrm>
          <a:prstGeom prst="rect">
            <a:avLst/>
          </a:prstGeom>
          <a:noFill/>
          <a:ln>
            <a:noFill/>
          </a:ln>
        </p:spPr>
      </p:pic>
      <p:pic>
        <p:nvPicPr>
          <p:cNvPr id="222" name="Google Shape;222;p20"/>
          <p:cNvPicPr preferRelativeResize="0"/>
          <p:nvPr/>
        </p:nvPicPr>
        <p:blipFill rotWithShape="1">
          <a:blip r:embed="rId6">
            <a:alphaModFix/>
          </a:blip>
          <a:srcRect/>
          <a:stretch/>
        </p:blipFill>
        <p:spPr>
          <a:xfrm>
            <a:off x="314325" y="1771650"/>
            <a:ext cx="928116" cy="243459"/>
          </a:xfrm>
          <a:prstGeom prst="rect">
            <a:avLst/>
          </a:prstGeom>
          <a:noFill/>
          <a:ln>
            <a:noFill/>
          </a:ln>
        </p:spPr>
      </p:pic>
      <p:pic>
        <p:nvPicPr>
          <p:cNvPr id="223" name="Google Shape;223;p20"/>
          <p:cNvPicPr preferRelativeResize="0"/>
          <p:nvPr/>
        </p:nvPicPr>
        <p:blipFill rotWithShape="1">
          <a:blip r:embed="rId7">
            <a:alphaModFix/>
          </a:blip>
          <a:srcRect/>
          <a:stretch/>
        </p:blipFill>
        <p:spPr>
          <a:xfrm>
            <a:off x="314325" y="2300858"/>
            <a:ext cx="214884" cy="243459"/>
          </a:xfrm>
          <a:prstGeom prst="rect">
            <a:avLst/>
          </a:prstGeom>
          <a:noFill/>
          <a:ln>
            <a:noFill/>
          </a:ln>
        </p:spPr>
      </p:pic>
      <p:grpSp>
        <p:nvGrpSpPr>
          <p:cNvPr id="224" name="Google Shape;224;p20"/>
          <p:cNvGrpSpPr/>
          <p:nvPr/>
        </p:nvGrpSpPr>
        <p:grpSpPr>
          <a:xfrm>
            <a:off x="571501" y="2300858"/>
            <a:ext cx="1010411" cy="243459"/>
            <a:chOff x="762000" y="1924811"/>
            <a:chExt cx="1347215" cy="324612"/>
          </a:xfrm>
        </p:grpSpPr>
        <p:pic>
          <p:nvPicPr>
            <p:cNvPr id="225" name="Google Shape;225;p20"/>
            <p:cNvPicPr preferRelativeResize="0"/>
            <p:nvPr/>
          </p:nvPicPr>
          <p:blipFill rotWithShape="1">
            <a:blip r:embed="rId8">
              <a:alphaModFix/>
            </a:blip>
            <a:srcRect/>
            <a:stretch/>
          </p:blipFill>
          <p:spPr>
            <a:xfrm>
              <a:off x="762000" y="1924811"/>
              <a:ext cx="359663" cy="324612"/>
            </a:xfrm>
            <a:prstGeom prst="rect">
              <a:avLst/>
            </a:prstGeom>
            <a:noFill/>
            <a:ln>
              <a:noFill/>
            </a:ln>
          </p:spPr>
        </p:pic>
        <p:pic>
          <p:nvPicPr>
            <p:cNvPr id="226" name="Google Shape;226;p20"/>
            <p:cNvPicPr preferRelativeResize="0"/>
            <p:nvPr/>
          </p:nvPicPr>
          <p:blipFill rotWithShape="1">
            <a:blip r:embed="rId9">
              <a:alphaModFix/>
            </a:blip>
            <a:srcRect/>
            <a:stretch/>
          </p:blipFill>
          <p:spPr>
            <a:xfrm>
              <a:off x="941831" y="1924811"/>
              <a:ext cx="384047" cy="324612"/>
            </a:xfrm>
            <a:prstGeom prst="rect">
              <a:avLst/>
            </a:prstGeom>
            <a:noFill/>
            <a:ln>
              <a:noFill/>
            </a:ln>
          </p:spPr>
        </p:pic>
        <p:pic>
          <p:nvPicPr>
            <p:cNvPr id="227" name="Google Shape;227;p20"/>
            <p:cNvPicPr preferRelativeResize="0"/>
            <p:nvPr/>
          </p:nvPicPr>
          <p:blipFill rotWithShape="1">
            <a:blip r:embed="rId10">
              <a:alphaModFix/>
            </a:blip>
            <a:srcRect/>
            <a:stretch/>
          </p:blipFill>
          <p:spPr>
            <a:xfrm>
              <a:off x="1222248" y="1924811"/>
              <a:ext cx="886967" cy="324612"/>
            </a:xfrm>
            <a:prstGeom prst="rect">
              <a:avLst/>
            </a:prstGeom>
            <a:noFill/>
            <a:ln>
              <a:noFill/>
            </a:ln>
          </p:spPr>
        </p:pic>
      </p:grpSp>
      <p:pic>
        <p:nvPicPr>
          <p:cNvPr id="228" name="Google Shape;228;p20"/>
          <p:cNvPicPr preferRelativeResize="0"/>
          <p:nvPr/>
        </p:nvPicPr>
        <p:blipFill rotWithShape="1">
          <a:blip r:embed="rId7">
            <a:alphaModFix/>
          </a:blip>
          <a:srcRect/>
          <a:stretch/>
        </p:blipFill>
        <p:spPr>
          <a:xfrm>
            <a:off x="314325" y="2720340"/>
            <a:ext cx="214884" cy="243459"/>
          </a:xfrm>
          <a:prstGeom prst="rect">
            <a:avLst/>
          </a:prstGeom>
          <a:noFill/>
          <a:ln>
            <a:noFill/>
          </a:ln>
        </p:spPr>
      </p:pic>
      <p:grpSp>
        <p:nvGrpSpPr>
          <p:cNvPr id="229" name="Google Shape;229;p20"/>
          <p:cNvGrpSpPr/>
          <p:nvPr/>
        </p:nvGrpSpPr>
        <p:grpSpPr>
          <a:xfrm>
            <a:off x="571766" y="2720340"/>
            <a:ext cx="3004680" cy="243459"/>
            <a:chOff x="762355" y="2484120"/>
            <a:chExt cx="4006240" cy="324612"/>
          </a:xfrm>
        </p:grpSpPr>
        <p:pic>
          <p:nvPicPr>
            <p:cNvPr id="230" name="Google Shape;230;p20"/>
            <p:cNvPicPr preferRelativeResize="0"/>
            <p:nvPr/>
          </p:nvPicPr>
          <p:blipFill rotWithShape="1">
            <a:blip r:embed="rId11">
              <a:alphaModFix/>
            </a:blip>
            <a:srcRect/>
            <a:stretch/>
          </p:blipFill>
          <p:spPr>
            <a:xfrm>
              <a:off x="762355" y="2484120"/>
              <a:ext cx="3320440" cy="324612"/>
            </a:xfrm>
            <a:prstGeom prst="rect">
              <a:avLst/>
            </a:prstGeom>
            <a:noFill/>
            <a:ln>
              <a:noFill/>
            </a:ln>
          </p:spPr>
        </p:pic>
        <p:pic>
          <p:nvPicPr>
            <p:cNvPr id="231" name="Google Shape;231;p20"/>
            <p:cNvPicPr preferRelativeResize="0"/>
            <p:nvPr/>
          </p:nvPicPr>
          <p:blipFill rotWithShape="1">
            <a:blip r:embed="rId12">
              <a:alphaModFix/>
            </a:blip>
            <a:srcRect/>
            <a:stretch/>
          </p:blipFill>
          <p:spPr>
            <a:xfrm>
              <a:off x="4014216" y="2484120"/>
              <a:ext cx="754379" cy="324612"/>
            </a:xfrm>
            <a:prstGeom prst="rect">
              <a:avLst/>
            </a:prstGeom>
            <a:noFill/>
            <a:ln>
              <a:noFill/>
            </a:ln>
          </p:spPr>
        </p:pic>
      </p:grpSp>
      <p:pic>
        <p:nvPicPr>
          <p:cNvPr id="232" name="Google Shape;232;p20"/>
          <p:cNvPicPr preferRelativeResize="0"/>
          <p:nvPr/>
        </p:nvPicPr>
        <p:blipFill rotWithShape="1">
          <a:blip r:embed="rId7">
            <a:alphaModFix/>
          </a:blip>
          <a:srcRect/>
          <a:stretch/>
        </p:blipFill>
        <p:spPr>
          <a:xfrm>
            <a:off x="314325" y="2928366"/>
            <a:ext cx="214884" cy="244602"/>
          </a:xfrm>
          <a:prstGeom prst="rect">
            <a:avLst/>
          </a:prstGeom>
          <a:noFill/>
          <a:ln>
            <a:noFill/>
          </a:ln>
        </p:spPr>
      </p:pic>
      <p:pic>
        <p:nvPicPr>
          <p:cNvPr id="233" name="Google Shape;233;p20"/>
          <p:cNvPicPr preferRelativeResize="0"/>
          <p:nvPr/>
        </p:nvPicPr>
        <p:blipFill rotWithShape="1">
          <a:blip r:embed="rId13">
            <a:alphaModFix/>
          </a:blip>
          <a:srcRect/>
          <a:stretch/>
        </p:blipFill>
        <p:spPr>
          <a:xfrm>
            <a:off x="571501" y="2928366"/>
            <a:ext cx="952118" cy="244602"/>
          </a:xfrm>
          <a:prstGeom prst="rect">
            <a:avLst/>
          </a:prstGeom>
          <a:noFill/>
          <a:ln>
            <a:noFill/>
          </a:ln>
        </p:spPr>
      </p:pic>
      <p:pic>
        <p:nvPicPr>
          <p:cNvPr id="234" name="Google Shape;234;p20"/>
          <p:cNvPicPr preferRelativeResize="0"/>
          <p:nvPr/>
        </p:nvPicPr>
        <p:blipFill rotWithShape="1">
          <a:blip r:embed="rId7">
            <a:alphaModFix/>
          </a:blip>
          <a:srcRect/>
          <a:stretch/>
        </p:blipFill>
        <p:spPr>
          <a:xfrm>
            <a:off x="314325" y="3348991"/>
            <a:ext cx="214884" cy="243458"/>
          </a:xfrm>
          <a:prstGeom prst="rect">
            <a:avLst/>
          </a:prstGeom>
          <a:noFill/>
          <a:ln>
            <a:noFill/>
          </a:ln>
        </p:spPr>
      </p:pic>
      <p:grpSp>
        <p:nvGrpSpPr>
          <p:cNvPr id="235" name="Google Shape;235;p20"/>
          <p:cNvGrpSpPr/>
          <p:nvPr/>
        </p:nvGrpSpPr>
        <p:grpSpPr>
          <a:xfrm>
            <a:off x="571500" y="3348991"/>
            <a:ext cx="2240280" cy="243458"/>
            <a:chOff x="762000" y="3322320"/>
            <a:chExt cx="2987040" cy="324611"/>
          </a:xfrm>
        </p:grpSpPr>
        <p:pic>
          <p:nvPicPr>
            <p:cNvPr id="236" name="Google Shape;236;p20"/>
            <p:cNvPicPr preferRelativeResize="0"/>
            <p:nvPr/>
          </p:nvPicPr>
          <p:blipFill rotWithShape="1">
            <a:blip r:embed="rId14">
              <a:alphaModFix/>
            </a:blip>
            <a:srcRect/>
            <a:stretch/>
          </p:blipFill>
          <p:spPr>
            <a:xfrm>
              <a:off x="762000" y="3322320"/>
              <a:ext cx="1351788" cy="324611"/>
            </a:xfrm>
            <a:prstGeom prst="rect">
              <a:avLst/>
            </a:prstGeom>
            <a:noFill/>
            <a:ln>
              <a:noFill/>
            </a:ln>
          </p:spPr>
        </p:pic>
        <p:pic>
          <p:nvPicPr>
            <p:cNvPr id="237" name="Google Shape;237;p20"/>
            <p:cNvPicPr preferRelativeResize="0"/>
            <p:nvPr/>
          </p:nvPicPr>
          <p:blipFill rotWithShape="1">
            <a:blip r:embed="rId15">
              <a:alphaModFix/>
            </a:blip>
            <a:srcRect/>
            <a:stretch/>
          </p:blipFill>
          <p:spPr>
            <a:xfrm>
              <a:off x="2054352" y="3322320"/>
              <a:ext cx="1694688" cy="324611"/>
            </a:xfrm>
            <a:prstGeom prst="rect">
              <a:avLst/>
            </a:prstGeom>
            <a:noFill/>
            <a:ln>
              <a:noFill/>
            </a:ln>
          </p:spPr>
        </p:pic>
      </p:grpSp>
      <p:pic>
        <p:nvPicPr>
          <p:cNvPr id="238" name="Google Shape;238;p20"/>
          <p:cNvPicPr preferRelativeResize="0"/>
          <p:nvPr/>
        </p:nvPicPr>
        <p:blipFill rotWithShape="1">
          <a:blip r:embed="rId7">
            <a:alphaModFix/>
          </a:blip>
          <a:srcRect/>
          <a:stretch/>
        </p:blipFill>
        <p:spPr>
          <a:xfrm>
            <a:off x="314325" y="3768471"/>
            <a:ext cx="214884" cy="243459"/>
          </a:xfrm>
          <a:prstGeom prst="rect">
            <a:avLst/>
          </a:prstGeom>
          <a:noFill/>
          <a:ln>
            <a:noFill/>
          </a:ln>
        </p:spPr>
      </p:pic>
      <p:pic>
        <p:nvPicPr>
          <p:cNvPr id="239" name="Google Shape;239;p20"/>
          <p:cNvPicPr preferRelativeResize="0"/>
          <p:nvPr/>
        </p:nvPicPr>
        <p:blipFill rotWithShape="1">
          <a:blip r:embed="rId16">
            <a:alphaModFix/>
          </a:blip>
          <a:srcRect/>
          <a:stretch/>
        </p:blipFill>
        <p:spPr>
          <a:xfrm>
            <a:off x="571501" y="3768471"/>
            <a:ext cx="980693" cy="243459"/>
          </a:xfrm>
          <a:prstGeom prst="rect">
            <a:avLst/>
          </a:prstGeom>
          <a:noFill/>
          <a:ln>
            <a:noFill/>
          </a:ln>
        </p:spPr>
      </p:pic>
      <p:pic>
        <p:nvPicPr>
          <p:cNvPr id="240" name="Google Shape;240;p20"/>
          <p:cNvPicPr preferRelativeResize="0"/>
          <p:nvPr/>
        </p:nvPicPr>
        <p:blipFill rotWithShape="1">
          <a:blip r:embed="rId7">
            <a:alphaModFix/>
          </a:blip>
          <a:srcRect/>
          <a:stretch/>
        </p:blipFill>
        <p:spPr>
          <a:xfrm>
            <a:off x="314325" y="4024502"/>
            <a:ext cx="214884" cy="243459"/>
          </a:xfrm>
          <a:prstGeom prst="rect">
            <a:avLst/>
          </a:prstGeom>
          <a:noFill/>
          <a:ln>
            <a:noFill/>
          </a:ln>
        </p:spPr>
      </p:pic>
      <p:grpSp>
        <p:nvGrpSpPr>
          <p:cNvPr id="241" name="Google Shape;241;p20"/>
          <p:cNvGrpSpPr/>
          <p:nvPr/>
        </p:nvGrpSpPr>
        <p:grpSpPr>
          <a:xfrm>
            <a:off x="314326" y="4024503"/>
            <a:ext cx="3560444" cy="993266"/>
            <a:chOff x="419100" y="4223003"/>
            <a:chExt cx="4747259" cy="1324355"/>
          </a:xfrm>
        </p:grpSpPr>
        <p:pic>
          <p:nvPicPr>
            <p:cNvPr id="242" name="Google Shape;242;p20"/>
            <p:cNvPicPr preferRelativeResize="0"/>
            <p:nvPr/>
          </p:nvPicPr>
          <p:blipFill rotWithShape="1">
            <a:blip r:embed="rId17">
              <a:alphaModFix/>
            </a:blip>
            <a:srcRect/>
            <a:stretch/>
          </p:blipFill>
          <p:spPr>
            <a:xfrm>
              <a:off x="762381" y="4223003"/>
              <a:ext cx="3097911" cy="324612"/>
            </a:xfrm>
            <a:prstGeom prst="rect">
              <a:avLst/>
            </a:prstGeom>
            <a:noFill/>
            <a:ln>
              <a:noFill/>
            </a:ln>
          </p:spPr>
        </p:pic>
        <p:pic>
          <p:nvPicPr>
            <p:cNvPr id="243" name="Google Shape;243;p20"/>
            <p:cNvPicPr preferRelativeResize="0"/>
            <p:nvPr/>
          </p:nvPicPr>
          <p:blipFill rotWithShape="1">
            <a:blip r:embed="rId18">
              <a:alphaModFix/>
            </a:blip>
            <a:srcRect/>
            <a:stretch/>
          </p:blipFill>
          <p:spPr>
            <a:xfrm>
              <a:off x="3697223" y="4223003"/>
              <a:ext cx="1021079" cy="324612"/>
            </a:xfrm>
            <a:prstGeom prst="rect">
              <a:avLst/>
            </a:prstGeom>
            <a:noFill/>
            <a:ln>
              <a:noFill/>
            </a:ln>
          </p:spPr>
        </p:pic>
        <p:pic>
          <p:nvPicPr>
            <p:cNvPr id="244" name="Google Shape;244;p20"/>
            <p:cNvPicPr preferRelativeResize="0"/>
            <p:nvPr/>
          </p:nvPicPr>
          <p:blipFill rotWithShape="1">
            <a:blip r:embed="rId19">
              <a:alphaModFix/>
            </a:blip>
            <a:srcRect/>
            <a:stretch/>
          </p:blipFill>
          <p:spPr>
            <a:xfrm>
              <a:off x="4573523" y="4223003"/>
              <a:ext cx="140208" cy="324612"/>
            </a:xfrm>
            <a:prstGeom prst="rect">
              <a:avLst/>
            </a:prstGeom>
            <a:noFill/>
            <a:ln>
              <a:noFill/>
            </a:ln>
          </p:spPr>
        </p:pic>
        <p:pic>
          <p:nvPicPr>
            <p:cNvPr id="245" name="Google Shape;245;p20"/>
            <p:cNvPicPr preferRelativeResize="0"/>
            <p:nvPr/>
          </p:nvPicPr>
          <p:blipFill rotWithShape="1">
            <a:blip r:embed="rId20">
              <a:alphaModFix/>
            </a:blip>
            <a:srcRect/>
            <a:stretch/>
          </p:blipFill>
          <p:spPr>
            <a:xfrm>
              <a:off x="510539" y="4564379"/>
              <a:ext cx="833628" cy="324612"/>
            </a:xfrm>
            <a:prstGeom prst="rect">
              <a:avLst/>
            </a:prstGeom>
            <a:noFill/>
            <a:ln>
              <a:noFill/>
            </a:ln>
          </p:spPr>
        </p:pic>
        <p:pic>
          <p:nvPicPr>
            <p:cNvPr id="246" name="Google Shape;246;p20"/>
            <p:cNvPicPr preferRelativeResize="0"/>
            <p:nvPr/>
          </p:nvPicPr>
          <p:blipFill rotWithShape="1">
            <a:blip r:embed="rId21">
              <a:alphaModFix/>
            </a:blip>
            <a:srcRect/>
            <a:stretch/>
          </p:blipFill>
          <p:spPr>
            <a:xfrm>
              <a:off x="1251203" y="4564379"/>
              <a:ext cx="3640836" cy="324612"/>
            </a:xfrm>
            <a:prstGeom prst="rect">
              <a:avLst/>
            </a:prstGeom>
            <a:noFill/>
            <a:ln>
              <a:noFill/>
            </a:ln>
          </p:spPr>
        </p:pic>
        <p:pic>
          <p:nvPicPr>
            <p:cNvPr id="247" name="Google Shape;247;p20"/>
            <p:cNvPicPr preferRelativeResize="0"/>
            <p:nvPr/>
          </p:nvPicPr>
          <p:blipFill rotWithShape="1">
            <a:blip r:embed="rId22">
              <a:alphaModFix/>
            </a:blip>
            <a:srcRect/>
            <a:stretch/>
          </p:blipFill>
          <p:spPr>
            <a:xfrm>
              <a:off x="419239" y="4893563"/>
              <a:ext cx="4747120" cy="324612"/>
            </a:xfrm>
            <a:prstGeom prst="rect">
              <a:avLst/>
            </a:prstGeom>
            <a:noFill/>
            <a:ln>
              <a:noFill/>
            </a:ln>
          </p:spPr>
        </p:pic>
        <p:pic>
          <p:nvPicPr>
            <p:cNvPr id="248" name="Google Shape;248;p20"/>
            <p:cNvPicPr preferRelativeResize="0"/>
            <p:nvPr/>
          </p:nvPicPr>
          <p:blipFill rotWithShape="1">
            <a:blip r:embed="rId23">
              <a:alphaModFix/>
            </a:blip>
            <a:srcRect/>
            <a:stretch/>
          </p:blipFill>
          <p:spPr>
            <a:xfrm>
              <a:off x="419100" y="5222747"/>
              <a:ext cx="1395984" cy="324611"/>
            </a:xfrm>
            <a:prstGeom prst="rect">
              <a:avLst/>
            </a:prstGeom>
            <a:noFill/>
            <a:ln>
              <a:noFill/>
            </a:ln>
          </p:spPr>
        </p:pic>
        <p:pic>
          <p:nvPicPr>
            <p:cNvPr id="249" name="Google Shape;249;p20"/>
            <p:cNvPicPr preferRelativeResize="0"/>
            <p:nvPr/>
          </p:nvPicPr>
          <p:blipFill rotWithShape="1">
            <a:blip r:embed="rId24">
              <a:alphaModFix/>
            </a:blip>
            <a:srcRect/>
            <a:stretch/>
          </p:blipFill>
          <p:spPr>
            <a:xfrm>
              <a:off x="1659636" y="5222747"/>
              <a:ext cx="140207" cy="324611"/>
            </a:xfrm>
            <a:prstGeom prst="rect">
              <a:avLst/>
            </a:prstGeom>
            <a:noFill/>
            <a:ln>
              <a:noFill/>
            </a:ln>
          </p:spPr>
        </p:pic>
      </p:grpSp>
      <p:pic>
        <p:nvPicPr>
          <p:cNvPr id="250" name="Google Shape;250;p20"/>
          <p:cNvPicPr preferRelativeResize="0"/>
          <p:nvPr/>
        </p:nvPicPr>
        <p:blipFill rotWithShape="1">
          <a:blip r:embed="rId7">
            <a:alphaModFix/>
          </a:blip>
          <a:srcRect/>
          <a:stretch/>
        </p:blipFill>
        <p:spPr>
          <a:xfrm>
            <a:off x="314325" y="5240656"/>
            <a:ext cx="214884" cy="243458"/>
          </a:xfrm>
          <a:prstGeom prst="rect">
            <a:avLst/>
          </a:prstGeom>
          <a:noFill/>
          <a:ln>
            <a:noFill/>
          </a:ln>
        </p:spPr>
      </p:pic>
      <p:grpSp>
        <p:nvGrpSpPr>
          <p:cNvPr id="251" name="Google Shape;251;p20"/>
          <p:cNvGrpSpPr/>
          <p:nvPr/>
        </p:nvGrpSpPr>
        <p:grpSpPr>
          <a:xfrm>
            <a:off x="571501" y="5240655"/>
            <a:ext cx="2714624" cy="452628"/>
            <a:chOff x="762000" y="5844540"/>
            <a:chExt cx="3619499" cy="603504"/>
          </a:xfrm>
        </p:grpSpPr>
        <p:pic>
          <p:nvPicPr>
            <p:cNvPr id="252" name="Google Shape;252;p20"/>
            <p:cNvPicPr preferRelativeResize="0"/>
            <p:nvPr/>
          </p:nvPicPr>
          <p:blipFill rotWithShape="1">
            <a:blip r:embed="rId25">
              <a:alphaModFix/>
            </a:blip>
            <a:srcRect/>
            <a:stretch/>
          </p:blipFill>
          <p:spPr>
            <a:xfrm>
              <a:off x="762317" y="5844540"/>
              <a:ext cx="3619182" cy="324611"/>
            </a:xfrm>
            <a:prstGeom prst="rect">
              <a:avLst/>
            </a:prstGeom>
            <a:noFill/>
            <a:ln>
              <a:noFill/>
            </a:ln>
          </p:spPr>
        </p:pic>
        <p:pic>
          <p:nvPicPr>
            <p:cNvPr id="253" name="Google Shape;253;p20"/>
            <p:cNvPicPr preferRelativeResize="0"/>
            <p:nvPr/>
          </p:nvPicPr>
          <p:blipFill rotWithShape="1">
            <a:blip r:embed="rId26">
              <a:alphaModFix/>
            </a:blip>
            <a:srcRect/>
            <a:stretch/>
          </p:blipFill>
          <p:spPr>
            <a:xfrm>
              <a:off x="762000" y="6123432"/>
              <a:ext cx="1188720" cy="324612"/>
            </a:xfrm>
            <a:prstGeom prst="rect">
              <a:avLst/>
            </a:prstGeom>
            <a:noFill/>
            <a:ln>
              <a:noFill/>
            </a:ln>
          </p:spPr>
        </p:pic>
      </p:grpSp>
      <p:pic>
        <p:nvPicPr>
          <p:cNvPr id="254" name="Google Shape;254;p20"/>
          <p:cNvPicPr preferRelativeResize="0"/>
          <p:nvPr/>
        </p:nvPicPr>
        <p:blipFill rotWithShape="1">
          <a:blip r:embed="rId27">
            <a:alphaModFix/>
          </a:blip>
          <a:srcRect/>
          <a:stretch/>
        </p:blipFill>
        <p:spPr>
          <a:xfrm>
            <a:off x="5912740" y="1768220"/>
            <a:ext cx="2788919" cy="2265426"/>
          </a:xfrm>
          <a:prstGeom prst="rect">
            <a:avLst/>
          </a:prstGeom>
          <a:noFill/>
          <a:ln>
            <a:noFill/>
          </a:ln>
        </p:spPr>
      </p:pic>
      <p:grpSp>
        <p:nvGrpSpPr>
          <p:cNvPr id="255" name="Google Shape;255;p20"/>
          <p:cNvGrpSpPr/>
          <p:nvPr/>
        </p:nvGrpSpPr>
        <p:grpSpPr>
          <a:xfrm>
            <a:off x="3922776" y="4207383"/>
            <a:ext cx="5029199" cy="1447037"/>
            <a:chOff x="5230367" y="4466844"/>
            <a:chExt cx="6705599" cy="1929382"/>
          </a:xfrm>
        </p:grpSpPr>
        <p:pic>
          <p:nvPicPr>
            <p:cNvPr id="256" name="Google Shape;256;p20"/>
            <p:cNvPicPr preferRelativeResize="0"/>
            <p:nvPr/>
          </p:nvPicPr>
          <p:blipFill rotWithShape="1">
            <a:blip r:embed="rId28">
              <a:alphaModFix/>
            </a:blip>
            <a:srcRect/>
            <a:stretch/>
          </p:blipFill>
          <p:spPr>
            <a:xfrm>
              <a:off x="5230367" y="4466844"/>
              <a:ext cx="1242060" cy="263651"/>
            </a:xfrm>
            <a:prstGeom prst="rect">
              <a:avLst/>
            </a:prstGeom>
            <a:noFill/>
            <a:ln>
              <a:noFill/>
            </a:ln>
          </p:spPr>
        </p:pic>
        <p:pic>
          <p:nvPicPr>
            <p:cNvPr id="257" name="Google Shape;257;p20"/>
            <p:cNvPicPr preferRelativeResize="0"/>
            <p:nvPr/>
          </p:nvPicPr>
          <p:blipFill rotWithShape="1">
            <a:blip r:embed="rId29">
              <a:alphaModFix/>
            </a:blip>
            <a:srcRect/>
            <a:stretch/>
          </p:blipFill>
          <p:spPr>
            <a:xfrm>
              <a:off x="6359651" y="4466844"/>
              <a:ext cx="790955" cy="263651"/>
            </a:xfrm>
            <a:prstGeom prst="rect">
              <a:avLst/>
            </a:prstGeom>
            <a:noFill/>
            <a:ln>
              <a:noFill/>
            </a:ln>
          </p:spPr>
        </p:pic>
        <p:pic>
          <p:nvPicPr>
            <p:cNvPr id="258" name="Google Shape;258;p20"/>
            <p:cNvPicPr preferRelativeResize="0"/>
            <p:nvPr/>
          </p:nvPicPr>
          <p:blipFill rotWithShape="1">
            <a:blip r:embed="rId30">
              <a:alphaModFix/>
            </a:blip>
            <a:srcRect/>
            <a:stretch/>
          </p:blipFill>
          <p:spPr>
            <a:xfrm>
              <a:off x="7018019" y="4466844"/>
              <a:ext cx="800100" cy="263651"/>
            </a:xfrm>
            <a:prstGeom prst="rect">
              <a:avLst/>
            </a:prstGeom>
            <a:noFill/>
            <a:ln>
              <a:noFill/>
            </a:ln>
          </p:spPr>
        </p:pic>
        <p:pic>
          <p:nvPicPr>
            <p:cNvPr id="259" name="Google Shape;259;p20"/>
            <p:cNvPicPr preferRelativeResize="0"/>
            <p:nvPr/>
          </p:nvPicPr>
          <p:blipFill rotWithShape="1">
            <a:blip r:embed="rId31">
              <a:alphaModFix/>
            </a:blip>
            <a:srcRect/>
            <a:stretch/>
          </p:blipFill>
          <p:spPr>
            <a:xfrm>
              <a:off x="7721980" y="4466844"/>
              <a:ext cx="2657982" cy="263651"/>
            </a:xfrm>
            <a:prstGeom prst="rect">
              <a:avLst/>
            </a:prstGeom>
            <a:noFill/>
            <a:ln>
              <a:noFill/>
            </a:ln>
          </p:spPr>
        </p:pic>
        <p:pic>
          <p:nvPicPr>
            <p:cNvPr id="260" name="Google Shape;260;p20"/>
            <p:cNvPicPr preferRelativeResize="0"/>
            <p:nvPr/>
          </p:nvPicPr>
          <p:blipFill rotWithShape="1">
            <a:blip r:embed="rId32">
              <a:alphaModFix/>
            </a:blip>
            <a:srcRect/>
            <a:stretch/>
          </p:blipFill>
          <p:spPr>
            <a:xfrm>
              <a:off x="10259567" y="4466844"/>
              <a:ext cx="673607" cy="263651"/>
            </a:xfrm>
            <a:prstGeom prst="rect">
              <a:avLst/>
            </a:prstGeom>
            <a:noFill/>
            <a:ln>
              <a:noFill/>
            </a:ln>
          </p:spPr>
        </p:pic>
        <p:pic>
          <p:nvPicPr>
            <p:cNvPr id="261" name="Google Shape;261;p20"/>
            <p:cNvPicPr preferRelativeResize="0"/>
            <p:nvPr/>
          </p:nvPicPr>
          <p:blipFill rotWithShape="1">
            <a:blip r:embed="rId33">
              <a:alphaModFix/>
            </a:blip>
            <a:srcRect/>
            <a:stretch/>
          </p:blipFill>
          <p:spPr>
            <a:xfrm>
              <a:off x="10821923" y="4466844"/>
              <a:ext cx="611124" cy="263651"/>
            </a:xfrm>
            <a:prstGeom prst="rect">
              <a:avLst/>
            </a:prstGeom>
            <a:noFill/>
            <a:ln>
              <a:noFill/>
            </a:ln>
          </p:spPr>
        </p:pic>
        <p:pic>
          <p:nvPicPr>
            <p:cNvPr id="262" name="Google Shape;262;p20"/>
            <p:cNvPicPr preferRelativeResize="0"/>
            <p:nvPr/>
          </p:nvPicPr>
          <p:blipFill rotWithShape="1">
            <a:blip r:embed="rId34">
              <a:alphaModFix/>
            </a:blip>
            <a:srcRect/>
            <a:stretch/>
          </p:blipFill>
          <p:spPr>
            <a:xfrm>
              <a:off x="11384279" y="4466844"/>
              <a:ext cx="551687" cy="263651"/>
            </a:xfrm>
            <a:prstGeom prst="rect">
              <a:avLst/>
            </a:prstGeom>
            <a:noFill/>
            <a:ln>
              <a:noFill/>
            </a:ln>
          </p:spPr>
        </p:pic>
        <p:pic>
          <p:nvPicPr>
            <p:cNvPr id="263" name="Google Shape;263;p20"/>
            <p:cNvPicPr preferRelativeResize="0"/>
            <p:nvPr/>
          </p:nvPicPr>
          <p:blipFill rotWithShape="1">
            <a:blip r:embed="rId35">
              <a:alphaModFix/>
            </a:blip>
            <a:srcRect/>
            <a:stretch/>
          </p:blipFill>
          <p:spPr>
            <a:xfrm>
              <a:off x="5230367" y="4760976"/>
              <a:ext cx="196596" cy="265175"/>
            </a:xfrm>
            <a:prstGeom prst="rect">
              <a:avLst/>
            </a:prstGeom>
            <a:noFill/>
            <a:ln>
              <a:noFill/>
            </a:ln>
          </p:spPr>
        </p:pic>
        <p:pic>
          <p:nvPicPr>
            <p:cNvPr id="264" name="Google Shape;264;p20"/>
            <p:cNvPicPr preferRelativeResize="0"/>
            <p:nvPr/>
          </p:nvPicPr>
          <p:blipFill rotWithShape="1">
            <a:blip r:embed="rId36">
              <a:alphaModFix/>
            </a:blip>
            <a:srcRect/>
            <a:stretch/>
          </p:blipFill>
          <p:spPr>
            <a:xfrm>
              <a:off x="5361431" y="4760976"/>
              <a:ext cx="3543300" cy="265175"/>
            </a:xfrm>
            <a:prstGeom prst="rect">
              <a:avLst/>
            </a:prstGeom>
            <a:noFill/>
            <a:ln>
              <a:noFill/>
            </a:ln>
          </p:spPr>
        </p:pic>
        <p:pic>
          <p:nvPicPr>
            <p:cNvPr id="265" name="Google Shape;265;p20"/>
            <p:cNvPicPr preferRelativeResize="0"/>
            <p:nvPr/>
          </p:nvPicPr>
          <p:blipFill rotWithShape="1">
            <a:blip r:embed="rId35">
              <a:alphaModFix/>
            </a:blip>
            <a:srcRect/>
            <a:stretch/>
          </p:blipFill>
          <p:spPr>
            <a:xfrm>
              <a:off x="8785859" y="4760976"/>
              <a:ext cx="196596" cy="265175"/>
            </a:xfrm>
            <a:prstGeom prst="rect">
              <a:avLst/>
            </a:prstGeom>
            <a:noFill/>
            <a:ln>
              <a:noFill/>
            </a:ln>
          </p:spPr>
        </p:pic>
        <p:pic>
          <p:nvPicPr>
            <p:cNvPr id="266" name="Google Shape;266;p20"/>
            <p:cNvPicPr preferRelativeResize="0"/>
            <p:nvPr/>
          </p:nvPicPr>
          <p:blipFill rotWithShape="1">
            <a:blip r:embed="rId37">
              <a:alphaModFix/>
            </a:blip>
            <a:srcRect/>
            <a:stretch/>
          </p:blipFill>
          <p:spPr>
            <a:xfrm>
              <a:off x="8916923" y="4760976"/>
              <a:ext cx="1783079" cy="265175"/>
            </a:xfrm>
            <a:prstGeom prst="rect">
              <a:avLst/>
            </a:prstGeom>
            <a:noFill/>
            <a:ln>
              <a:noFill/>
            </a:ln>
          </p:spPr>
        </p:pic>
        <p:pic>
          <p:nvPicPr>
            <p:cNvPr id="267" name="Google Shape;267;p20"/>
            <p:cNvPicPr preferRelativeResize="0"/>
            <p:nvPr/>
          </p:nvPicPr>
          <p:blipFill rotWithShape="1">
            <a:blip r:embed="rId38">
              <a:alphaModFix/>
            </a:blip>
            <a:srcRect/>
            <a:stretch/>
          </p:blipFill>
          <p:spPr>
            <a:xfrm>
              <a:off x="10634471" y="4760976"/>
              <a:ext cx="781812" cy="265175"/>
            </a:xfrm>
            <a:prstGeom prst="rect">
              <a:avLst/>
            </a:prstGeom>
            <a:noFill/>
            <a:ln>
              <a:noFill/>
            </a:ln>
          </p:spPr>
        </p:pic>
        <p:pic>
          <p:nvPicPr>
            <p:cNvPr id="268" name="Google Shape;268;p20"/>
            <p:cNvPicPr preferRelativeResize="0"/>
            <p:nvPr/>
          </p:nvPicPr>
          <p:blipFill rotWithShape="1">
            <a:blip r:embed="rId39">
              <a:alphaModFix/>
            </a:blip>
            <a:srcRect/>
            <a:stretch/>
          </p:blipFill>
          <p:spPr>
            <a:xfrm>
              <a:off x="5230367" y="5055108"/>
              <a:ext cx="1191767" cy="263652"/>
            </a:xfrm>
            <a:prstGeom prst="rect">
              <a:avLst/>
            </a:prstGeom>
            <a:noFill/>
            <a:ln>
              <a:noFill/>
            </a:ln>
          </p:spPr>
        </p:pic>
        <p:pic>
          <p:nvPicPr>
            <p:cNvPr id="269" name="Google Shape;269;p20"/>
            <p:cNvPicPr preferRelativeResize="0"/>
            <p:nvPr/>
          </p:nvPicPr>
          <p:blipFill rotWithShape="1">
            <a:blip r:embed="rId40">
              <a:alphaModFix/>
            </a:blip>
            <a:srcRect/>
            <a:stretch/>
          </p:blipFill>
          <p:spPr>
            <a:xfrm>
              <a:off x="6289547" y="5055108"/>
              <a:ext cx="323088" cy="263652"/>
            </a:xfrm>
            <a:prstGeom prst="rect">
              <a:avLst/>
            </a:prstGeom>
            <a:noFill/>
            <a:ln>
              <a:noFill/>
            </a:ln>
          </p:spPr>
        </p:pic>
        <p:pic>
          <p:nvPicPr>
            <p:cNvPr id="270" name="Google Shape;270;p20"/>
            <p:cNvPicPr preferRelativeResize="0"/>
            <p:nvPr/>
          </p:nvPicPr>
          <p:blipFill rotWithShape="1">
            <a:blip r:embed="rId41">
              <a:alphaModFix/>
            </a:blip>
            <a:srcRect/>
            <a:stretch/>
          </p:blipFill>
          <p:spPr>
            <a:xfrm>
              <a:off x="6504431" y="5055108"/>
              <a:ext cx="1266444" cy="263652"/>
            </a:xfrm>
            <a:prstGeom prst="rect">
              <a:avLst/>
            </a:prstGeom>
            <a:noFill/>
            <a:ln>
              <a:noFill/>
            </a:ln>
          </p:spPr>
        </p:pic>
        <p:pic>
          <p:nvPicPr>
            <p:cNvPr id="271" name="Google Shape;271;p20"/>
            <p:cNvPicPr preferRelativeResize="0"/>
            <p:nvPr/>
          </p:nvPicPr>
          <p:blipFill rotWithShape="1">
            <a:blip r:embed="rId42">
              <a:alphaModFix/>
            </a:blip>
            <a:srcRect/>
            <a:stretch/>
          </p:blipFill>
          <p:spPr>
            <a:xfrm>
              <a:off x="7644383" y="5055108"/>
              <a:ext cx="1505712" cy="263652"/>
            </a:xfrm>
            <a:prstGeom prst="rect">
              <a:avLst/>
            </a:prstGeom>
            <a:noFill/>
            <a:ln>
              <a:noFill/>
            </a:ln>
          </p:spPr>
        </p:pic>
        <p:pic>
          <p:nvPicPr>
            <p:cNvPr id="272" name="Google Shape;272;p20"/>
            <p:cNvPicPr preferRelativeResize="0"/>
            <p:nvPr/>
          </p:nvPicPr>
          <p:blipFill rotWithShape="1">
            <a:blip r:embed="rId43">
              <a:alphaModFix/>
            </a:blip>
            <a:srcRect/>
            <a:stretch/>
          </p:blipFill>
          <p:spPr>
            <a:xfrm>
              <a:off x="9012935" y="5055108"/>
              <a:ext cx="2125979" cy="263652"/>
            </a:xfrm>
            <a:prstGeom prst="rect">
              <a:avLst/>
            </a:prstGeom>
            <a:noFill/>
            <a:ln>
              <a:noFill/>
            </a:ln>
          </p:spPr>
        </p:pic>
        <p:pic>
          <p:nvPicPr>
            <p:cNvPr id="273" name="Google Shape;273;p20"/>
            <p:cNvPicPr preferRelativeResize="0"/>
            <p:nvPr/>
          </p:nvPicPr>
          <p:blipFill rotWithShape="1">
            <a:blip r:embed="rId44">
              <a:alphaModFix/>
            </a:blip>
            <a:srcRect/>
            <a:stretch/>
          </p:blipFill>
          <p:spPr>
            <a:xfrm>
              <a:off x="5230367" y="5315711"/>
              <a:ext cx="949451" cy="263652"/>
            </a:xfrm>
            <a:prstGeom prst="rect">
              <a:avLst/>
            </a:prstGeom>
            <a:noFill/>
            <a:ln>
              <a:noFill/>
            </a:ln>
          </p:spPr>
        </p:pic>
        <p:pic>
          <p:nvPicPr>
            <p:cNvPr id="274" name="Google Shape;274;p20"/>
            <p:cNvPicPr preferRelativeResize="0"/>
            <p:nvPr/>
          </p:nvPicPr>
          <p:blipFill rotWithShape="1">
            <a:blip r:embed="rId45">
              <a:alphaModFix/>
            </a:blip>
            <a:srcRect/>
            <a:stretch/>
          </p:blipFill>
          <p:spPr>
            <a:xfrm>
              <a:off x="6060947" y="5315711"/>
              <a:ext cx="696468" cy="263652"/>
            </a:xfrm>
            <a:prstGeom prst="rect">
              <a:avLst/>
            </a:prstGeom>
            <a:noFill/>
            <a:ln>
              <a:noFill/>
            </a:ln>
          </p:spPr>
        </p:pic>
        <p:pic>
          <p:nvPicPr>
            <p:cNvPr id="275" name="Google Shape;275;p20"/>
            <p:cNvPicPr preferRelativeResize="0"/>
            <p:nvPr/>
          </p:nvPicPr>
          <p:blipFill rotWithShape="1">
            <a:blip r:embed="rId46">
              <a:alphaModFix/>
            </a:blip>
            <a:srcRect/>
            <a:stretch/>
          </p:blipFill>
          <p:spPr>
            <a:xfrm>
              <a:off x="6643623" y="5315711"/>
              <a:ext cx="4879340" cy="263652"/>
            </a:xfrm>
            <a:prstGeom prst="rect">
              <a:avLst/>
            </a:prstGeom>
            <a:noFill/>
            <a:ln>
              <a:noFill/>
            </a:ln>
          </p:spPr>
        </p:pic>
        <p:pic>
          <p:nvPicPr>
            <p:cNvPr id="276" name="Google Shape;276;p20"/>
            <p:cNvPicPr preferRelativeResize="0"/>
            <p:nvPr/>
          </p:nvPicPr>
          <p:blipFill rotWithShape="1">
            <a:blip r:embed="rId47">
              <a:alphaModFix/>
            </a:blip>
            <a:srcRect/>
            <a:stretch/>
          </p:blipFill>
          <p:spPr>
            <a:xfrm>
              <a:off x="5230367" y="5577840"/>
              <a:ext cx="3371088" cy="263652"/>
            </a:xfrm>
            <a:prstGeom prst="rect">
              <a:avLst/>
            </a:prstGeom>
            <a:noFill/>
            <a:ln>
              <a:noFill/>
            </a:ln>
          </p:spPr>
        </p:pic>
        <p:pic>
          <p:nvPicPr>
            <p:cNvPr id="277" name="Google Shape;277;p20"/>
            <p:cNvPicPr preferRelativeResize="0"/>
            <p:nvPr/>
          </p:nvPicPr>
          <p:blipFill rotWithShape="1">
            <a:blip r:embed="rId48">
              <a:alphaModFix/>
            </a:blip>
            <a:srcRect/>
            <a:stretch/>
          </p:blipFill>
          <p:spPr>
            <a:xfrm>
              <a:off x="8476488" y="5577840"/>
              <a:ext cx="341375" cy="263652"/>
            </a:xfrm>
            <a:prstGeom prst="rect">
              <a:avLst/>
            </a:prstGeom>
            <a:noFill/>
            <a:ln>
              <a:noFill/>
            </a:ln>
          </p:spPr>
        </p:pic>
        <p:pic>
          <p:nvPicPr>
            <p:cNvPr id="278" name="Google Shape;278;p20"/>
            <p:cNvPicPr preferRelativeResize="0"/>
            <p:nvPr/>
          </p:nvPicPr>
          <p:blipFill rotWithShape="1">
            <a:blip r:embed="rId49">
              <a:alphaModFix/>
            </a:blip>
            <a:srcRect/>
            <a:stretch/>
          </p:blipFill>
          <p:spPr>
            <a:xfrm>
              <a:off x="8703564" y="5577840"/>
              <a:ext cx="729996" cy="263652"/>
            </a:xfrm>
            <a:prstGeom prst="rect">
              <a:avLst/>
            </a:prstGeom>
            <a:noFill/>
            <a:ln>
              <a:noFill/>
            </a:ln>
          </p:spPr>
        </p:pic>
        <p:pic>
          <p:nvPicPr>
            <p:cNvPr id="279" name="Google Shape;279;p20"/>
            <p:cNvPicPr preferRelativeResize="0"/>
            <p:nvPr/>
          </p:nvPicPr>
          <p:blipFill rotWithShape="1">
            <a:blip r:embed="rId50">
              <a:alphaModFix/>
            </a:blip>
            <a:srcRect/>
            <a:stretch/>
          </p:blipFill>
          <p:spPr>
            <a:xfrm>
              <a:off x="9287255" y="5577840"/>
              <a:ext cx="611124" cy="263652"/>
            </a:xfrm>
            <a:prstGeom prst="rect">
              <a:avLst/>
            </a:prstGeom>
            <a:noFill/>
            <a:ln>
              <a:noFill/>
            </a:ln>
          </p:spPr>
        </p:pic>
        <p:pic>
          <p:nvPicPr>
            <p:cNvPr id="280" name="Google Shape;280;p20"/>
            <p:cNvPicPr preferRelativeResize="0"/>
            <p:nvPr/>
          </p:nvPicPr>
          <p:blipFill rotWithShape="1">
            <a:blip r:embed="rId51">
              <a:alphaModFix/>
            </a:blip>
            <a:srcRect/>
            <a:stretch/>
          </p:blipFill>
          <p:spPr>
            <a:xfrm>
              <a:off x="9854183" y="5577840"/>
              <a:ext cx="1199387" cy="263652"/>
            </a:xfrm>
            <a:prstGeom prst="rect">
              <a:avLst/>
            </a:prstGeom>
            <a:noFill/>
            <a:ln>
              <a:noFill/>
            </a:ln>
          </p:spPr>
        </p:pic>
        <p:pic>
          <p:nvPicPr>
            <p:cNvPr id="281" name="Google Shape;281;p20"/>
            <p:cNvPicPr preferRelativeResize="0"/>
            <p:nvPr/>
          </p:nvPicPr>
          <p:blipFill rotWithShape="1">
            <a:blip r:embed="rId52">
              <a:alphaModFix/>
            </a:blip>
            <a:srcRect/>
            <a:stretch/>
          </p:blipFill>
          <p:spPr>
            <a:xfrm>
              <a:off x="5230367" y="5849111"/>
              <a:ext cx="1086612" cy="263652"/>
            </a:xfrm>
            <a:prstGeom prst="rect">
              <a:avLst/>
            </a:prstGeom>
            <a:noFill/>
            <a:ln>
              <a:noFill/>
            </a:ln>
          </p:spPr>
        </p:pic>
        <p:pic>
          <p:nvPicPr>
            <p:cNvPr id="282" name="Google Shape;282;p20"/>
            <p:cNvPicPr preferRelativeResize="0"/>
            <p:nvPr/>
          </p:nvPicPr>
          <p:blipFill rotWithShape="1">
            <a:blip r:embed="rId53">
              <a:alphaModFix/>
            </a:blip>
            <a:srcRect/>
            <a:stretch/>
          </p:blipFill>
          <p:spPr>
            <a:xfrm>
              <a:off x="6196583" y="5849111"/>
              <a:ext cx="198120" cy="263652"/>
            </a:xfrm>
            <a:prstGeom prst="rect">
              <a:avLst/>
            </a:prstGeom>
            <a:noFill/>
            <a:ln>
              <a:noFill/>
            </a:ln>
          </p:spPr>
        </p:pic>
        <p:pic>
          <p:nvPicPr>
            <p:cNvPr id="283" name="Google Shape;283;p20"/>
            <p:cNvPicPr preferRelativeResize="0"/>
            <p:nvPr/>
          </p:nvPicPr>
          <p:blipFill rotWithShape="1">
            <a:blip r:embed="rId54">
              <a:alphaModFix/>
            </a:blip>
            <a:srcRect/>
            <a:stretch/>
          </p:blipFill>
          <p:spPr>
            <a:xfrm>
              <a:off x="6295643" y="5849111"/>
              <a:ext cx="868679" cy="263652"/>
            </a:xfrm>
            <a:prstGeom prst="rect">
              <a:avLst/>
            </a:prstGeom>
            <a:noFill/>
            <a:ln>
              <a:noFill/>
            </a:ln>
          </p:spPr>
        </p:pic>
        <p:pic>
          <p:nvPicPr>
            <p:cNvPr id="284" name="Google Shape;284;p20"/>
            <p:cNvPicPr preferRelativeResize="0"/>
            <p:nvPr/>
          </p:nvPicPr>
          <p:blipFill rotWithShape="1">
            <a:blip r:embed="rId55">
              <a:alphaModFix/>
            </a:blip>
            <a:srcRect/>
            <a:stretch/>
          </p:blipFill>
          <p:spPr>
            <a:xfrm>
              <a:off x="7019544" y="5849111"/>
              <a:ext cx="195072" cy="263652"/>
            </a:xfrm>
            <a:prstGeom prst="rect">
              <a:avLst/>
            </a:prstGeom>
            <a:noFill/>
            <a:ln>
              <a:noFill/>
            </a:ln>
          </p:spPr>
        </p:pic>
        <p:pic>
          <p:nvPicPr>
            <p:cNvPr id="285" name="Google Shape;285;p20"/>
            <p:cNvPicPr preferRelativeResize="0"/>
            <p:nvPr/>
          </p:nvPicPr>
          <p:blipFill rotWithShape="1">
            <a:blip r:embed="rId56">
              <a:alphaModFix/>
            </a:blip>
            <a:srcRect/>
            <a:stretch/>
          </p:blipFill>
          <p:spPr>
            <a:xfrm>
              <a:off x="7149083" y="5849111"/>
              <a:ext cx="1648968" cy="256031"/>
            </a:xfrm>
            <a:prstGeom prst="rect">
              <a:avLst/>
            </a:prstGeom>
            <a:noFill/>
            <a:ln>
              <a:noFill/>
            </a:ln>
          </p:spPr>
        </p:pic>
        <p:pic>
          <p:nvPicPr>
            <p:cNvPr id="286" name="Google Shape;286;p20"/>
            <p:cNvPicPr preferRelativeResize="0"/>
            <p:nvPr/>
          </p:nvPicPr>
          <p:blipFill rotWithShape="1">
            <a:blip r:embed="rId57">
              <a:alphaModFix/>
            </a:blip>
            <a:srcRect/>
            <a:stretch/>
          </p:blipFill>
          <p:spPr>
            <a:xfrm>
              <a:off x="8679179" y="5849111"/>
              <a:ext cx="1187196" cy="256031"/>
            </a:xfrm>
            <a:prstGeom prst="rect">
              <a:avLst/>
            </a:prstGeom>
            <a:noFill/>
            <a:ln>
              <a:noFill/>
            </a:ln>
          </p:spPr>
        </p:pic>
        <p:pic>
          <p:nvPicPr>
            <p:cNvPr id="287" name="Google Shape;287;p20"/>
            <p:cNvPicPr preferRelativeResize="0"/>
            <p:nvPr/>
          </p:nvPicPr>
          <p:blipFill rotWithShape="1">
            <a:blip r:embed="rId58">
              <a:alphaModFix/>
            </a:blip>
            <a:srcRect/>
            <a:stretch/>
          </p:blipFill>
          <p:spPr>
            <a:xfrm>
              <a:off x="9735311" y="5849111"/>
              <a:ext cx="1894331" cy="256031"/>
            </a:xfrm>
            <a:prstGeom prst="rect">
              <a:avLst/>
            </a:prstGeom>
            <a:noFill/>
            <a:ln>
              <a:noFill/>
            </a:ln>
          </p:spPr>
        </p:pic>
        <p:pic>
          <p:nvPicPr>
            <p:cNvPr id="288" name="Google Shape;288;p20"/>
            <p:cNvPicPr preferRelativeResize="0"/>
            <p:nvPr/>
          </p:nvPicPr>
          <p:blipFill rotWithShape="1">
            <a:blip r:embed="rId59">
              <a:alphaModFix/>
            </a:blip>
            <a:srcRect/>
            <a:stretch/>
          </p:blipFill>
          <p:spPr>
            <a:xfrm>
              <a:off x="5230367" y="6140195"/>
              <a:ext cx="4981955" cy="256031"/>
            </a:xfrm>
            <a:prstGeom prst="rect">
              <a:avLst/>
            </a:prstGeom>
            <a:noFill/>
            <a:ln>
              <a:noFill/>
            </a:ln>
          </p:spPr>
        </p:pic>
        <p:pic>
          <p:nvPicPr>
            <p:cNvPr id="289" name="Google Shape;289;p20"/>
            <p:cNvPicPr preferRelativeResize="0"/>
            <p:nvPr/>
          </p:nvPicPr>
          <p:blipFill rotWithShape="1">
            <a:blip r:embed="rId60">
              <a:alphaModFix/>
            </a:blip>
            <a:srcRect/>
            <a:stretch/>
          </p:blipFill>
          <p:spPr>
            <a:xfrm>
              <a:off x="10140696" y="6140195"/>
              <a:ext cx="777240" cy="256031"/>
            </a:xfrm>
            <a:prstGeom prst="rect">
              <a:avLst/>
            </a:prstGeom>
            <a:noFill/>
            <a:ln>
              <a:noFill/>
            </a:ln>
          </p:spPr>
        </p:pic>
      </p:grpSp>
      <p:sp>
        <p:nvSpPr>
          <p:cNvPr id="290" name="Google Shape;290;p20"/>
          <p:cNvSpPr txBox="1"/>
          <p:nvPr/>
        </p:nvSpPr>
        <p:spPr>
          <a:xfrm>
            <a:off x="2154174" y="1821751"/>
            <a:ext cx="3453765" cy="494840"/>
          </a:xfrm>
          <a:prstGeom prst="rect">
            <a:avLst/>
          </a:prstGeom>
          <a:noFill/>
          <a:ln>
            <a:noFill/>
          </a:ln>
        </p:spPr>
        <p:txBody>
          <a:bodyPr spcFirstLastPara="1" wrap="square" lIns="0" tIns="9994" rIns="0" bIns="0" anchor="t" anchorCtr="0">
            <a:spAutoFit/>
          </a:bodyPr>
          <a:lstStyle/>
          <a:p>
            <a:pPr marL="9525" marR="3810"/>
            <a:r>
              <a:rPr lang="en-US" sz="1050" i="1" dirty="0" err="1">
                <a:solidFill>
                  <a:srgbClr val="FFFFFF"/>
                </a:solidFill>
                <a:latin typeface="Calibri"/>
                <a:ea typeface="Calibri"/>
                <a:cs typeface="Calibri"/>
                <a:sym typeface="Calibri"/>
              </a:rPr>
              <a:t>Esse</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exemplo</a:t>
            </a:r>
            <a:r>
              <a:rPr lang="en-US" sz="1050" i="1" dirty="0">
                <a:solidFill>
                  <a:srgbClr val="FFFFFF"/>
                </a:solidFill>
                <a:latin typeface="Calibri"/>
                <a:ea typeface="Calibri"/>
                <a:cs typeface="Calibri"/>
                <a:sym typeface="Calibri"/>
              </a:rPr>
              <a:t> que persona para a </a:t>
            </a:r>
            <a:r>
              <a:rPr lang="en-US" sz="1050" i="1" dirty="0" err="1">
                <a:solidFill>
                  <a:srgbClr val="FFFFFF"/>
                </a:solidFill>
                <a:latin typeface="Calibri"/>
                <a:ea typeface="Calibri"/>
                <a:cs typeface="Calibri"/>
                <a:sym typeface="Calibri"/>
              </a:rPr>
              <a:t>criação</a:t>
            </a:r>
            <a:r>
              <a:rPr lang="en-US" sz="1050" i="1" dirty="0">
                <a:solidFill>
                  <a:srgbClr val="FFFFFF"/>
                </a:solidFill>
                <a:latin typeface="Calibri"/>
                <a:ea typeface="Calibri"/>
                <a:cs typeface="Calibri"/>
                <a:sym typeface="Calibri"/>
              </a:rPr>
              <a:t> de um blog que visa </a:t>
            </a:r>
            <a:r>
              <a:rPr lang="en-US" sz="1050" i="1" dirty="0" err="1">
                <a:solidFill>
                  <a:srgbClr val="FFFFFF"/>
                </a:solidFill>
                <a:latin typeface="Calibri"/>
                <a:ea typeface="Calibri"/>
                <a:cs typeface="Calibri"/>
                <a:sym typeface="Calibri"/>
              </a:rPr>
              <a:t>divulgar</a:t>
            </a:r>
            <a:r>
              <a:rPr lang="en-US" sz="1050" i="1" dirty="0">
                <a:solidFill>
                  <a:srgbClr val="FFFFFF"/>
                </a:solidFill>
                <a:latin typeface="Calibri"/>
                <a:ea typeface="Calibri"/>
                <a:cs typeface="Calibri"/>
                <a:sym typeface="Calibri"/>
              </a:rPr>
              <a:t> o </a:t>
            </a:r>
            <a:r>
              <a:rPr lang="en-US" sz="1050" i="1" dirty="0" err="1">
                <a:solidFill>
                  <a:srgbClr val="FFFFFF"/>
                </a:solidFill>
                <a:latin typeface="Calibri"/>
                <a:ea typeface="Calibri"/>
                <a:cs typeface="Calibri"/>
                <a:sym typeface="Calibri"/>
              </a:rPr>
              <a:t>serviço</a:t>
            </a:r>
            <a:r>
              <a:rPr lang="en-US" sz="1050" i="1" dirty="0">
                <a:solidFill>
                  <a:srgbClr val="FFFFFF"/>
                </a:solidFill>
                <a:latin typeface="Calibri"/>
                <a:ea typeface="Calibri"/>
                <a:cs typeface="Calibri"/>
                <a:sym typeface="Calibri"/>
              </a:rPr>
              <a:t> de </a:t>
            </a:r>
            <a:r>
              <a:rPr lang="en-US" sz="1050" i="1" dirty="0" err="1">
                <a:solidFill>
                  <a:srgbClr val="FFFFFF"/>
                </a:solidFill>
                <a:latin typeface="Calibri"/>
                <a:ea typeface="Calibri"/>
                <a:cs typeface="Calibri"/>
                <a:sym typeface="Calibri"/>
              </a:rPr>
              <a:t>uma</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nutricionista</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especializada</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em</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nutrição</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vegana</a:t>
            </a:r>
            <a:r>
              <a:rPr lang="en-US" sz="1050" i="1" dirty="0">
                <a:solidFill>
                  <a:srgbClr val="FFFFFF"/>
                </a:solidFill>
                <a:latin typeface="Calibri"/>
                <a:ea typeface="Calibri"/>
                <a:cs typeface="Calibri"/>
                <a:sym typeface="Calibri"/>
              </a:rPr>
              <a:t> que </a:t>
            </a:r>
            <a:r>
              <a:rPr lang="en-US" sz="1050" i="1" dirty="0" err="1">
                <a:solidFill>
                  <a:srgbClr val="FFFFFF"/>
                </a:solidFill>
                <a:latin typeface="Calibri"/>
                <a:ea typeface="Calibri"/>
                <a:cs typeface="Calibri"/>
                <a:sym typeface="Calibri"/>
              </a:rPr>
              <a:t>atende</a:t>
            </a:r>
            <a:r>
              <a:rPr lang="en-US" sz="1050" i="1" dirty="0">
                <a:solidFill>
                  <a:srgbClr val="FFFFFF"/>
                </a:solidFill>
                <a:latin typeface="Calibri"/>
                <a:ea typeface="Calibri"/>
                <a:cs typeface="Calibri"/>
                <a:sym typeface="Calibri"/>
              </a:rPr>
              <a:t> </a:t>
            </a:r>
            <a:r>
              <a:rPr lang="en-US" sz="1050" i="1" dirty="0" err="1">
                <a:solidFill>
                  <a:srgbClr val="FFFFFF"/>
                </a:solidFill>
                <a:latin typeface="Calibri"/>
                <a:ea typeface="Calibri"/>
                <a:cs typeface="Calibri"/>
                <a:sym typeface="Calibri"/>
              </a:rPr>
              <a:t>em</a:t>
            </a:r>
            <a:r>
              <a:rPr lang="en-US" sz="1050" i="1" dirty="0">
                <a:solidFill>
                  <a:srgbClr val="FFFFFF"/>
                </a:solidFill>
                <a:latin typeface="Calibri"/>
                <a:ea typeface="Calibri"/>
                <a:cs typeface="Calibri"/>
                <a:sym typeface="Calibri"/>
              </a:rPr>
              <a:t> SP.</a:t>
            </a:r>
            <a:endParaRPr sz="1050"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2"/>
          <p:cNvSpPr/>
          <p:nvPr/>
        </p:nvSpPr>
        <p:spPr>
          <a:xfrm>
            <a:off x="0" y="857250"/>
            <a:ext cx="9144000" cy="51435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000000"/>
          </a:solidFill>
          <a:ln>
            <a:noFill/>
          </a:ln>
        </p:spPr>
        <p:txBody>
          <a:bodyPr spcFirstLastPara="1" wrap="square" lIns="0" tIns="0" rIns="0" bIns="0" anchor="t" anchorCtr="0">
            <a:noAutofit/>
          </a:bodyPr>
          <a:lstStyle/>
          <a:p>
            <a:endParaRPr sz="1350"/>
          </a:p>
        </p:txBody>
      </p:sp>
      <p:pic>
        <p:nvPicPr>
          <p:cNvPr id="328" name="Google Shape;328;p22"/>
          <p:cNvPicPr preferRelativeResize="0"/>
          <p:nvPr/>
        </p:nvPicPr>
        <p:blipFill rotWithShape="1">
          <a:blip r:embed="rId3">
            <a:alphaModFix/>
          </a:blip>
          <a:srcRect/>
          <a:stretch/>
        </p:blipFill>
        <p:spPr>
          <a:xfrm>
            <a:off x="6219062" y="1667638"/>
            <a:ext cx="1635633" cy="1866518"/>
          </a:xfrm>
          <a:prstGeom prst="rect">
            <a:avLst/>
          </a:prstGeom>
          <a:noFill/>
          <a:ln>
            <a:noFill/>
          </a:ln>
        </p:spPr>
      </p:pic>
      <p:pic>
        <p:nvPicPr>
          <p:cNvPr id="329" name="Google Shape;329;p22"/>
          <p:cNvPicPr preferRelativeResize="0"/>
          <p:nvPr/>
        </p:nvPicPr>
        <p:blipFill rotWithShape="1">
          <a:blip r:embed="rId4">
            <a:alphaModFix/>
          </a:blip>
          <a:srcRect/>
          <a:stretch/>
        </p:blipFill>
        <p:spPr>
          <a:xfrm>
            <a:off x="1348741" y="3789045"/>
            <a:ext cx="2043683" cy="1351025"/>
          </a:xfrm>
          <a:prstGeom prst="rect">
            <a:avLst/>
          </a:prstGeom>
          <a:noFill/>
          <a:ln>
            <a:noFill/>
          </a:ln>
        </p:spPr>
      </p:pic>
      <p:pic>
        <p:nvPicPr>
          <p:cNvPr id="330" name="Google Shape;330;p22"/>
          <p:cNvPicPr preferRelativeResize="0"/>
          <p:nvPr/>
        </p:nvPicPr>
        <p:blipFill rotWithShape="1">
          <a:blip r:embed="rId5">
            <a:alphaModFix/>
          </a:blip>
          <a:srcRect/>
          <a:stretch/>
        </p:blipFill>
        <p:spPr>
          <a:xfrm>
            <a:off x="1350263" y="1009270"/>
            <a:ext cx="3832098" cy="548639"/>
          </a:xfrm>
          <a:prstGeom prst="rect">
            <a:avLst/>
          </a:prstGeom>
          <a:noFill/>
          <a:ln>
            <a:noFill/>
          </a:ln>
        </p:spPr>
      </p:pic>
      <p:pic>
        <p:nvPicPr>
          <p:cNvPr id="331" name="Google Shape;331;p22"/>
          <p:cNvPicPr preferRelativeResize="0"/>
          <p:nvPr/>
        </p:nvPicPr>
        <p:blipFill rotWithShape="1">
          <a:blip r:embed="rId6">
            <a:alphaModFix/>
          </a:blip>
          <a:srcRect/>
          <a:stretch/>
        </p:blipFill>
        <p:spPr>
          <a:xfrm>
            <a:off x="6333362" y="2059685"/>
            <a:ext cx="2788920" cy="2265426"/>
          </a:xfrm>
          <a:prstGeom prst="rect">
            <a:avLst/>
          </a:prstGeom>
          <a:noFill/>
          <a:ln>
            <a:noFill/>
          </a:ln>
        </p:spPr>
      </p:pic>
      <p:sp>
        <p:nvSpPr>
          <p:cNvPr id="332" name="Google Shape;332;p22"/>
          <p:cNvSpPr txBox="1"/>
          <p:nvPr/>
        </p:nvSpPr>
        <p:spPr>
          <a:xfrm>
            <a:off x="113919" y="2182940"/>
            <a:ext cx="6015038" cy="2874654"/>
          </a:xfrm>
          <a:prstGeom prst="rect">
            <a:avLst/>
          </a:prstGeom>
          <a:noFill/>
          <a:ln>
            <a:noFill/>
          </a:ln>
        </p:spPr>
        <p:txBody>
          <a:bodyPr spcFirstLastPara="1" wrap="square" lIns="0" tIns="75713" rIns="0" bIns="0" anchor="t" anchorCtr="0">
            <a:spAutoFit/>
          </a:bodyPr>
          <a:lstStyle/>
          <a:p>
            <a:pPr marL="190976" indent="-181451">
              <a:buClr>
                <a:srgbClr val="F3F3F3"/>
              </a:buClr>
              <a:buSzPts val="1800"/>
              <a:buFont typeface="Arial"/>
              <a:buChar char="◦"/>
            </a:pPr>
            <a:r>
              <a:rPr lang="en-US" sz="1350" dirty="0">
                <a:solidFill>
                  <a:srgbClr val="F3F3F3"/>
                </a:solidFill>
                <a:latin typeface="Arial"/>
                <a:ea typeface="Arial"/>
                <a:cs typeface="Arial"/>
                <a:sym typeface="Arial"/>
              </a:rPr>
              <a:t>Blog de </a:t>
            </a:r>
            <a:r>
              <a:rPr lang="en-US" sz="1350" dirty="0" err="1">
                <a:solidFill>
                  <a:srgbClr val="F3F3F3"/>
                </a:solidFill>
                <a:latin typeface="Arial"/>
                <a:ea typeface="Arial"/>
                <a:cs typeface="Arial"/>
                <a:sym typeface="Arial"/>
              </a:rPr>
              <a:t>Conteúdo</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vegano</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Receitas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Dicas</a:t>
            </a:r>
            <a:r>
              <a:rPr lang="en-US" sz="1350" dirty="0">
                <a:solidFill>
                  <a:srgbClr val="F3F3F3"/>
                </a:solidFill>
                <a:latin typeface="Arial"/>
                <a:ea typeface="Arial"/>
                <a:cs typeface="Arial"/>
                <a:sym typeface="Arial"/>
              </a:rPr>
              <a:t> de </a:t>
            </a:r>
            <a:r>
              <a:rPr lang="en-US" sz="1350" dirty="0" err="1">
                <a:solidFill>
                  <a:srgbClr val="F3F3F3"/>
                </a:solidFill>
                <a:latin typeface="Arial"/>
                <a:ea typeface="Arial"/>
                <a:cs typeface="Arial"/>
                <a:sym typeface="Arial"/>
              </a:rPr>
              <a:t>Restaurantes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Veganos</a:t>
            </a:r>
            <a:endParaRPr sz="1350" dirty="0">
              <a:latin typeface="Arial"/>
              <a:ea typeface="Arial"/>
              <a:cs typeface="Arial"/>
              <a:sym typeface="Arial"/>
            </a:endParaRPr>
          </a:p>
          <a:p>
            <a:pPr marL="190976" indent="-181451">
              <a:spcBef>
                <a:spcPts val="521"/>
              </a:spcBef>
              <a:buClr>
                <a:srgbClr val="F3F3F3"/>
              </a:buClr>
              <a:buSzPts val="1800"/>
              <a:buFont typeface="Arial"/>
              <a:buChar char="◦"/>
            </a:pPr>
            <a:r>
              <a:rPr lang="en-US" sz="1350" dirty="0" err="1">
                <a:solidFill>
                  <a:srgbClr val="F3F3F3"/>
                </a:solidFill>
                <a:latin typeface="Arial"/>
                <a:ea typeface="Arial"/>
                <a:cs typeface="Arial"/>
                <a:sym typeface="Arial"/>
              </a:rPr>
              <a:t>Dicas</a:t>
            </a:r>
            <a:r>
              <a:rPr lang="en-US" sz="1350" dirty="0">
                <a:solidFill>
                  <a:srgbClr val="F3F3F3"/>
                </a:solidFill>
                <a:latin typeface="Arial"/>
                <a:ea typeface="Arial"/>
                <a:cs typeface="Arial"/>
                <a:sym typeface="Arial"/>
              </a:rPr>
              <a:t> de </a:t>
            </a:r>
            <a:r>
              <a:rPr lang="en-US" sz="1350" dirty="0" err="1">
                <a:solidFill>
                  <a:srgbClr val="F3F3F3"/>
                </a:solidFill>
                <a:latin typeface="Arial"/>
                <a:ea typeface="Arial"/>
                <a:cs typeface="Arial"/>
                <a:sym typeface="Arial"/>
              </a:rPr>
              <a:t>produtos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veganos</a:t>
            </a:r>
            <a:r>
              <a:rPr lang="en-US" sz="1350" dirty="0">
                <a:solidFill>
                  <a:srgbClr val="F3F3F3"/>
                </a:solidFill>
                <a:latin typeface="Arial"/>
                <a:ea typeface="Arial"/>
                <a:cs typeface="Arial"/>
                <a:sym typeface="Arial"/>
              </a:rPr>
              <a:t> no </a:t>
            </a:r>
            <a:r>
              <a:rPr lang="en-US" sz="1350" dirty="0" err="1">
                <a:solidFill>
                  <a:srgbClr val="F3F3F3"/>
                </a:solidFill>
                <a:latin typeface="Arial"/>
                <a:ea typeface="Arial"/>
                <a:cs typeface="Arial"/>
                <a:sym typeface="Arial"/>
              </a:rPr>
              <a:t>supermercado</a:t>
            </a:r>
            <a:endParaRPr sz="1350" dirty="0">
              <a:latin typeface="Arial"/>
              <a:ea typeface="Arial"/>
              <a:cs typeface="Arial"/>
              <a:sym typeface="Arial"/>
            </a:endParaRPr>
          </a:p>
          <a:p>
            <a:pPr marL="190976" indent="-181451">
              <a:spcBef>
                <a:spcPts val="450"/>
              </a:spcBef>
              <a:buClr>
                <a:srgbClr val="F3F3F3"/>
              </a:buClr>
              <a:buSzPts val="1800"/>
              <a:buFont typeface="Arial"/>
              <a:buChar char="◦"/>
            </a:pPr>
            <a:r>
              <a:rPr lang="en-US" sz="1350" dirty="0">
                <a:solidFill>
                  <a:srgbClr val="F3F3F3"/>
                </a:solidFill>
                <a:latin typeface="Arial"/>
                <a:ea typeface="Arial"/>
                <a:cs typeface="Arial"/>
                <a:sym typeface="Arial"/>
              </a:rPr>
              <a:t>Social Media com </a:t>
            </a:r>
            <a:r>
              <a:rPr lang="en-US" sz="1350" dirty="0" err="1">
                <a:solidFill>
                  <a:srgbClr val="F3F3F3"/>
                </a:solidFill>
                <a:latin typeface="Arial"/>
                <a:ea typeface="Arial"/>
                <a:cs typeface="Arial"/>
                <a:sym typeface="Arial"/>
              </a:rPr>
              <a:t>conteúdo</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reposta</a:t>
            </a:r>
            <a:r>
              <a:rPr lang="en-US" sz="1350" dirty="0">
                <a:solidFill>
                  <a:srgbClr val="F3F3F3"/>
                </a:solidFill>
                <a:latin typeface="Arial"/>
                <a:ea typeface="Arial"/>
                <a:cs typeface="Arial"/>
                <a:sym typeface="Arial"/>
              </a:rPr>
              <a:t> no Face dos </a:t>
            </a:r>
            <a:r>
              <a:rPr lang="en-US" sz="1350" dirty="0" err="1">
                <a:solidFill>
                  <a:srgbClr val="F3F3F3"/>
                </a:solidFill>
                <a:latin typeface="Arial"/>
                <a:ea typeface="Arial"/>
                <a:cs typeface="Arial"/>
                <a:sym typeface="Arial"/>
              </a:rPr>
              <a:t>Conteúdos</a:t>
            </a:r>
            <a:r>
              <a:rPr lang="en-US" sz="1350" dirty="0">
                <a:solidFill>
                  <a:srgbClr val="F3F3F3"/>
                </a:solidFill>
                <a:latin typeface="Arial"/>
                <a:ea typeface="Arial"/>
                <a:cs typeface="Arial"/>
                <a:sym typeface="Arial"/>
              </a:rPr>
              <a:t> do Blog</a:t>
            </a:r>
            <a:endParaRPr sz="1350" dirty="0">
              <a:latin typeface="Arial"/>
              <a:ea typeface="Arial"/>
              <a:cs typeface="Arial"/>
              <a:sym typeface="Arial"/>
            </a:endParaRPr>
          </a:p>
          <a:p>
            <a:pPr marL="191453" marR="3810" indent="-182403">
              <a:spcBef>
                <a:spcPts val="454"/>
              </a:spcBef>
              <a:buClr>
                <a:srgbClr val="F3F3F3"/>
              </a:buClr>
              <a:buSzPts val="1800"/>
              <a:buFont typeface="Arial"/>
              <a:buChar char="◦"/>
            </a:pPr>
            <a:r>
              <a:rPr lang="en-US" sz="1350" dirty="0" err="1">
                <a:solidFill>
                  <a:srgbClr val="F3F3F3"/>
                </a:solidFill>
                <a:latin typeface="Arial"/>
                <a:ea typeface="Arial"/>
                <a:cs typeface="Arial"/>
                <a:sym typeface="Arial"/>
              </a:rPr>
              <a:t>Receitas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nos</a:t>
            </a:r>
            <a:r>
              <a:rPr lang="en-US" sz="1350" dirty="0">
                <a:solidFill>
                  <a:srgbClr val="F3F3F3"/>
                </a:solidFill>
                <a:latin typeface="Arial"/>
                <a:ea typeface="Arial"/>
                <a:cs typeface="Arial"/>
                <a:sym typeface="Arial"/>
              </a:rPr>
              <a:t> Insta e </a:t>
            </a:r>
            <a:r>
              <a:rPr lang="en-US" sz="1350" dirty="0" err="1">
                <a:solidFill>
                  <a:srgbClr val="F3F3F3"/>
                </a:solidFill>
                <a:latin typeface="Arial"/>
                <a:ea typeface="Arial"/>
                <a:cs typeface="Arial"/>
                <a:sym typeface="Arial"/>
              </a:rPr>
              <a:t>dicas</a:t>
            </a:r>
            <a:r>
              <a:rPr lang="en-US" sz="1350" dirty="0">
                <a:solidFill>
                  <a:srgbClr val="F3F3F3"/>
                </a:solidFill>
                <a:latin typeface="Arial"/>
                <a:ea typeface="Arial"/>
                <a:cs typeface="Arial"/>
                <a:sym typeface="Arial"/>
              </a:rPr>
              <a:t> de </a:t>
            </a:r>
            <a:r>
              <a:rPr lang="en-US" sz="1350" dirty="0" err="1">
                <a:solidFill>
                  <a:srgbClr val="F3F3F3"/>
                </a:solidFill>
                <a:latin typeface="Arial"/>
                <a:ea typeface="Arial"/>
                <a:cs typeface="Arial"/>
                <a:sym typeface="Arial"/>
              </a:rPr>
              <a:t>restaurantes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veganos</a:t>
            </a:r>
            <a:r>
              <a:rPr lang="en-US" sz="1350" dirty="0">
                <a:solidFill>
                  <a:srgbClr val="F3F3F3"/>
                </a:solidFill>
                <a:latin typeface="Arial"/>
                <a:ea typeface="Arial"/>
                <a:cs typeface="Arial"/>
                <a:sym typeface="Arial"/>
              </a:rPr>
              <a:t>, e de </a:t>
            </a:r>
            <a:r>
              <a:rPr lang="en-US" sz="1350" dirty="0" err="1">
                <a:solidFill>
                  <a:srgbClr val="F3F3F3"/>
                </a:solidFill>
                <a:latin typeface="Arial"/>
                <a:ea typeface="Arial"/>
                <a:cs typeface="Arial"/>
                <a:sym typeface="Arial"/>
              </a:rPr>
              <a:t>produtos</a:t>
            </a:r>
            <a:r>
              <a:rPr lang="en-US" sz="1350" dirty="0">
                <a:solidFill>
                  <a:srgbClr val="F3F3F3"/>
                </a:solidFill>
                <a:latin typeface="Arial"/>
                <a:ea typeface="Arial"/>
                <a:cs typeface="Arial"/>
                <a:sym typeface="Arial"/>
              </a:rPr>
              <a:t> e </a:t>
            </a:r>
            <a:r>
              <a:rPr lang="en-US" sz="1350" dirty="0" err="1">
                <a:solidFill>
                  <a:srgbClr val="F3F3F3"/>
                </a:solidFill>
                <a:latin typeface="Arial"/>
                <a:ea typeface="Arial"/>
                <a:cs typeface="Arial"/>
                <a:sym typeface="Arial"/>
              </a:rPr>
              <a:t>marcas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veganas</a:t>
            </a:r>
            <a:r>
              <a:rPr lang="en-US" sz="1350" dirty="0">
                <a:solidFill>
                  <a:srgbClr val="F3F3F3"/>
                </a:solidFill>
                <a:latin typeface="Arial"/>
                <a:ea typeface="Arial"/>
                <a:cs typeface="Arial"/>
                <a:sym typeface="Arial"/>
              </a:rPr>
              <a:t> no </a:t>
            </a:r>
            <a:r>
              <a:rPr lang="en-US" sz="1350" dirty="0" err="1">
                <a:solidFill>
                  <a:srgbClr val="F3F3F3"/>
                </a:solidFill>
                <a:latin typeface="Arial"/>
                <a:ea typeface="Arial"/>
                <a:cs typeface="Arial"/>
                <a:sym typeface="Arial"/>
              </a:rPr>
              <a:t>supermercado</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Discas</a:t>
            </a:r>
            <a:r>
              <a:rPr lang="en-US" sz="1350" dirty="0">
                <a:solidFill>
                  <a:srgbClr val="F3F3F3"/>
                </a:solidFill>
                <a:latin typeface="Arial"/>
                <a:ea typeface="Arial"/>
                <a:cs typeface="Arial"/>
                <a:sym typeface="Arial"/>
              </a:rPr>
              <a:t> e review de </a:t>
            </a:r>
            <a:r>
              <a:rPr lang="en-US" sz="1350" dirty="0" err="1">
                <a:solidFill>
                  <a:srgbClr val="F3F3F3"/>
                </a:solidFill>
                <a:latin typeface="Arial"/>
                <a:ea typeface="Arial"/>
                <a:cs typeface="Arial"/>
                <a:sym typeface="Arial"/>
              </a:rPr>
              <a:t>maquiagens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veganas</a:t>
            </a:r>
            <a:endParaRPr sz="1350" dirty="0">
              <a:latin typeface="Arial"/>
              <a:ea typeface="Arial"/>
              <a:cs typeface="Arial"/>
              <a:sym typeface="Arial"/>
            </a:endParaRPr>
          </a:p>
          <a:p>
            <a:pPr marL="190976" indent="-181451">
              <a:spcBef>
                <a:spcPts val="450"/>
              </a:spcBef>
              <a:buClr>
                <a:srgbClr val="F3F3F3"/>
              </a:buClr>
              <a:buSzPts val="1800"/>
              <a:buFont typeface="Arial"/>
              <a:buChar char="◦"/>
            </a:pPr>
            <a:r>
              <a:rPr lang="en-US" sz="1350" dirty="0">
                <a:solidFill>
                  <a:srgbClr val="F3F3F3"/>
                </a:solidFill>
                <a:latin typeface="Arial"/>
                <a:ea typeface="Arial"/>
                <a:cs typeface="Arial"/>
                <a:sym typeface="Arial"/>
              </a:rPr>
              <a:t>Landing Pages com e-books e </a:t>
            </a:r>
            <a:r>
              <a:rPr lang="en-US" sz="1350" dirty="0" err="1">
                <a:solidFill>
                  <a:srgbClr val="F3F3F3"/>
                </a:solidFill>
                <a:latin typeface="Arial"/>
                <a:ea typeface="Arial"/>
                <a:cs typeface="Arial"/>
                <a:sym typeface="Arial"/>
              </a:rPr>
              <a:t>cadastro</a:t>
            </a:r>
            <a:endParaRPr sz="1350" dirty="0">
              <a:latin typeface="Arial"/>
              <a:ea typeface="Arial"/>
              <a:cs typeface="Arial"/>
              <a:sym typeface="Arial"/>
            </a:endParaRPr>
          </a:p>
          <a:p>
            <a:pPr marL="190976" indent="-181451">
              <a:spcBef>
                <a:spcPts val="450"/>
              </a:spcBef>
              <a:buClr>
                <a:srgbClr val="F3F3F3"/>
              </a:buClr>
              <a:buSzPts val="1800"/>
              <a:buFont typeface="Arial"/>
              <a:buChar char="◦"/>
            </a:pPr>
            <a:r>
              <a:rPr lang="en-US" sz="1350" dirty="0" err="1">
                <a:solidFill>
                  <a:srgbClr val="F3F3F3"/>
                </a:solidFill>
                <a:latin typeface="Arial"/>
                <a:ea typeface="Arial"/>
                <a:cs typeface="Arial"/>
                <a:sym typeface="Arial"/>
              </a:rPr>
              <a:t>Planejar</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presença</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em</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eventos</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veganos</a:t>
            </a:r>
            <a:r>
              <a:rPr lang="en-US" sz="1350" dirty="0">
                <a:solidFill>
                  <a:srgbClr val="F3F3F3"/>
                </a:solidFill>
                <a:latin typeface="Arial"/>
                <a:ea typeface="Arial"/>
                <a:cs typeface="Arial"/>
                <a:sym typeface="Arial"/>
              </a:rPr>
              <a:t>, de Yoga e outros </a:t>
            </a:r>
            <a:r>
              <a:rPr lang="en-US" sz="1350" dirty="0" err="1">
                <a:solidFill>
                  <a:srgbClr val="F3F3F3"/>
                </a:solidFill>
                <a:latin typeface="Arial"/>
                <a:ea typeface="Arial"/>
                <a:cs typeface="Arial"/>
                <a:sym typeface="Arial"/>
              </a:rPr>
              <a:t>semelhantes</a:t>
            </a:r>
            <a:endParaRPr sz="1350" dirty="0">
              <a:latin typeface="Arial"/>
              <a:ea typeface="Arial"/>
              <a:cs typeface="Arial"/>
              <a:sym typeface="Arial"/>
            </a:endParaRPr>
          </a:p>
          <a:p>
            <a:pPr marL="190976" indent="-181451">
              <a:spcBef>
                <a:spcPts val="450"/>
              </a:spcBef>
              <a:buClr>
                <a:srgbClr val="F3F3F3"/>
              </a:buClr>
              <a:buSzPts val="1800"/>
              <a:buFont typeface="Arial"/>
              <a:buChar char="◦"/>
            </a:pPr>
            <a:r>
              <a:rPr lang="en-US" sz="1350" dirty="0">
                <a:solidFill>
                  <a:srgbClr val="F3F3F3"/>
                </a:solidFill>
                <a:latin typeface="Arial"/>
                <a:ea typeface="Arial"/>
                <a:cs typeface="Arial"/>
                <a:sym typeface="Arial"/>
              </a:rPr>
              <a:t>Email Marketing</a:t>
            </a:r>
            <a:endParaRPr sz="1350" dirty="0">
              <a:latin typeface="Arial"/>
              <a:ea typeface="Arial"/>
              <a:cs typeface="Arial"/>
              <a:sym typeface="Arial"/>
            </a:endParaRPr>
          </a:p>
          <a:p>
            <a:pPr marL="190976" indent="-181451">
              <a:spcBef>
                <a:spcPts val="450"/>
              </a:spcBef>
              <a:buClr>
                <a:srgbClr val="F3F3F3"/>
              </a:buClr>
              <a:buSzPts val="1800"/>
              <a:buFont typeface="Arial"/>
              <a:buChar char="◦"/>
            </a:pPr>
            <a:r>
              <a:rPr lang="en-US" sz="1350" dirty="0" err="1">
                <a:solidFill>
                  <a:srgbClr val="F3F3F3"/>
                </a:solidFill>
                <a:latin typeface="Arial"/>
                <a:ea typeface="Arial"/>
                <a:cs typeface="Arial"/>
                <a:sym typeface="Arial"/>
              </a:rPr>
              <a:t>Automação</a:t>
            </a:r>
            <a:r>
              <a:rPr lang="en-US" sz="1350" dirty="0">
                <a:solidFill>
                  <a:srgbClr val="F3F3F3"/>
                </a:solidFill>
                <a:latin typeface="Arial"/>
                <a:ea typeface="Arial"/>
                <a:cs typeface="Arial"/>
                <a:sym typeface="Arial"/>
              </a:rPr>
              <a:t> / </a:t>
            </a:r>
            <a:r>
              <a:rPr lang="en-US" sz="1350" dirty="0" err="1">
                <a:solidFill>
                  <a:srgbClr val="F3F3F3"/>
                </a:solidFill>
                <a:latin typeface="Arial"/>
                <a:ea typeface="Arial"/>
                <a:cs typeface="Arial"/>
                <a:sym typeface="Arial"/>
              </a:rPr>
              <a:t>Funil</a:t>
            </a:r>
            <a:r>
              <a:rPr lang="en-US" sz="1350" dirty="0">
                <a:solidFill>
                  <a:srgbClr val="F3F3F3"/>
                </a:solidFill>
                <a:latin typeface="Arial"/>
                <a:ea typeface="Arial"/>
                <a:cs typeface="Arial"/>
                <a:sym typeface="Arial"/>
              </a:rPr>
              <a:t> de </a:t>
            </a:r>
            <a:r>
              <a:rPr lang="en-US" sz="1350" dirty="0" err="1">
                <a:solidFill>
                  <a:srgbClr val="F3F3F3"/>
                </a:solidFill>
                <a:latin typeface="Arial"/>
                <a:ea typeface="Arial"/>
                <a:cs typeface="Arial"/>
                <a:sym typeface="Arial"/>
              </a:rPr>
              <a:t>Vendas</a:t>
            </a:r>
            <a:endParaRPr sz="1350" dirty="0">
              <a:latin typeface="Arial"/>
              <a:ea typeface="Arial"/>
              <a:cs typeface="Arial"/>
              <a:sym typeface="Arial"/>
            </a:endParaRPr>
          </a:p>
          <a:p>
            <a:pPr marL="190976" indent="-181451">
              <a:spcBef>
                <a:spcPts val="450"/>
              </a:spcBef>
              <a:buClr>
                <a:srgbClr val="F3F3F3"/>
              </a:buClr>
              <a:buSzPts val="1800"/>
              <a:buFont typeface="Arial"/>
              <a:buChar char="◦"/>
            </a:pPr>
            <a:r>
              <a:rPr lang="en-US" sz="1350" dirty="0" err="1">
                <a:solidFill>
                  <a:srgbClr val="F3F3F3"/>
                </a:solidFill>
                <a:latin typeface="Arial"/>
                <a:ea typeface="Arial"/>
                <a:cs typeface="Arial"/>
                <a:sym typeface="Arial"/>
              </a:rPr>
              <a:t>Nutrição</a:t>
            </a:r>
            <a:r>
              <a:rPr lang="en-US" sz="1350" dirty="0">
                <a:solidFill>
                  <a:srgbClr val="F3F3F3"/>
                </a:solidFill>
                <a:latin typeface="Arial"/>
                <a:ea typeface="Arial"/>
                <a:cs typeface="Arial"/>
                <a:sym typeface="Arial"/>
              </a:rPr>
              <a:t> dos leads, </a:t>
            </a:r>
            <a:r>
              <a:rPr lang="en-US" sz="1350" dirty="0" err="1">
                <a:solidFill>
                  <a:srgbClr val="F3F3F3"/>
                </a:solidFill>
                <a:latin typeface="Arial"/>
                <a:ea typeface="Arial"/>
                <a:cs typeface="Arial"/>
                <a:sym typeface="Arial"/>
              </a:rPr>
              <a:t>nutrir</a:t>
            </a:r>
            <a:r>
              <a:rPr lang="en-US" sz="1350" dirty="0">
                <a:solidFill>
                  <a:srgbClr val="F3F3F3"/>
                </a:solidFill>
                <a:latin typeface="Arial"/>
                <a:ea typeface="Arial"/>
                <a:cs typeface="Arial"/>
                <a:sym typeface="Arial"/>
              </a:rPr>
              <a:t> com </a:t>
            </a:r>
            <a:r>
              <a:rPr lang="en-US" sz="1350" dirty="0" err="1">
                <a:solidFill>
                  <a:srgbClr val="F3F3F3"/>
                </a:solidFill>
                <a:latin typeface="Arial"/>
                <a:ea typeface="Arial"/>
                <a:cs typeface="Arial"/>
                <a:sym typeface="Arial"/>
              </a:rPr>
              <a:t>conteúdo</a:t>
            </a:r>
            <a:r>
              <a:rPr lang="en-US" sz="1350" dirty="0">
                <a:solidFill>
                  <a:srgbClr val="F3F3F3"/>
                </a:solidFill>
                <a:latin typeface="Arial"/>
                <a:ea typeface="Arial"/>
                <a:cs typeface="Arial"/>
                <a:sym typeface="Arial"/>
              </a:rPr>
              <a:t> </a:t>
            </a:r>
            <a:r>
              <a:rPr lang="en-US" sz="1350" dirty="0" err="1">
                <a:solidFill>
                  <a:srgbClr val="F3F3F3"/>
                </a:solidFill>
                <a:latin typeface="Arial"/>
                <a:ea typeface="Arial"/>
                <a:cs typeface="Arial"/>
                <a:sym typeface="Arial"/>
              </a:rPr>
              <a:t>nas</a:t>
            </a:r>
            <a:r>
              <a:rPr lang="en-US" sz="1350" dirty="0">
                <a:solidFill>
                  <a:srgbClr val="F3F3F3"/>
                </a:solidFill>
                <a:latin typeface="Arial"/>
                <a:ea typeface="Arial"/>
                <a:cs typeface="Arial"/>
                <a:sym typeface="Arial"/>
              </a:rPr>
              <a:t> redes e blogs</a:t>
            </a:r>
            <a:endParaRPr sz="1350" dirty="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5"/>
            <a:ext cx="45719" cy="58477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20215" y="517596"/>
            <a:ext cx="6741546" cy="584775"/>
          </a:xfrm>
          <a:prstGeom prst="rect">
            <a:avLst/>
          </a:prstGeom>
        </p:spPr>
        <p:txBody>
          <a:bodyPr wrap="square">
            <a:spAutoFit/>
          </a:bodyPr>
          <a:lstStyle/>
          <a:p>
            <a:r>
              <a:rPr lang="pt-BR" sz="3200" b="1" dirty="0"/>
              <a:t>Vamos Praticar?</a:t>
            </a:r>
            <a:endParaRPr lang="pt-BR" sz="5400" b="1" dirty="0">
              <a:solidFill>
                <a:srgbClr val="020000"/>
              </a:solidFill>
            </a:endParaRPr>
          </a:p>
        </p:txBody>
      </p:sp>
      <p:sp>
        <p:nvSpPr>
          <p:cNvPr id="7" name="CaixaDeTexto 6">
            <a:extLst>
              <a:ext uri="{FF2B5EF4-FFF2-40B4-BE49-F238E27FC236}">
                <a16:creationId xmlns:a16="http://schemas.microsoft.com/office/drawing/2014/main" id="{4B2D6454-D751-4511-B3BA-1938A86F1E42}"/>
              </a:ext>
            </a:extLst>
          </p:cNvPr>
          <p:cNvSpPr txBox="1"/>
          <p:nvPr/>
        </p:nvSpPr>
        <p:spPr>
          <a:xfrm>
            <a:off x="620215" y="1974027"/>
            <a:ext cx="4911009" cy="3785652"/>
          </a:xfrm>
          <a:prstGeom prst="rect">
            <a:avLst/>
          </a:prstGeom>
          <a:noFill/>
        </p:spPr>
        <p:txBody>
          <a:bodyPr wrap="square" rtlCol="0">
            <a:spAutoFit/>
          </a:bodyPr>
          <a:lstStyle/>
          <a:p>
            <a:r>
              <a:rPr lang="pt-BR" sz="4000" dirty="0"/>
              <a:t>Observando a demanda do cliente Porto.  Exercite com seu time quais  Personas seriam necessárias pensar?</a:t>
            </a:r>
          </a:p>
        </p:txBody>
      </p:sp>
      <p:pic>
        <p:nvPicPr>
          <p:cNvPr id="2" name="Imagem 1">
            <a:extLst>
              <a:ext uri="{FF2B5EF4-FFF2-40B4-BE49-F238E27FC236}">
                <a16:creationId xmlns:a16="http://schemas.microsoft.com/office/drawing/2014/main" id="{E571F3E0-A079-47FB-9482-359766F102BD}"/>
              </a:ext>
            </a:extLst>
          </p:cNvPr>
          <p:cNvPicPr>
            <a:picLocks noChangeAspect="1"/>
          </p:cNvPicPr>
          <p:nvPr/>
        </p:nvPicPr>
        <p:blipFill>
          <a:blip r:embed="rId3"/>
          <a:stretch>
            <a:fillRect/>
          </a:stretch>
        </p:blipFill>
        <p:spPr>
          <a:xfrm>
            <a:off x="5799523" y="1634378"/>
            <a:ext cx="289560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m 2">
            <a:extLst>
              <a:ext uri="{FF2B5EF4-FFF2-40B4-BE49-F238E27FC236}">
                <a16:creationId xmlns:a16="http://schemas.microsoft.com/office/drawing/2014/main" id="{9756BA12-9519-42FE-B9BF-318E139D0C1C}"/>
              </a:ext>
            </a:extLst>
          </p:cNvPr>
          <p:cNvPicPr>
            <a:picLocks noChangeAspect="1"/>
          </p:cNvPicPr>
          <p:nvPr/>
        </p:nvPicPr>
        <p:blipFill>
          <a:blip r:embed="rId4"/>
          <a:stretch>
            <a:fillRect/>
          </a:stretch>
        </p:blipFill>
        <p:spPr>
          <a:xfrm>
            <a:off x="5316072" y="4684253"/>
            <a:ext cx="2609850" cy="1752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684118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video_final.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pic>
        <p:nvPicPr>
          <p:cNvPr id="3" name="Espaço Reservado para Imagem 2"/>
          <p:cNvPicPr>
            <a:picLocks noChangeAspect="1"/>
          </p:cNvPicPr>
          <p:nvPr/>
        </p:nvPicPr>
        <p:blipFill>
          <a:blip r:embed="rId4" cstate="email">
            <a:extLst>
              <a:ext uri="{28A0092B-C50C-407E-A947-70E740481C1C}">
                <a14:useLocalDpi xmlns:a14="http://schemas.microsoft.com/office/drawing/2010/main" val="0"/>
              </a:ext>
            </a:extLst>
          </a:blip>
          <a:srcRect l="14" r="14"/>
          <a:stretch>
            <a:fillRect/>
          </a:stretch>
        </p:blipFill>
        <p:spPr>
          <a:xfrm>
            <a:off x="215412" y="642938"/>
            <a:ext cx="8440615" cy="57165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04196" y="329329"/>
            <a:ext cx="45719" cy="747909"/>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2" name="Retângulo 1"/>
          <p:cNvSpPr/>
          <p:nvPr/>
        </p:nvSpPr>
        <p:spPr>
          <a:xfrm>
            <a:off x="0" y="2264019"/>
            <a:ext cx="9155651" cy="232996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4400" b="1" dirty="0">
                <a:solidFill>
                  <a:schemeClr val="tx1"/>
                </a:solidFill>
              </a:rPr>
              <a:t>Personas, em Desenvolvimento de SW</a:t>
            </a:r>
            <a:endParaRPr lang="pt-BR" sz="2400" b="1" dirty="0">
              <a:solidFill>
                <a:schemeClr val="tx1"/>
              </a:solidFill>
            </a:endParaRPr>
          </a:p>
        </p:txBody>
      </p:sp>
      <p:sp>
        <p:nvSpPr>
          <p:cNvPr id="3" name="Retângulo 2"/>
          <p:cNvSpPr/>
          <p:nvPr/>
        </p:nvSpPr>
        <p:spPr>
          <a:xfrm>
            <a:off x="2943978" y="5679352"/>
            <a:ext cx="3428951" cy="646331"/>
          </a:xfrm>
          <a:prstGeom prst="rect">
            <a:avLst/>
          </a:prstGeom>
        </p:spPr>
        <p:txBody>
          <a:bodyPr wrap="none">
            <a:spAutoFit/>
          </a:bodyPr>
          <a:lstStyle/>
          <a:p>
            <a:pPr algn="ctr"/>
            <a:r>
              <a:rPr lang="pt-BR" b="1" dirty="0"/>
              <a:t>Prof. </a:t>
            </a:r>
            <a:r>
              <a:rPr lang="pt-BR" b="1" dirty="0" err="1"/>
              <a:t>Dr</a:t>
            </a:r>
            <a:r>
              <a:rPr lang="pt-BR" b="1" dirty="0"/>
              <a:t>.,Me. Aurélio José Vitorino</a:t>
            </a:r>
          </a:p>
          <a:p>
            <a:pPr algn="ctr"/>
            <a:r>
              <a:rPr lang="pt-BR" b="1" dirty="0"/>
              <a:t>2024</a:t>
            </a:r>
          </a:p>
        </p:txBody>
      </p:sp>
    </p:spTree>
    <p:extLst>
      <p:ext uri="{BB962C8B-B14F-4D97-AF65-F5344CB8AC3E}">
        <p14:creationId xmlns:p14="http://schemas.microsoft.com/office/powerpoint/2010/main" val="18610566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5"/>
            <a:ext cx="45719" cy="505862"/>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17" name="Retângulo 16">
            <a:extLst>
              <a:ext uri="{FF2B5EF4-FFF2-40B4-BE49-F238E27FC236}">
                <a16:creationId xmlns:a16="http://schemas.microsoft.com/office/drawing/2014/main" id="{02D1EF81-0FB6-4A31-A2E4-CF9456974D9E}"/>
              </a:ext>
            </a:extLst>
          </p:cNvPr>
          <p:cNvSpPr/>
          <p:nvPr/>
        </p:nvSpPr>
        <p:spPr>
          <a:xfrm>
            <a:off x="826315" y="2018569"/>
            <a:ext cx="5297647" cy="3139321"/>
          </a:xfrm>
          <a:prstGeom prst="rect">
            <a:avLst/>
          </a:prstGeom>
        </p:spPr>
        <p:txBody>
          <a:bodyPr wrap="square">
            <a:spAutoFit/>
          </a:bodyPr>
          <a:lstStyle/>
          <a:p>
            <a:pPr algn="just"/>
            <a:r>
              <a:rPr lang="pt-BR" dirty="0"/>
              <a:t>Para que seu software seja o mais adequado, você precisa saber o mais o máximo possível quais as necessidades do seu </a:t>
            </a:r>
            <a:r>
              <a:rPr lang="pt-BR" dirty="0" err="1"/>
              <a:t>usuario</a:t>
            </a:r>
            <a:r>
              <a:rPr lang="pt-BR" dirty="0"/>
              <a:t>.</a:t>
            </a:r>
          </a:p>
          <a:p>
            <a:pPr algn="just"/>
            <a:endParaRPr lang="pt-BR" dirty="0"/>
          </a:p>
          <a:p>
            <a:pPr algn="just"/>
            <a:r>
              <a:rPr lang="pt-BR" dirty="0"/>
              <a:t>Você não pode mais gastar tempo e recursos desenvolvendo funcionalidades no seu software para um público geral, que muitas vezes não vão nem estar interessados nas soluções que você tem a oferecer.</a:t>
            </a:r>
          </a:p>
          <a:p>
            <a:pPr algn="just"/>
            <a:endParaRPr lang="pt-BR" dirty="0"/>
          </a:p>
          <a:p>
            <a:pPr algn="just"/>
            <a:r>
              <a:rPr lang="pt-BR" dirty="0"/>
              <a:t>É por isso torna-se vital conhecer o conceito de </a:t>
            </a:r>
            <a:r>
              <a:rPr lang="pt-BR" dirty="0">
                <a:solidFill>
                  <a:srgbClr val="FF0000"/>
                </a:solidFill>
              </a:rPr>
              <a:t>personas</a:t>
            </a:r>
            <a:r>
              <a:rPr lang="pt-BR" dirty="0"/>
              <a:t>.</a:t>
            </a:r>
          </a:p>
        </p:txBody>
      </p:sp>
      <p:pic>
        <p:nvPicPr>
          <p:cNvPr id="19" name="Imagem 18">
            <a:extLst>
              <a:ext uri="{FF2B5EF4-FFF2-40B4-BE49-F238E27FC236}">
                <a16:creationId xmlns:a16="http://schemas.microsoft.com/office/drawing/2014/main" id="{28CD70B2-1213-4CD1-AE30-FD6C344518AC}"/>
              </a:ext>
            </a:extLst>
          </p:cNvPr>
          <p:cNvPicPr>
            <a:picLocks noChangeAspect="1"/>
          </p:cNvPicPr>
          <p:nvPr/>
        </p:nvPicPr>
        <p:blipFill>
          <a:blip r:embed="rId3"/>
          <a:stretch>
            <a:fillRect/>
          </a:stretch>
        </p:blipFill>
        <p:spPr>
          <a:xfrm>
            <a:off x="6394639" y="2300057"/>
            <a:ext cx="2143125" cy="2143125"/>
          </a:xfrm>
          <a:prstGeom prst="rect">
            <a:avLst/>
          </a:prstGeom>
        </p:spPr>
      </p:pic>
    </p:spTree>
    <p:extLst>
      <p:ext uri="{BB962C8B-B14F-4D97-AF65-F5344CB8AC3E}">
        <p14:creationId xmlns:p14="http://schemas.microsoft.com/office/powerpoint/2010/main" val="4495171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517595"/>
            <a:ext cx="45719" cy="505862"/>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6" name="Retângulo 5">
            <a:extLst>
              <a:ext uri="{FF2B5EF4-FFF2-40B4-BE49-F238E27FC236}">
                <a16:creationId xmlns:a16="http://schemas.microsoft.com/office/drawing/2014/main" id="{8C6B3004-22ED-4F88-9BE3-9C3CE4628A60}"/>
              </a:ext>
            </a:extLst>
          </p:cNvPr>
          <p:cNvSpPr/>
          <p:nvPr/>
        </p:nvSpPr>
        <p:spPr>
          <a:xfrm>
            <a:off x="620215" y="445367"/>
            <a:ext cx="3714030" cy="646331"/>
          </a:xfrm>
          <a:prstGeom prst="rect">
            <a:avLst/>
          </a:prstGeom>
        </p:spPr>
        <p:txBody>
          <a:bodyPr wrap="none">
            <a:spAutoFit/>
          </a:bodyPr>
          <a:lstStyle/>
          <a:p>
            <a:r>
              <a:rPr lang="pt-BR" sz="3600" b="1" dirty="0">
                <a:solidFill>
                  <a:srgbClr val="020000"/>
                </a:solidFill>
              </a:rPr>
              <a:t>Definindo Persona</a:t>
            </a:r>
          </a:p>
        </p:txBody>
      </p:sp>
      <p:sp>
        <p:nvSpPr>
          <p:cNvPr id="2" name="Retângulo 1">
            <a:extLst>
              <a:ext uri="{FF2B5EF4-FFF2-40B4-BE49-F238E27FC236}">
                <a16:creationId xmlns:a16="http://schemas.microsoft.com/office/drawing/2014/main" id="{29166D8D-DC71-49CF-B666-21D89ED5AE4F}"/>
              </a:ext>
            </a:extLst>
          </p:cNvPr>
          <p:cNvSpPr/>
          <p:nvPr/>
        </p:nvSpPr>
        <p:spPr>
          <a:xfrm>
            <a:off x="809537" y="2228671"/>
            <a:ext cx="7227116" cy="646331"/>
          </a:xfrm>
          <a:prstGeom prst="rect">
            <a:avLst/>
          </a:prstGeom>
        </p:spPr>
        <p:txBody>
          <a:bodyPr wrap="square">
            <a:spAutoFit/>
          </a:bodyPr>
          <a:lstStyle/>
          <a:p>
            <a:pPr algn="just"/>
            <a:r>
              <a:rPr lang="pt-BR" dirty="0">
                <a:solidFill>
                  <a:srgbClr val="111111"/>
                </a:solidFill>
                <a:latin typeface="-apple-system"/>
              </a:rPr>
              <a:t>No contexto de Engenharia de Software, persona é uma técnica usada </a:t>
            </a:r>
            <a:r>
              <a:rPr lang="pt-BR" dirty="0">
                <a:solidFill>
                  <a:srgbClr val="FF0000"/>
                </a:solidFill>
                <a:latin typeface="-apple-system"/>
              </a:rPr>
              <a:t>para aproximar os idealizadores de um sistema de seus usuários finais</a:t>
            </a:r>
            <a:r>
              <a:rPr lang="pt-BR" dirty="0">
                <a:solidFill>
                  <a:srgbClr val="111111"/>
                </a:solidFill>
                <a:latin typeface="-apple-system"/>
              </a:rPr>
              <a:t>.</a:t>
            </a:r>
            <a:endParaRPr lang="pt-BR" dirty="0"/>
          </a:p>
        </p:txBody>
      </p:sp>
      <p:sp>
        <p:nvSpPr>
          <p:cNvPr id="10" name="Retângulo 9">
            <a:extLst>
              <a:ext uri="{FF2B5EF4-FFF2-40B4-BE49-F238E27FC236}">
                <a16:creationId xmlns:a16="http://schemas.microsoft.com/office/drawing/2014/main" id="{93FAA235-B0F0-401C-8972-59B059ED51B9}"/>
              </a:ext>
            </a:extLst>
          </p:cNvPr>
          <p:cNvSpPr/>
          <p:nvPr/>
        </p:nvSpPr>
        <p:spPr>
          <a:xfrm>
            <a:off x="809537" y="3273341"/>
            <a:ext cx="7227116" cy="646331"/>
          </a:xfrm>
          <a:prstGeom prst="rect">
            <a:avLst/>
          </a:prstGeom>
        </p:spPr>
        <p:txBody>
          <a:bodyPr wrap="square">
            <a:spAutoFit/>
          </a:bodyPr>
          <a:lstStyle/>
          <a:p>
            <a:pPr algn="just"/>
            <a:r>
              <a:rPr lang="pt-BR" dirty="0"/>
              <a:t>A técnica de personas propõe representar papéis de uma forma mais humana por meio de nomes e de uma breve descrição. </a:t>
            </a:r>
          </a:p>
        </p:txBody>
      </p:sp>
      <p:sp>
        <p:nvSpPr>
          <p:cNvPr id="11" name="Retângulo 10">
            <a:extLst>
              <a:ext uri="{FF2B5EF4-FFF2-40B4-BE49-F238E27FC236}">
                <a16:creationId xmlns:a16="http://schemas.microsoft.com/office/drawing/2014/main" id="{01FFBE4D-717E-421F-8EDE-0990C98FD89E}"/>
              </a:ext>
            </a:extLst>
          </p:cNvPr>
          <p:cNvSpPr/>
          <p:nvPr/>
        </p:nvSpPr>
        <p:spPr>
          <a:xfrm>
            <a:off x="893427" y="4314785"/>
            <a:ext cx="4572000" cy="2031325"/>
          </a:xfrm>
          <a:prstGeom prst="rect">
            <a:avLst/>
          </a:prstGeom>
        </p:spPr>
        <p:txBody>
          <a:bodyPr>
            <a:spAutoFit/>
          </a:bodyPr>
          <a:lstStyle/>
          <a:p>
            <a:pPr algn="just"/>
            <a:r>
              <a:rPr lang="pt-BR" dirty="0"/>
              <a:t>“</a:t>
            </a:r>
            <a:r>
              <a:rPr lang="pt-BR" dirty="0">
                <a:solidFill>
                  <a:srgbClr val="FF0000"/>
                </a:solidFill>
              </a:rPr>
              <a:t>Mariana: </a:t>
            </a:r>
            <a:r>
              <a:rPr lang="pt-BR" dirty="0"/>
              <a:t>Estudante do segundo ano de Sistemas de Informação, 20 anos, cursa normalmente cinco disciplinas em cada semestre. Usa a biblioteca para estudar e para acessar os principais livros dessas disciplinas. Durante as férias, gosta de realizar empréstimos de livros de literatura.”</a:t>
            </a:r>
          </a:p>
        </p:txBody>
      </p:sp>
      <p:pic>
        <p:nvPicPr>
          <p:cNvPr id="13" name="Imagem 12">
            <a:extLst>
              <a:ext uri="{FF2B5EF4-FFF2-40B4-BE49-F238E27FC236}">
                <a16:creationId xmlns:a16="http://schemas.microsoft.com/office/drawing/2014/main" id="{7E19760F-A693-469B-8F2E-EACB2ED200B9}"/>
              </a:ext>
            </a:extLst>
          </p:cNvPr>
          <p:cNvPicPr>
            <a:picLocks noChangeAspect="1"/>
          </p:cNvPicPr>
          <p:nvPr/>
        </p:nvPicPr>
        <p:blipFill>
          <a:blip r:embed="rId3"/>
          <a:stretch>
            <a:fillRect/>
          </a:stretch>
        </p:blipFill>
        <p:spPr>
          <a:xfrm rot="20736793">
            <a:off x="5892424" y="4243866"/>
            <a:ext cx="2933700" cy="1562100"/>
          </a:xfrm>
          <a:prstGeom prst="rect">
            <a:avLst/>
          </a:prstGeom>
        </p:spPr>
      </p:pic>
      <p:sp>
        <p:nvSpPr>
          <p:cNvPr id="16" name="Retângulo 15">
            <a:extLst>
              <a:ext uri="{FF2B5EF4-FFF2-40B4-BE49-F238E27FC236}">
                <a16:creationId xmlns:a16="http://schemas.microsoft.com/office/drawing/2014/main" id="{DB3B86D8-2B7D-4594-98C4-8421D402146C}"/>
              </a:ext>
            </a:extLst>
          </p:cNvPr>
          <p:cNvSpPr/>
          <p:nvPr/>
        </p:nvSpPr>
        <p:spPr>
          <a:xfrm>
            <a:off x="7300551" y="6656262"/>
            <a:ext cx="1843449" cy="184666"/>
          </a:xfrm>
          <a:prstGeom prst="rect">
            <a:avLst/>
          </a:prstGeom>
        </p:spPr>
        <p:txBody>
          <a:bodyPr wrap="square">
            <a:spAutoFit/>
          </a:bodyPr>
          <a:lstStyle/>
          <a:p>
            <a:r>
              <a:rPr lang="pt-BR" sz="600" dirty="0"/>
              <a:t>https://engsoftmoderna.info/faq/requisitos-faq.html</a:t>
            </a:r>
          </a:p>
        </p:txBody>
      </p:sp>
    </p:spTree>
    <p:extLst>
      <p:ext uri="{BB962C8B-B14F-4D97-AF65-F5344CB8AC3E}">
        <p14:creationId xmlns:p14="http://schemas.microsoft.com/office/powerpoint/2010/main" val="19068865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284715"/>
            <a:ext cx="45719" cy="78907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Retângulo 7">
            <a:extLst>
              <a:ext uri="{FF2B5EF4-FFF2-40B4-BE49-F238E27FC236}">
                <a16:creationId xmlns:a16="http://schemas.microsoft.com/office/drawing/2014/main" id="{0F3999BE-08D3-4566-B7A6-8FC46E0C4ECB}"/>
              </a:ext>
            </a:extLst>
          </p:cNvPr>
          <p:cNvSpPr/>
          <p:nvPr/>
        </p:nvSpPr>
        <p:spPr>
          <a:xfrm>
            <a:off x="620215" y="495001"/>
            <a:ext cx="3316742" cy="584775"/>
          </a:xfrm>
          <a:prstGeom prst="rect">
            <a:avLst/>
          </a:prstGeom>
        </p:spPr>
        <p:txBody>
          <a:bodyPr wrap="none">
            <a:spAutoFit/>
          </a:bodyPr>
          <a:lstStyle/>
          <a:p>
            <a:r>
              <a:rPr lang="pt-BR" sz="3200" b="1" dirty="0"/>
              <a:t>Definindo Persona</a:t>
            </a:r>
          </a:p>
        </p:txBody>
      </p:sp>
      <p:sp>
        <p:nvSpPr>
          <p:cNvPr id="2" name="Retângulo 1">
            <a:extLst>
              <a:ext uri="{FF2B5EF4-FFF2-40B4-BE49-F238E27FC236}">
                <a16:creationId xmlns:a16="http://schemas.microsoft.com/office/drawing/2014/main" id="{E75BC552-AE0C-4843-AE2D-8A6A9E01E0F5}"/>
              </a:ext>
            </a:extLst>
          </p:cNvPr>
          <p:cNvSpPr/>
          <p:nvPr/>
        </p:nvSpPr>
        <p:spPr>
          <a:xfrm>
            <a:off x="597355" y="2157229"/>
            <a:ext cx="5062756" cy="2862322"/>
          </a:xfrm>
          <a:prstGeom prst="rect">
            <a:avLst/>
          </a:prstGeom>
        </p:spPr>
        <p:txBody>
          <a:bodyPr wrap="square">
            <a:spAutoFit/>
          </a:bodyPr>
          <a:lstStyle/>
          <a:p>
            <a:pPr algn="just"/>
            <a:r>
              <a:rPr lang="pt-BR" sz="2000" dirty="0"/>
              <a:t>Uma persona é um usuário fictício e hipotético. A descrição de uma persona é também acompanhada de uma foto. Normalmente, define-se um número pequeno de personas para um sistema. </a:t>
            </a:r>
          </a:p>
          <a:p>
            <a:pPr algn="just"/>
            <a:endParaRPr lang="pt-BR" sz="2000" dirty="0"/>
          </a:p>
          <a:p>
            <a:pPr algn="just"/>
            <a:r>
              <a:rPr lang="pt-BR" sz="2000" dirty="0"/>
              <a:t>Por exemplo, menos de cinco ou seis personas. E então as </a:t>
            </a:r>
            <a:r>
              <a:rPr lang="pt-BR" sz="2000" dirty="0">
                <a:solidFill>
                  <a:srgbClr val="FF0000"/>
                </a:solidFill>
              </a:rPr>
              <a:t>histórias de usuários </a:t>
            </a:r>
            <a:r>
              <a:rPr lang="pt-BR" sz="2000" dirty="0"/>
              <a:t>são pensadas e escritas para cada uma das personas definidas.</a:t>
            </a:r>
          </a:p>
        </p:txBody>
      </p:sp>
      <p:pic>
        <p:nvPicPr>
          <p:cNvPr id="4" name="Imagem 3">
            <a:extLst>
              <a:ext uri="{FF2B5EF4-FFF2-40B4-BE49-F238E27FC236}">
                <a16:creationId xmlns:a16="http://schemas.microsoft.com/office/drawing/2014/main" id="{664ED27A-3030-4434-87C8-9C197D2C48A3}"/>
              </a:ext>
            </a:extLst>
          </p:cNvPr>
          <p:cNvPicPr>
            <a:picLocks noChangeAspect="1"/>
          </p:cNvPicPr>
          <p:nvPr/>
        </p:nvPicPr>
        <p:blipFill>
          <a:blip r:embed="rId3"/>
          <a:stretch>
            <a:fillRect/>
          </a:stretch>
        </p:blipFill>
        <p:spPr>
          <a:xfrm>
            <a:off x="5827118" y="2647950"/>
            <a:ext cx="2933700" cy="1562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54809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284716"/>
            <a:ext cx="45719" cy="65224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Retângulo 7">
            <a:extLst>
              <a:ext uri="{FF2B5EF4-FFF2-40B4-BE49-F238E27FC236}">
                <a16:creationId xmlns:a16="http://schemas.microsoft.com/office/drawing/2014/main" id="{0F3999BE-08D3-4566-B7A6-8FC46E0C4ECB}"/>
              </a:ext>
            </a:extLst>
          </p:cNvPr>
          <p:cNvSpPr/>
          <p:nvPr/>
        </p:nvSpPr>
        <p:spPr>
          <a:xfrm>
            <a:off x="620215" y="349228"/>
            <a:ext cx="3480248" cy="584775"/>
          </a:xfrm>
          <a:prstGeom prst="rect">
            <a:avLst/>
          </a:prstGeom>
        </p:spPr>
        <p:txBody>
          <a:bodyPr wrap="none">
            <a:spAutoFit/>
          </a:bodyPr>
          <a:lstStyle/>
          <a:p>
            <a:r>
              <a:rPr lang="pt-BR" sz="3200" b="1" dirty="0"/>
              <a:t>Definindo Personas</a:t>
            </a:r>
          </a:p>
        </p:txBody>
      </p:sp>
      <p:sp>
        <p:nvSpPr>
          <p:cNvPr id="2" name="Retângulo 1">
            <a:extLst>
              <a:ext uri="{FF2B5EF4-FFF2-40B4-BE49-F238E27FC236}">
                <a16:creationId xmlns:a16="http://schemas.microsoft.com/office/drawing/2014/main" id="{14429238-1F0A-4B41-93A8-5951DF9340FE}"/>
              </a:ext>
            </a:extLst>
          </p:cNvPr>
          <p:cNvSpPr/>
          <p:nvPr/>
        </p:nvSpPr>
        <p:spPr>
          <a:xfrm>
            <a:off x="536081" y="1909557"/>
            <a:ext cx="7102516" cy="2862322"/>
          </a:xfrm>
          <a:prstGeom prst="rect">
            <a:avLst/>
          </a:prstGeom>
        </p:spPr>
        <p:txBody>
          <a:bodyPr wrap="square">
            <a:spAutoFit/>
          </a:bodyPr>
          <a:lstStyle/>
          <a:p>
            <a:pPr algn="just"/>
            <a:r>
              <a:rPr lang="pt-BR" dirty="0"/>
              <a:t>Para definição das personas </a:t>
            </a:r>
            <a:r>
              <a:rPr lang="pt-BR" dirty="0">
                <a:solidFill>
                  <a:srgbClr val="FF0000"/>
                </a:solidFill>
              </a:rPr>
              <a:t>podem ser realizadas pesquisas com os potenciais usuários do sistema, por exemplo, por meio de questionários</a:t>
            </a:r>
            <a:r>
              <a:rPr lang="pt-BR" dirty="0"/>
              <a:t>.</a:t>
            </a:r>
          </a:p>
          <a:p>
            <a:pPr algn="just"/>
            <a:endParaRPr lang="pt-BR" dirty="0"/>
          </a:p>
          <a:p>
            <a:pPr algn="just"/>
            <a:r>
              <a:rPr lang="pt-BR" dirty="0"/>
              <a:t>Além de perguntas tradicionais (nome, sexo, idade, etc.) </a:t>
            </a:r>
            <a:r>
              <a:rPr lang="pt-BR" dirty="0">
                <a:solidFill>
                  <a:srgbClr val="FF0000"/>
                </a:solidFill>
              </a:rPr>
              <a:t>é importante que esses questionários revelem também os hábitos e comportamentos dos usuários, principalmente aqueles relacionados com o sistema que se pretende implementar. </a:t>
            </a:r>
          </a:p>
          <a:p>
            <a:pPr algn="just"/>
            <a:endParaRPr lang="pt-BR" dirty="0">
              <a:solidFill>
                <a:srgbClr val="FF0000"/>
              </a:solidFill>
            </a:endParaRPr>
          </a:p>
          <a:p>
            <a:pPr algn="just"/>
            <a:r>
              <a:rPr lang="pt-BR" dirty="0"/>
              <a:t>A partir das respostas dos questionários, deve-se agrupar usuários semelhantes e então criar uma persona para cada grupo.</a:t>
            </a:r>
            <a:endParaRPr lang="pt-BR" sz="2400" dirty="0"/>
          </a:p>
        </p:txBody>
      </p:sp>
      <p:sp>
        <p:nvSpPr>
          <p:cNvPr id="3" name="Retângulo 2">
            <a:extLst>
              <a:ext uri="{FF2B5EF4-FFF2-40B4-BE49-F238E27FC236}">
                <a16:creationId xmlns:a16="http://schemas.microsoft.com/office/drawing/2014/main" id="{3EEA67D7-742E-4A8F-890E-9A7B5DCB0118}"/>
              </a:ext>
            </a:extLst>
          </p:cNvPr>
          <p:cNvSpPr/>
          <p:nvPr/>
        </p:nvSpPr>
        <p:spPr>
          <a:xfrm>
            <a:off x="5759041" y="6673334"/>
            <a:ext cx="3292679" cy="184666"/>
          </a:xfrm>
          <a:prstGeom prst="rect">
            <a:avLst/>
          </a:prstGeom>
        </p:spPr>
        <p:txBody>
          <a:bodyPr wrap="square">
            <a:spAutoFit/>
          </a:bodyPr>
          <a:lstStyle/>
          <a:p>
            <a:r>
              <a:rPr lang="pt-BR" sz="600" dirty="0"/>
              <a:t>https://aconcaia.com/blog/descubra-a-importancia-das-personas-para-sua-empresa-de-software</a:t>
            </a:r>
          </a:p>
        </p:txBody>
      </p:sp>
      <p:pic>
        <p:nvPicPr>
          <p:cNvPr id="6" name="Imagem 5">
            <a:extLst>
              <a:ext uri="{FF2B5EF4-FFF2-40B4-BE49-F238E27FC236}">
                <a16:creationId xmlns:a16="http://schemas.microsoft.com/office/drawing/2014/main" id="{FD67A1F9-C9DC-45A5-B788-C067F246B3C6}"/>
              </a:ext>
            </a:extLst>
          </p:cNvPr>
          <p:cNvPicPr>
            <a:picLocks noChangeAspect="1"/>
          </p:cNvPicPr>
          <p:nvPr/>
        </p:nvPicPr>
        <p:blipFill>
          <a:blip r:embed="rId3"/>
          <a:stretch>
            <a:fillRect/>
          </a:stretch>
        </p:blipFill>
        <p:spPr>
          <a:xfrm>
            <a:off x="6076642" y="4622085"/>
            <a:ext cx="2657475" cy="1724025"/>
          </a:xfrm>
          <a:prstGeom prst="ellipse">
            <a:avLst/>
          </a:prstGeom>
          <a:ln>
            <a:noFill/>
          </a:ln>
          <a:effectLst>
            <a:softEdge rad="112500"/>
          </a:effectLst>
        </p:spPr>
      </p:pic>
    </p:spTree>
    <p:extLst>
      <p:ext uri="{BB962C8B-B14F-4D97-AF65-F5344CB8AC3E}">
        <p14:creationId xmlns:p14="http://schemas.microsoft.com/office/powerpoint/2010/main" val="4042255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284716"/>
            <a:ext cx="45719" cy="65224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Retângulo 7">
            <a:extLst>
              <a:ext uri="{FF2B5EF4-FFF2-40B4-BE49-F238E27FC236}">
                <a16:creationId xmlns:a16="http://schemas.microsoft.com/office/drawing/2014/main" id="{0F3999BE-08D3-4566-B7A6-8FC46E0C4ECB}"/>
              </a:ext>
            </a:extLst>
          </p:cNvPr>
          <p:cNvSpPr/>
          <p:nvPr/>
        </p:nvSpPr>
        <p:spPr>
          <a:xfrm>
            <a:off x="620215" y="318450"/>
            <a:ext cx="5029197" cy="584775"/>
          </a:xfrm>
          <a:prstGeom prst="rect">
            <a:avLst/>
          </a:prstGeom>
        </p:spPr>
        <p:txBody>
          <a:bodyPr wrap="none">
            <a:spAutoFit/>
          </a:bodyPr>
          <a:lstStyle/>
          <a:p>
            <a:pPr fontAlgn="base"/>
            <a:r>
              <a:rPr lang="pt-BR" sz="3200" b="1" dirty="0"/>
              <a:t>É Persona ou Público-alvo?   </a:t>
            </a:r>
          </a:p>
        </p:txBody>
      </p:sp>
      <p:sp>
        <p:nvSpPr>
          <p:cNvPr id="2" name="Retângulo 1">
            <a:extLst>
              <a:ext uri="{FF2B5EF4-FFF2-40B4-BE49-F238E27FC236}">
                <a16:creationId xmlns:a16="http://schemas.microsoft.com/office/drawing/2014/main" id="{EC5AC248-AA2F-4DF7-8002-FB03326BBA9A}"/>
              </a:ext>
            </a:extLst>
          </p:cNvPr>
          <p:cNvSpPr/>
          <p:nvPr/>
        </p:nvSpPr>
        <p:spPr>
          <a:xfrm>
            <a:off x="907536" y="2186557"/>
            <a:ext cx="6676112" cy="1015663"/>
          </a:xfrm>
          <a:prstGeom prst="rect">
            <a:avLst/>
          </a:prstGeom>
        </p:spPr>
        <p:txBody>
          <a:bodyPr wrap="square">
            <a:spAutoFit/>
          </a:bodyPr>
          <a:lstStyle/>
          <a:p>
            <a:pPr algn="just"/>
            <a:r>
              <a:rPr lang="pt-BR" sz="2000" dirty="0">
                <a:solidFill>
                  <a:srgbClr val="4A4A4A"/>
                </a:solidFill>
                <a:latin typeface="Poppins"/>
              </a:rPr>
              <a:t>O </a:t>
            </a:r>
            <a:r>
              <a:rPr lang="pt-BR" sz="2000" dirty="0">
                <a:solidFill>
                  <a:srgbClr val="FF0000"/>
                </a:solidFill>
                <a:latin typeface="Poppins"/>
              </a:rPr>
              <a:t>público-alvo</a:t>
            </a:r>
            <a:r>
              <a:rPr lang="pt-BR" sz="2000" dirty="0">
                <a:solidFill>
                  <a:srgbClr val="4A4A4A"/>
                </a:solidFill>
                <a:latin typeface="Poppins"/>
              </a:rPr>
              <a:t> diz respeito ao</a:t>
            </a:r>
            <a:r>
              <a:rPr lang="pt-BR" sz="2000" b="1" dirty="0">
                <a:solidFill>
                  <a:srgbClr val="4A4A4A"/>
                </a:solidFill>
                <a:latin typeface="Poppins"/>
              </a:rPr>
              <a:t> grupo de pessoas para quem você se destina a vender algo</a:t>
            </a:r>
            <a:r>
              <a:rPr lang="pt-BR" sz="2000" dirty="0">
                <a:solidFill>
                  <a:srgbClr val="4A4A4A"/>
                </a:solidFill>
                <a:latin typeface="Poppins"/>
              </a:rPr>
              <a:t>: é uma parcela mais generalizada de pessoas que consomem o seu produto.</a:t>
            </a:r>
            <a:endParaRPr lang="pt-BR" sz="2000" dirty="0"/>
          </a:p>
        </p:txBody>
      </p:sp>
      <p:sp>
        <p:nvSpPr>
          <p:cNvPr id="5" name="Retângulo 4">
            <a:extLst>
              <a:ext uri="{FF2B5EF4-FFF2-40B4-BE49-F238E27FC236}">
                <a16:creationId xmlns:a16="http://schemas.microsoft.com/office/drawing/2014/main" id="{D8070C8B-AF63-483F-9914-EC17A7ADABB2}"/>
              </a:ext>
            </a:extLst>
          </p:cNvPr>
          <p:cNvSpPr/>
          <p:nvPr/>
        </p:nvSpPr>
        <p:spPr>
          <a:xfrm>
            <a:off x="848812" y="3758790"/>
            <a:ext cx="7129117" cy="1015663"/>
          </a:xfrm>
          <a:prstGeom prst="rect">
            <a:avLst/>
          </a:prstGeom>
        </p:spPr>
        <p:txBody>
          <a:bodyPr wrap="square">
            <a:spAutoFit/>
          </a:bodyPr>
          <a:lstStyle/>
          <a:p>
            <a:pPr algn="just"/>
            <a:r>
              <a:rPr lang="pt-BR" sz="2000" dirty="0"/>
              <a:t>A </a:t>
            </a:r>
            <a:r>
              <a:rPr lang="pt-BR" sz="2000" dirty="0">
                <a:solidFill>
                  <a:srgbClr val="FF0000"/>
                </a:solidFill>
              </a:rPr>
              <a:t>persona</a:t>
            </a:r>
            <a:r>
              <a:rPr lang="pt-BR" sz="2000" dirty="0"/>
              <a:t> é a representação específica do cliente ideal, sem pensar no marco dos consumidores e definindo hábitos e características únicas de uma pessoa real. </a:t>
            </a:r>
          </a:p>
        </p:txBody>
      </p:sp>
    </p:spTree>
    <p:extLst>
      <p:ext uri="{BB962C8B-B14F-4D97-AF65-F5344CB8AC3E}">
        <p14:creationId xmlns:p14="http://schemas.microsoft.com/office/powerpoint/2010/main" val="21824977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284716"/>
            <a:ext cx="45719" cy="65224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Retângulo 7">
            <a:extLst>
              <a:ext uri="{FF2B5EF4-FFF2-40B4-BE49-F238E27FC236}">
                <a16:creationId xmlns:a16="http://schemas.microsoft.com/office/drawing/2014/main" id="{0F3999BE-08D3-4566-B7A6-8FC46E0C4ECB}"/>
              </a:ext>
            </a:extLst>
          </p:cNvPr>
          <p:cNvSpPr/>
          <p:nvPr/>
        </p:nvSpPr>
        <p:spPr>
          <a:xfrm>
            <a:off x="620215" y="318450"/>
            <a:ext cx="2386615" cy="584775"/>
          </a:xfrm>
          <a:prstGeom prst="rect">
            <a:avLst/>
          </a:prstGeom>
        </p:spPr>
        <p:txBody>
          <a:bodyPr wrap="none">
            <a:spAutoFit/>
          </a:bodyPr>
          <a:lstStyle/>
          <a:p>
            <a:pPr fontAlgn="base"/>
            <a:r>
              <a:rPr lang="pt-BR" sz="3200" b="1" dirty="0"/>
              <a:t>Persona Prós</a:t>
            </a:r>
          </a:p>
        </p:txBody>
      </p:sp>
      <p:sp>
        <p:nvSpPr>
          <p:cNvPr id="3" name="Retângulo 2">
            <a:extLst>
              <a:ext uri="{FF2B5EF4-FFF2-40B4-BE49-F238E27FC236}">
                <a16:creationId xmlns:a16="http://schemas.microsoft.com/office/drawing/2014/main" id="{5362544A-D638-4062-BE92-51E4125E5C3B}"/>
              </a:ext>
            </a:extLst>
          </p:cNvPr>
          <p:cNvSpPr/>
          <p:nvPr/>
        </p:nvSpPr>
        <p:spPr>
          <a:xfrm>
            <a:off x="574496" y="1835520"/>
            <a:ext cx="7550661" cy="3785652"/>
          </a:xfrm>
          <a:prstGeom prst="rect">
            <a:avLst/>
          </a:prstGeom>
        </p:spPr>
        <p:txBody>
          <a:bodyPr wrap="square">
            <a:spAutoFit/>
          </a:bodyPr>
          <a:lstStyle/>
          <a:p>
            <a:pPr marL="285750" indent="-285750">
              <a:buFont typeface="Wingdings" panose="05000000000000000000" pitchFamily="2" charset="2"/>
              <a:buChar char="Ø"/>
            </a:pPr>
            <a:r>
              <a:rPr lang="pt-BR" sz="2000" dirty="0"/>
              <a:t>Descrição vívida e altamente memorável do usuário sendo considerada no processo de desenvolvimento.</a:t>
            </a:r>
          </a:p>
          <a:p>
            <a:endParaRPr lang="pt-BR" sz="2000" dirty="0"/>
          </a:p>
          <a:p>
            <a:pPr marL="285750" indent="-285750">
              <a:buFont typeface="Wingdings" panose="05000000000000000000" pitchFamily="2" charset="2"/>
              <a:buChar char="Ø"/>
            </a:pPr>
            <a:r>
              <a:rPr lang="pt-BR" sz="2000" dirty="0"/>
              <a:t>São fáceis de entender e simplificam a comunicação entre a equipe de desenvolvimento e a tomada de decisão em relação ao design do produto.</a:t>
            </a:r>
          </a:p>
          <a:p>
            <a:endParaRPr lang="pt-BR" sz="2000" dirty="0"/>
          </a:p>
          <a:p>
            <a:pPr marL="285750" indent="-285750">
              <a:buFont typeface="Wingdings" panose="05000000000000000000" pitchFamily="2" charset="2"/>
              <a:buChar char="Ø"/>
            </a:pPr>
            <a:r>
              <a:rPr lang="pt-BR" sz="2000" dirty="0"/>
              <a:t>Podem ser apresentadas em diversas maneiras, não necessitam de ferramentas complexas.</a:t>
            </a:r>
          </a:p>
          <a:p>
            <a:endParaRPr lang="pt-BR" sz="2000" dirty="0"/>
          </a:p>
          <a:p>
            <a:pPr marL="285750" indent="-285750">
              <a:buFont typeface="Wingdings" panose="05000000000000000000" pitchFamily="2" charset="2"/>
              <a:buChar char="Ø"/>
            </a:pPr>
            <a:r>
              <a:rPr lang="pt-BR" sz="2000" dirty="0"/>
              <a:t>Leva a noção de quem é o usuário para membros da equipe que não tem contato com ele.</a:t>
            </a:r>
          </a:p>
        </p:txBody>
      </p:sp>
      <p:sp>
        <p:nvSpPr>
          <p:cNvPr id="4" name="Sinal de Adição 3">
            <a:extLst>
              <a:ext uri="{FF2B5EF4-FFF2-40B4-BE49-F238E27FC236}">
                <a16:creationId xmlns:a16="http://schemas.microsoft.com/office/drawing/2014/main" id="{3EC4BAC5-3763-4B65-8925-53CC6674E7CC}"/>
              </a:ext>
            </a:extLst>
          </p:cNvPr>
          <p:cNvSpPr/>
          <p:nvPr/>
        </p:nvSpPr>
        <p:spPr>
          <a:xfrm>
            <a:off x="2944535" y="429300"/>
            <a:ext cx="419449" cy="363074"/>
          </a:xfrm>
          <a:prstGeom prst="mathPlus">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9401CE5B-EE12-40C5-9DA7-5DE8FBCCC3E6}"/>
              </a:ext>
            </a:extLst>
          </p:cNvPr>
          <p:cNvSpPr/>
          <p:nvPr/>
        </p:nvSpPr>
        <p:spPr>
          <a:xfrm>
            <a:off x="5121479" y="6664482"/>
            <a:ext cx="4022521" cy="169277"/>
          </a:xfrm>
          <a:prstGeom prst="rect">
            <a:avLst/>
          </a:prstGeom>
        </p:spPr>
        <p:txBody>
          <a:bodyPr wrap="square">
            <a:spAutoFit/>
          </a:bodyPr>
          <a:lstStyle/>
          <a:p>
            <a:r>
              <a:rPr lang="pt-BR" sz="500" dirty="0"/>
              <a:t>https://retraining.inf.ufsc.br/guia/app/classificacoes/tecnicas-de-elicitacao-de-requisitos/entidades/tecnicas-de-elicitacao-de-requisitos-personas</a:t>
            </a:r>
          </a:p>
        </p:txBody>
      </p:sp>
    </p:spTree>
    <p:extLst>
      <p:ext uri="{BB962C8B-B14F-4D97-AF65-F5344CB8AC3E}">
        <p14:creationId xmlns:p14="http://schemas.microsoft.com/office/powerpoint/2010/main" val="981638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65985" y="6141017"/>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574496" y="284716"/>
            <a:ext cx="45719" cy="65224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7829017" y="329329"/>
            <a:ext cx="997107" cy="272893"/>
          </a:xfrm>
          <a:prstGeom prst="rect">
            <a:avLst/>
          </a:prstGeom>
        </p:spPr>
      </p:pic>
      <p:sp>
        <p:nvSpPr>
          <p:cNvPr id="8" name="Retângulo 7">
            <a:extLst>
              <a:ext uri="{FF2B5EF4-FFF2-40B4-BE49-F238E27FC236}">
                <a16:creationId xmlns:a16="http://schemas.microsoft.com/office/drawing/2014/main" id="{0F3999BE-08D3-4566-B7A6-8FC46E0C4ECB}"/>
              </a:ext>
            </a:extLst>
          </p:cNvPr>
          <p:cNvSpPr/>
          <p:nvPr/>
        </p:nvSpPr>
        <p:spPr>
          <a:xfrm>
            <a:off x="620215" y="318450"/>
            <a:ext cx="2779543" cy="584775"/>
          </a:xfrm>
          <a:prstGeom prst="rect">
            <a:avLst/>
          </a:prstGeom>
        </p:spPr>
        <p:txBody>
          <a:bodyPr wrap="none">
            <a:spAutoFit/>
          </a:bodyPr>
          <a:lstStyle/>
          <a:p>
            <a:pPr fontAlgn="base"/>
            <a:r>
              <a:rPr lang="pt-BR" sz="3200" b="1" dirty="0"/>
              <a:t>Persona Contra</a:t>
            </a:r>
          </a:p>
        </p:txBody>
      </p:sp>
      <p:sp>
        <p:nvSpPr>
          <p:cNvPr id="3" name="Retângulo 2">
            <a:extLst>
              <a:ext uri="{FF2B5EF4-FFF2-40B4-BE49-F238E27FC236}">
                <a16:creationId xmlns:a16="http://schemas.microsoft.com/office/drawing/2014/main" id="{5362544A-D638-4062-BE92-51E4125E5C3B}"/>
              </a:ext>
            </a:extLst>
          </p:cNvPr>
          <p:cNvSpPr/>
          <p:nvPr/>
        </p:nvSpPr>
        <p:spPr>
          <a:xfrm>
            <a:off x="574496" y="2494456"/>
            <a:ext cx="7550661" cy="3046988"/>
          </a:xfrm>
          <a:prstGeom prst="rect">
            <a:avLst/>
          </a:prstGeom>
        </p:spPr>
        <p:txBody>
          <a:bodyPr wrap="square">
            <a:spAutoFit/>
          </a:bodyPr>
          <a:lstStyle/>
          <a:p>
            <a:pPr marL="285750" indent="-285750">
              <a:buFont typeface="Wingdings" panose="05000000000000000000" pitchFamily="2" charset="2"/>
              <a:buChar char="Ø"/>
            </a:pPr>
            <a:r>
              <a:rPr lang="pt-BR" sz="2400" dirty="0"/>
              <a:t>Deve ser realizada uma pesquisa prévia para entender os perfis de usuário.</a:t>
            </a:r>
          </a:p>
          <a:p>
            <a:pPr marL="285750" indent="-285750">
              <a:buFont typeface="Wingdings" panose="05000000000000000000" pitchFamily="2" charset="2"/>
              <a:buChar char="Ø"/>
            </a:pPr>
            <a:endParaRPr lang="pt-BR" sz="2400" dirty="0"/>
          </a:p>
          <a:p>
            <a:pPr marL="285750" indent="-285750">
              <a:buFont typeface="Wingdings" panose="05000000000000000000" pitchFamily="2" charset="2"/>
              <a:buChar char="Ø"/>
            </a:pPr>
            <a:r>
              <a:rPr lang="pt-BR" sz="2400" dirty="0"/>
              <a:t>Não será útil se for construída com base em achismos.</a:t>
            </a:r>
          </a:p>
          <a:p>
            <a:pPr marL="285750" indent="-285750">
              <a:buFont typeface="Wingdings" panose="05000000000000000000" pitchFamily="2" charset="2"/>
              <a:buChar char="Ø"/>
            </a:pPr>
            <a:endParaRPr lang="pt-BR" sz="2400" dirty="0"/>
          </a:p>
          <a:p>
            <a:pPr marL="285750" indent="-285750">
              <a:buFont typeface="Wingdings" panose="05000000000000000000" pitchFamily="2" charset="2"/>
              <a:buChar char="Ø"/>
            </a:pPr>
            <a:r>
              <a:rPr lang="pt-BR" sz="2400" dirty="0"/>
              <a:t>Um projeto pode ter vários usuários muito diferentes e isso pode aumentar a complexidade da definição das personas.</a:t>
            </a:r>
          </a:p>
        </p:txBody>
      </p:sp>
      <p:sp>
        <p:nvSpPr>
          <p:cNvPr id="2" name="Sinal de Subtração 1">
            <a:extLst>
              <a:ext uri="{FF2B5EF4-FFF2-40B4-BE49-F238E27FC236}">
                <a16:creationId xmlns:a16="http://schemas.microsoft.com/office/drawing/2014/main" id="{736B8411-BB2E-44AA-B4EB-F46A597F4AC7}"/>
              </a:ext>
            </a:extLst>
          </p:cNvPr>
          <p:cNvSpPr/>
          <p:nvPr/>
        </p:nvSpPr>
        <p:spPr>
          <a:xfrm>
            <a:off x="3332646" y="431155"/>
            <a:ext cx="475956" cy="434069"/>
          </a:xfrm>
          <a:prstGeom prst="mathMinus">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541B1094-7A83-4070-AF28-4E1886972084}"/>
              </a:ext>
            </a:extLst>
          </p:cNvPr>
          <p:cNvSpPr/>
          <p:nvPr/>
        </p:nvSpPr>
        <p:spPr>
          <a:xfrm>
            <a:off x="5121479" y="6664482"/>
            <a:ext cx="4022521" cy="169277"/>
          </a:xfrm>
          <a:prstGeom prst="rect">
            <a:avLst/>
          </a:prstGeom>
        </p:spPr>
        <p:txBody>
          <a:bodyPr wrap="square">
            <a:spAutoFit/>
          </a:bodyPr>
          <a:lstStyle/>
          <a:p>
            <a:r>
              <a:rPr lang="pt-BR" sz="500" dirty="0"/>
              <a:t>https://retraining.inf.ufsc.br/guia/app/classificacoes/tecnicas-de-elicitacao-de-requisitos/entidades/tecnicas-de-elicitacao-de-requisitos-personas</a:t>
            </a:r>
          </a:p>
        </p:txBody>
      </p:sp>
    </p:spTree>
    <p:extLst>
      <p:ext uri="{BB962C8B-B14F-4D97-AF65-F5344CB8AC3E}">
        <p14:creationId xmlns:p14="http://schemas.microsoft.com/office/powerpoint/2010/main" val="30288480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6DEC1D1D21D4E48B520C5C8F616BA48" ma:contentTypeVersion="5" ma:contentTypeDescription="Crie um novo documento." ma:contentTypeScope="" ma:versionID="32deb9121e4a64f8f34fda3d23d0e502">
  <xsd:schema xmlns:xsd="http://www.w3.org/2001/XMLSchema" xmlns:xs="http://www.w3.org/2001/XMLSchema" xmlns:p="http://schemas.microsoft.com/office/2006/metadata/properties" xmlns:ns2="edf2e5cb-7110-439b-886f-65e18b4e3d15" targetNamespace="http://schemas.microsoft.com/office/2006/metadata/properties" ma:root="true" ma:fieldsID="defc92c0f397b26f836a2e37b7e55ced" ns2:_="">
    <xsd:import namespace="edf2e5cb-7110-439b-886f-65e18b4e3d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f2e5cb-7110-439b-886f-65e18b4e3d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2DAF5F-A0EF-4453-A53F-00944260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f2e5cb-7110-439b-886f-65e18b4e3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CA5767-1A6B-4524-97ED-C62C774A1943}">
  <ds:schemaRefs>
    <ds:schemaRef ds:uri="http://purl.org/dc/elements/1.1/"/>
    <ds:schemaRef ds:uri="http://schemas.openxmlformats.org/package/2006/metadata/core-properties"/>
    <ds:schemaRef ds:uri="http://schemas.microsoft.com/office/2006/documentManagement/types"/>
    <ds:schemaRef ds:uri="http://purl.org/dc/terms/"/>
    <ds:schemaRef ds:uri="edf2e5cb-7110-439b-886f-65e18b4e3d15"/>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433C5E1-5D96-40CC-A91A-66BCA4522D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Theme.thmx</Template>
  <TotalTime>11236</TotalTime>
  <Words>1330</Words>
  <Application>Microsoft Office PowerPoint</Application>
  <PresentationFormat>Apresentação na tela (4:3)</PresentationFormat>
  <Paragraphs>92</Paragraphs>
  <Slides>18</Slides>
  <Notes>2</Notes>
  <HiddenSlides>0</HiddenSlides>
  <MMClips>1</MMClips>
  <ScaleCrop>false</ScaleCrop>
  <HeadingPairs>
    <vt:vector size="6" baseType="variant">
      <vt:variant>
        <vt:lpstr>Fontes usadas</vt:lpstr>
      </vt:variant>
      <vt:variant>
        <vt:i4>5</vt:i4>
      </vt:variant>
      <vt:variant>
        <vt:lpstr>Tema</vt:lpstr>
      </vt:variant>
      <vt:variant>
        <vt:i4>4</vt:i4>
      </vt:variant>
      <vt:variant>
        <vt:lpstr>Títulos de slides</vt:lpstr>
      </vt:variant>
      <vt:variant>
        <vt:i4>18</vt:i4>
      </vt:variant>
    </vt:vector>
  </HeadingPairs>
  <TitlesOfParts>
    <vt:vector size="27" baseType="lpstr">
      <vt:lpstr>-apple-system</vt:lpstr>
      <vt:lpstr>Arial</vt:lpstr>
      <vt:lpstr>Calibri</vt:lpstr>
      <vt:lpstr>Poppins</vt:lpstr>
      <vt:lpstr>Wingdings</vt:lpstr>
      <vt:lpstr>Default Theme</vt:lpstr>
      <vt:lpstr>1_Personalizar design</vt:lpstr>
      <vt:lpstr>2_Personalizar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Reyes</dc:creator>
  <cp:lastModifiedBy>Aurelio Jose Vitorino</cp:lastModifiedBy>
  <cp:revision>535</cp:revision>
  <dcterms:created xsi:type="dcterms:W3CDTF">2015-01-30T10:46:50Z</dcterms:created>
  <dcterms:modified xsi:type="dcterms:W3CDTF">2024-04-13T00:01:20Z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0x01010036DEC1D1D21D4E48B520C5C8F616BA48</vt:lpwstr>
  </property>
</Properties>
</file>