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30"/>
  </p:notesMasterIdLst>
  <p:sldIdLst>
    <p:sldId id="321" r:id="rId5"/>
    <p:sldId id="386" r:id="rId6"/>
    <p:sldId id="466" r:id="rId7"/>
    <p:sldId id="452" r:id="rId8"/>
    <p:sldId id="471" r:id="rId9"/>
    <p:sldId id="425" r:id="rId10"/>
    <p:sldId id="443" r:id="rId11"/>
    <p:sldId id="426" r:id="rId12"/>
    <p:sldId id="453" r:id="rId13"/>
    <p:sldId id="454" r:id="rId14"/>
    <p:sldId id="455" r:id="rId15"/>
    <p:sldId id="456" r:id="rId16"/>
    <p:sldId id="427" r:id="rId17"/>
    <p:sldId id="458" r:id="rId18"/>
    <p:sldId id="459" r:id="rId19"/>
    <p:sldId id="460" r:id="rId20"/>
    <p:sldId id="461" r:id="rId21"/>
    <p:sldId id="462" r:id="rId22"/>
    <p:sldId id="464" r:id="rId23"/>
    <p:sldId id="428" r:id="rId24"/>
    <p:sldId id="470" r:id="rId25"/>
    <p:sldId id="467" r:id="rId26"/>
    <p:sldId id="468" r:id="rId27"/>
    <p:sldId id="469" r:id="rId28"/>
    <p:sldId id="364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B77"/>
    <a:srgbClr val="303030"/>
    <a:srgbClr val="020000"/>
    <a:srgbClr val="FF3300"/>
    <a:srgbClr val="EBAFB5"/>
    <a:srgbClr val="F0265D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302" autoAdjust="0"/>
  </p:normalViewPr>
  <p:slideViewPr>
    <p:cSldViewPr snapToGrid="0" snapToObjects="1">
      <p:cViewPr varScale="1">
        <p:scale>
          <a:sx n="72" d="100"/>
          <a:sy n="72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Users\cl0743\Desktop\videos-completo\video_final.mp4" TargetMode="Externa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4746CE6-825F-40DB-889D-DEEE1B5208FE}"/>
              </a:ext>
            </a:extLst>
          </p:cNvPr>
          <p:cNvSpPr/>
          <p:nvPr/>
        </p:nvSpPr>
        <p:spPr>
          <a:xfrm>
            <a:off x="689634" y="465775"/>
            <a:ext cx="3611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Estrutura do </a:t>
            </a:r>
            <a:r>
              <a:rPr lang="pt-BR" sz="3600" b="1" dirty="0" err="1"/>
              <a:t>Pitch</a:t>
            </a:r>
            <a:endParaRPr lang="pt-BR" sz="36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808D15-A35C-46A4-B30E-4CF23BC93D5F}"/>
              </a:ext>
            </a:extLst>
          </p:cNvPr>
          <p:cNvSpPr/>
          <p:nvPr/>
        </p:nvSpPr>
        <p:spPr>
          <a:xfrm>
            <a:off x="6201050" y="6654278"/>
            <a:ext cx="294295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https://endeavor.org.br/dinheiro/como-elaborar-um-pitch-quase-perfeito/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F83A8D-D7E0-499A-88BF-EB2347D50732}"/>
              </a:ext>
            </a:extLst>
          </p:cNvPr>
          <p:cNvSpPr/>
          <p:nvPr/>
        </p:nvSpPr>
        <p:spPr>
          <a:xfrm>
            <a:off x="540669" y="2136338"/>
            <a:ext cx="79032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Slide 4 – Destacando seus Diferenciais</a:t>
            </a:r>
          </a:p>
          <a:p>
            <a:endParaRPr lang="pt-BR" dirty="0"/>
          </a:p>
          <a:p>
            <a:r>
              <a:rPr lang="pt-BR" dirty="0"/>
              <a:t>Você deve, agora, reforçar suas vantagens competitivas perante a solução dominante do mercado. Observar que deve se comparar com quem já tenha maior </a:t>
            </a:r>
            <a:r>
              <a:rPr lang="pt-BR" dirty="0" err="1"/>
              <a:t>market-share</a:t>
            </a:r>
            <a:r>
              <a:rPr lang="pt-BR" dirty="0"/>
              <a:t> no mercado.</a:t>
            </a:r>
          </a:p>
          <a:p>
            <a:endParaRPr lang="pt-BR" dirty="0"/>
          </a:p>
          <a:p>
            <a:r>
              <a:rPr lang="pt-BR" dirty="0"/>
              <a:t>Como, por exemplo: “Nossa tecnologia, diferentemente do maior player deste mercado, não precisa que se instalem medidores específicos, pois monitoramos o fluxo de água por nosso equipamento de detecção”.</a:t>
            </a:r>
          </a:p>
        </p:txBody>
      </p:sp>
    </p:spTree>
    <p:extLst>
      <p:ext uri="{BB962C8B-B14F-4D97-AF65-F5344CB8AC3E}">
        <p14:creationId xmlns:p14="http://schemas.microsoft.com/office/powerpoint/2010/main" val="3859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4746CE6-825F-40DB-889D-DEEE1B5208FE}"/>
              </a:ext>
            </a:extLst>
          </p:cNvPr>
          <p:cNvSpPr/>
          <p:nvPr/>
        </p:nvSpPr>
        <p:spPr>
          <a:xfrm>
            <a:off x="689634" y="465775"/>
            <a:ext cx="3611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Estrutura do </a:t>
            </a:r>
            <a:r>
              <a:rPr lang="pt-BR" sz="3600" b="1" dirty="0" err="1"/>
              <a:t>Pitch</a:t>
            </a:r>
            <a:endParaRPr lang="pt-BR" sz="36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808D15-A35C-46A4-B30E-4CF23BC93D5F}"/>
              </a:ext>
            </a:extLst>
          </p:cNvPr>
          <p:cNvSpPr/>
          <p:nvPr/>
        </p:nvSpPr>
        <p:spPr>
          <a:xfrm>
            <a:off x="6201050" y="6654278"/>
            <a:ext cx="294295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https://endeavor.org.br/dinheiro/como-elaborar-um-pitch-quase-perfeito/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23D1B64-2D23-44DF-92D0-F7E852A351CB}"/>
              </a:ext>
            </a:extLst>
          </p:cNvPr>
          <p:cNvSpPr/>
          <p:nvPr/>
        </p:nvSpPr>
        <p:spPr>
          <a:xfrm>
            <a:off x="574496" y="1897402"/>
            <a:ext cx="83227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Slide 5 – Explanando sua proposta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Aqui, se você estiver apresentando para uma investidora ou investidor, deve evidenciar qual o estágio do seu negócio, qual valor do investimento está buscando e para que será utilizado. Por exemplo: “Já temos um protótipo funcional testado e avaliado pela companhia XYZ. Dessa forma, estamos buscando um investimento de R$ </a:t>
            </a:r>
            <a:r>
              <a:rPr lang="pt-BR" dirty="0" err="1"/>
              <a:t>nnn</a:t>
            </a:r>
            <a:r>
              <a:rPr lang="pt-BR" dirty="0"/>
              <a:t> para completar o desenvolvimento, fabricar as unidades piloto e fechar os primeiros contratos”. E completar perguntando se teria interesse em avaliar para investir.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você estiver apresentando para um cliente, deve apresentar qual sua proposta comercial. Por exemplo: “Nossos serviços são remunerados com uma parte da economia que gerarmos para sua empresa; você não precisará fazer qualquer investimento”.</a:t>
            </a:r>
          </a:p>
        </p:txBody>
      </p:sp>
    </p:spTree>
    <p:extLst>
      <p:ext uri="{BB962C8B-B14F-4D97-AF65-F5344CB8AC3E}">
        <p14:creationId xmlns:p14="http://schemas.microsoft.com/office/powerpoint/2010/main" val="21164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4"/>
            <a:ext cx="45719" cy="107631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4746CE6-825F-40DB-889D-DEEE1B5208FE}"/>
              </a:ext>
            </a:extLst>
          </p:cNvPr>
          <p:cNvSpPr/>
          <p:nvPr/>
        </p:nvSpPr>
        <p:spPr>
          <a:xfrm>
            <a:off x="689634" y="776943"/>
            <a:ext cx="5316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O tempo e escopo do </a:t>
            </a:r>
            <a:r>
              <a:rPr lang="pt-BR" sz="3600" b="1" dirty="0" err="1"/>
              <a:t>Pitch</a:t>
            </a:r>
            <a:endParaRPr lang="pt-BR" sz="3600" b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45C68D7-BA22-4A78-ADD9-73D8801BE316}"/>
              </a:ext>
            </a:extLst>
          </p:cNvPr>
          <p:cNvSpPr/>
          <p:nvPr/>
        </p:nvSpPr>
        <p:spPr>
          <a:xfrm>
            <a:off x="620214" y="2134288"/>
            <a:ext cx="80045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Posso passar o tempo e ir além do escopo solicitado? </a:t>
            </a:r>
            <a:r>
              <a:rPr lang="pt-BR" sz="2800" dirty="0" err="1">
                <a:solidFill>
                  <a:srgbClr val="FF0000"/>
                </a:solidFill>
              </a:rPr>
              <a:t>Nãooooooooooooo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28AEC9-C7E4-4D5A-B98B-30C3E1C809C6}"/>
              </a:ext>
            </a:extLst>
          </p:cNvPr>
          <p:cNvSpPr/>
          <p:nvPr/>
        </p:nvSpPr>
        <p:spPr>
          <a:xfrm>
            <a:off x="620215" y="372163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/>
              <a:t>Em uma banca para avaliar os projetos o primeiro tópico é analisar se foi respeitado o tempo de apresentação.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escopo é algo que é necessário ser interpretado antes de iniciar a criação da apresentação, ou seja, crie o </a:t>
            </a:r>
            <a:r>
              <a:rPr lang="pt-BR" dirty="0" err="1"/>
              <a:t>pitch</a:t>
            </a:r>
            <a:r>
              <a:rPr lang="pt-BR" dirty="0"/>
              <a:t> para atender o escopo.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D84BDD-8DA9-4F7C-9127-BA1FECDFD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95" y="3864092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4222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9F2A1B3-40B1-460B-BFCE-F2B70AA3126D}"/>
              </a:ext>
            </a:extLst>
          </p:cNvPr>
          <p:cNvSpPr/>
          <p:nvPr/>
        </p:nvSpPr>
        <p:spPr>
          <a:xfrm>
            <a:off x="689634" y="465775"/>
            <a:ext cx="2816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Apresentação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DDA869D-7823-4BD6-A294-C1A4A4C63CA2}"/>
              </a:ext>
            </a:extLst>
          </p:cNvPr>
          <p:cNvSpPr/>
          <p:nvPr/>
        </p:nvSpPr>
        <p:spPr>
          <a:xfrm>
            <a:off x="620214" y="2467785"/>
            <a:ext cx="77733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Para cada minuto no máximo 100 palavras;</a:t>
            </a:r>
          </a:p>
          <a:p>
            <a:endParaRPr lang="pt-BR" sz="2000" dirty="0"/>
          </a:p>
          <a:p>
            <a:r>
              <a:rPr lang="pt-BR" sz="2000" dirty="0"/>
              <a:t>Foco na fala e não nos slides;</a:t>
            </a:r>
          </a:p>
          <a:p>
            <a:endParaRPr lang="pt-BR" sz="2000" dirty="0"/>
          </a:p>
          <a:p>
            <a:r>
              <a:rPr lang="pt-BR" sz="2000" dirty="0"/>
              <a:t>Se aproprie do conhecimento;</a:t>
            </a:r>
          </a:p>
          <a:p>
            <a:endParaRPr lang="pt-BR" sz="2000" dirty="0"/>
          </a:p>
          <a:p>
            <a:r>
              <a:rPr lang="pt-BR" sz="2000" dirty="0"/>
              <a:t>Planejar e treinar a apresentação é o foco do sucesso;</a:t>
            </a:r>
          </a:p>
          <a:p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6D4AA1-A866-4E14-AECF-BBEE4DAA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83" y="3716772"/>
            <a:ext cx="2239668" cy="12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2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355" y="507061"/>
            <a:ext cx="45719" cy="115904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9F2A1B3-40B1-460B-BFCE-F2B70AA3126D}"/>
              </a:ext>
            </a:extLst>
          </p:cNvPr>
          <p:cNvSpPr/>
          <p:nvPr/>
        </p:nvSpPr>
        <p:spPr>
          <a:xfrm>
            <a:off x="689634" y="465775"/>
            <a:ext cx="42485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Apresentação</a:t>
            </a:r>
          </a:p>
          <a:p>
            <a:r>
              <a:rPr lang="pt-BR" sz="3600" b="1" dirty="0">
                <a:solidFill>
                  <a:srgbClr val="020000"/>
                </a:solidFill>
              </a:rPr>
              <a:t>Linguagem (corporal)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ADAA77B-0860-41ED-95CC-A0065CEA8E60}"/>
              </a:ext>
            </a:extLst>
          </p:cNvPr>
          <p:cNvSpPr/>
          <p:nvPr/>
        </p:nvSpPr>
        <p:spPr>
          <a:xfrm>
            <a:off x="597355" y="2839342"/>
            <a:ext cx="5744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Não falar na primeira pessoa e sim no time (nós);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66205E-EC94-4B28-8ECD-D79FE421AB70}"/>
              </a:ext>
            </a:extLst>
          </p:cNvPr>
          <p:cNvSpPr/>
          <p:nvPr/>
        </p:nvSpPr>
        <p:spPr>
          <a:xfrm>
            <a:off x="597354" y="3780358"/>
            <a:ext cx="55060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projeto desenvolvido é de competência e saberes de um time.</a:t>
            </a:r>
          </a:p>
          <a:p>
            <a:endParaRPr lang="pt-BR" sz="2000" dirty="0"/>
          </a:p>
          <a:p>
            <a:r>
              <a:rPr lang="pt-BR" sz="2000" dirty="0"/>
              <a:t>A linguagem corporal também deve ser considerada.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807F35-F6BB-4329-9332-9BBFB02A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7" y="3362807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355" y="507061"/>
            <a:ext cx="45719" cy="115904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9F2A1B3-40B1-460B-BFCE-F2B70AA3126D}"/>
              </a:ext>
            </a:extLst>
          </p:cNvPr>
          <p:cNvSpPr/>
          <p:nvPr/>
        </p:nvSpPr>
        <p:spPr>
          <a:xfrm>
            <a:off x="689634" y="465775"/>
            <a:ext cx="28161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Apresentação</a:t>
            </a:r>
          </a:p>
          <a:p>
            <a:r>
              <a:rPr lang="pt-BR" sz="3600" b="1" dirty="0">
                <a:solidFill>
                  <a:srgbClr val="020000"/>
                </a:solidFill>
              </a:rPr>
              <a:t>Linguagem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73D428B-D536-4165-BC96-F682995E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571" y="1912690"/>
            <a:ext cx="2314553" cy="158999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5AE362-C3DF-415B-B4B0-C560269EC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134" y="4649150"/>
            <a:ext cx="2619375" cy="1743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098DE3D-0FF4-45D8-B651-4117144A1AEA}"/>
              </a:ext>
            </a:extLst>
          </p:cNvPr>
          <p:cNvSpPr/>
          <p:nvPr/>
        </p:nvSpPr>
        <p:spPr>
          <a:xfrm>
            <a:off x="689634" y="2840967"/>
            <a:ext cx="54007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/>
              <a:t>Quem do time faz a apresentação?</a:t>
            </a:r>
          </a:p>
        </p:txBody>
      </p:sp>
    </p:spTree>
    <p:extLst>
      <p:ext uri="{BB962C8B-B14F-4D97-AF65-F5344CB8AC3E}">
        <p14:creationId xmlns:p14="http://schemas.microsoft.com/office/powerpoint/2010/main" val="158641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355" y="507061"/>
            <a:ext cx="45719" cy="115904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9F2A1B3-40B1-460B-BFCE-F2B70AA3126D}"/>
              </a:ext>
            </a:extLst>
          </p:cNvPr>
          <p:cNvSpPr/>
          <p:nvPr/>
        </p:nvSpPr>
        <p:spPr>
          <a:xfrm>
            <a:off x="689634" y="465775"/>
            <a:ext cx="40766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Apresentação</a:t>
            </a:r>
          </a:p>
          <a:p>
            <a:r>
              <a:rPr lang="pt-BR" sz="3600" b="1" dirty="0">
                <a:solidFill>
                  <a:srgbClr val="020000"/>
                </a:solidFill>
              </a:rPr>
              <a:t>Vícios de Linguagem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151F4F-F3E5-4D65-B88E-A2BACB47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55" y="2570170"/>
            <a:ext cx="3578662" cy="398103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D1885ED-A8A2-41DD-B1A9-261FB2AE4B25}"/>
              </a:ext>
            </a:extLst>
          </p:cNvPr>
          <p:cNvSpPr/>
          <p:nvPr/>
        </p:nvSpPr>
        <p:spPr>
          <a:xfrm>
            <a:off x="4841012" y="2348158"/>
            <a:ext cx="34865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Evite algumas expressões:</a:t>
            </a:r>
          </a:p>
          <a:p>
            <a:endParaRPr lang="pt-BR" sz="2000" dirty="0"/>
          </a:p>
          <a:p>
            <a:r>
              <a:rPr lang="pt-BR" sz="2000" dirty="0"/>
              <a:t>- Então é isso</a:t>
            </a:r>
          </a:p>
          <a:p>
            <a:r>
              <a:rPr lang="pt-BR" sz="2000" dirty="0"/>
              <a:t>- Basicamente</a:t>
            </a:r>
          </a:p>
          <a:p>
            <a:r>
              <a:rPr lang="pt-BR" sz="2000" dirty="0"/>
              <a:t>- Então</a:t>
            </a:r>
          </a:p>
          <a:p>
            <a:r>
              <a:rPr lang="pt-BR" sz="2000" dirty="0"/>
              <a:t>- </a:t>
            </a:r>
            <a:r>
              <a:rPr lang="pt-BR" sz="2000" dirty="0" err="1"/>
              <a:t>Ahhh</a:t>
            </a:r>
            <a:r>
              <a:rPr lang="pt-BR" sz="2000" dirty="0"/>
              <a:t>....</a:t>
            </a:r>
          </a:p>
          <a:p>
            <a:r>
              <a:rPr lang="pt-BR" sz="2000" dirty="0"/>
              <a:t>- Veja bem...</a:t>
            </a:r>
          </a:p>
          <a:p>
            <a:r>
              <a:rPr lang="pt-BR" sz="2000" dirty="0"/>
              <a:t>- Né...</a:t>
            </a:r>
          </a:p>
          <a:p>
            <a:r>
              <a:rPr lang="pt-BR" sz="2000" dirty="0"/>
              <a:t>- Sabe né veio...</a:t>
            </a:r>
          </a:p>
          <a:p>
            <a:r>
              <a:rPr lang="pt-BR" sz="2000" dirty="0"/>
              <a:t>- Tipo ou tipo assim...</a:t>
            </a:r>
          </a:p>
          <a:p>
            <a:r>
              <a:rPr lang="pt-BR" sz="2000" dirty="0"/>
              <a:t>- Expressões que não consigam transmitir confiança.</a:t>
            </a:r>
          </a:p>
        </p:txBody>
      </p:sp>
    </p:spTree>
    <p:extLst>
      <p:ext uri="{BB962C8B-B14F-4D97-AF65-F5344CB8AC3E}">
        <p14:creationId xmlns:p14="http://schemas.microsoft.com/office/powerpoint/2010/main" val="26755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355" y="507062"/>
            <a:ext cx="45719" cy="64633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9F2A1B3-40B1-460B-BFCE-F2B70AA3126D}"/>
              </a:ext>
            </a:extLst>
          </p:cNvPr>
          <p:cNvSpPr/>
          <p:nvPr/>
        </p:nvSpPr>
        <p:spPr>
          <a:xfrm>
            <a:off x="689634" y="465775"/>
            <a:ext cx="4890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Dicas para Apresentação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427AE-99A5-4249-B708-ECC9A64B9D6D}"/>
              </a:ext>
            </a:extLst>
          </p:cNvPr>
          <p:cNvSpPr/>
          <p:nvPr/>
        </p:nvSpPr>
        <p:spPr>
          <a:xfrm>
            <a:off x="560623" y="2174494"/>
            <a:ext cx="80227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Falar rápido não é a solução;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Olhe no olho (quando se está na presença do cliente);</a:t>
            </a:r>
          </a:p>
          <a:p>
            <a:endParaRPr lang="pt-B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dirty="0"/>
              <a:t>Respire antes de falar;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19D0A5-BA77-423C-97D9-46F09FA04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57" y="3998302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355" y="507062"/>
            <a:ext cx="45719" cy="64633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8FA59C4-646E-45E7-A777-6CC6DE41503E}"/>
              </a:ext>
            </a:extLst>
          </p:cNvPr>
          <p:cNvSpPr/>
          <p:nvPr/>
        </p:nvSpPr>
        <p:spPr>
          <a:xfrm>
            <a:off x="840555" y="3139330"/>
            <a:ext cx="737129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Não pense em ajudar o planeta inteiro;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Tente ajudar algo ou alguém e mostre quem serão os que serão ajudados com a solução;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Estar feliz e motivado durante a apresentação é algo que irá fazer a diferença;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C87E1F-E1F9-4D9E-93DB-0401703B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83" y="675530"/>
            <a:ext cx="23717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7355" y="507062"/>
            <a:ext cx="45719" cy="64633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9F2A1B3-40B1-460B-BFCE-F2B70AA3126D}"/>
              </a:ext>
            </a:extLst>
          </p:cNvPr>
          <p:cNvSpPr/>
          <p:nvPr/>
        </p:nvSpPr>
        <p:spPr>
          <a:xfrm>
            <a:off x="689634" y="465775"/>
            <a:ext cx="2189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Fica a Dica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B438781-3B1E-4054-9238-FAD4D4026F14}"/>
              </a:ext>
            </a:extLst>
          </p:cNvPr>
          <p:cNvSpPr/>
          <p:nvPr/>
        </p:nvSpPr>
        <p:spPr>
          <a:xfrm>
            <a:off x="593080" y="218272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Não pode fazer leitura, fale o que lembra e o necessário.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Se a apresentação for remota, utilizar um plano de fundo clean.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5F31F-6A44-4531-AFEE-733A5C86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2545237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4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4196" y="329329"/>
            <a:ext cx="45719" cy="74790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2133335"/>
            <a:ext cx="9144000" cy="21041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Curso Superior de Tecnologia </a:t>
            </a:r>
          </a:p>
          <a:p>
            <a:pPr algn="ctr"/>
            <a:r>
              <a:rPr lang="pt-BR" sz="3200" b="1" dirty="0">
                <a:solidFill>
                  <a:schemeClr val="tx1"/>
                </a:solidFill>
              </a:rPr>
              <a:t>Em Análise e Desenvolvimento de Sistemas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</a:rPr>
              <a:t>Stack</a:t>
            </a:r>
            <a:r>
              <a:rPr lang="pt-BR" sz="2400" b="1" dirty="0">
                <a:solidFill>
                  <a:schemeClr val="tx1"/>
                </a:solidFill>
              </a:rPr>
              <a:t>, APPS &amp; Artificial </a:t>
            </a:r>
            <a:r>
              <a:rPr lang="pt-BR" sz="2400" b="1" dirty="0" err="1">
                <a:solidFill>
                  <a:schemeClr val="tx1"/>
                </a:solidFill>
              </a:rPr>
              <a:t>Intelligence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44992" y="5627873"/>
            <a:ext cx="34578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Prof. Dr., Ms. Aurélio José Vitorino</a:t>
            </a:r>
          </a:p>
          <a:p>
            <a:pPr algn="ctr"/>
            <a:r>
              <a:rPr lang="pt-BR" b="1" dirty="0"/>
              <a:t>Prof. Ms. Rafael </a:t>
            </a:r>
            <a:r>
              <a:rPr lang="pt-BR" b="1" dirty="0" err="1"/>
              <a:t>Ronqui</a:t>
            </a:r>
            <a:endParaRPr lang="pt-BR" b="1" dirty="0"/>
          </a:p>
          <a:p>
            <a:pPr algn="ctr"/>
            <a:r>
              <a:rPr lang="pt-BR" b="1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2714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04BCC90-DF69-4152-93E1-C2D2D3466551}"/>
              </a:ext>
            </a:extLst>
          </p:cNvPr>
          <p:cNvSpPr/>
          <p:nvPr/>
        </p:nvSpPr>
        <p:spPr>
          <a:xfrm>
            <a:off x="689634" y="465775"/>
            <a:ext cx="4213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Após a Apresentação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43F1B33-02FE-4149-8ACC-6F127565D320}"/>
              </a:ext>
            </a:extLst>
          </p:cNvPr>
          <p:cNvSpPr/>
          <p:nvPr/>
        </p:nvSpPr>
        <p:spPr>
          <a:xfrm>
            <a:off x="818916" y="2438828"/>
            <a:ext cx="4273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Nunca justificar algo que a banca de avaliação falar, mas sim conversar para entender e mostrar que estão disponíveis para melhorar.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DF1CAE-F984-44A3-B833-BFFBBAF0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169" y="2438828"/>
            <a:ext cx="3206283" cy="22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A082C43-8795-4D48-A459-27F621C5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834" y="1872754"/>
            <a:ext cx="4818332" cy="27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04BCC90-DF69-4152-93E1-C2D2D3466551}"/>
              </a:ext>
            </a:extLst>
          </p:cNvPr>
          <p:cNvSpPr/>
          <p:nvPr/>
        </p:nvSpPr>
        <p:spPr>
          <a:xfrm>
            <a:off x="689634" y="465775"/>
            <a:ext cx="2815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20000"/>
                </a:solidFill>
              </a:rPr>
              <a:t>Elevator</a:t>
            </a:r>
            <a:r>
              <a:rPr lang="pt-BR" sz="3600" b="1" dirty="0">
                <a:solidFill>
                  <a:srgbClr val="020000"/>
                </a:solidFill>
              </a:rPr>
              <a:t> </a:t>
            </a:r>
            <a:r>
              <a:rPr lang="pt-BR" sz="3600" b="1" dirty="0" err="1">
                <a:solidFill>
                  <a:srgbClr val="020000"/>
                </a:solidFill>
              </a:rPr>
              <a:t>Pitch</a:t>
            </a:r>
            <a:endParaRPr lang="pt-BR" sz="3600" b="1" dirty="0">
              <a:solidFill>
                <a:srgbClr val="02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B0819C9-1391-488A-9E2B-3DCE49714E6F}"/>
              </a:ext>
            </a:extLst>
          </p:cNvPr>
          <p:cNvSpPr/>
          <p:nvPr/>
        </p:nvSpPr>
        <p:spPr>
          <a:xfrm>
            <a:off x="792759" y="1914598"/>
            <a:ext cx="72271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Elevator</a:t>
            </a:r>
            <a:r>
              <a:rPr lang="pt-BR" sz="2400" dirty="0"/>
              <a:t> </a:t>
            </a:r>
            <a:r>
              <a:rPr lang="pt-BR" sz="2400" dirty="0" err="1"/>
              <a:t>pitch</a:t>
            </a:r>
            <a:r>
              <a:rPr lang="pt-BR" sz="2400" dirty="0"/>
              <a:t> é uma modalidade de </a:t>
            </a:r>
            <a:r>
              <a:rPr lang="pt-BR" sz="2400" dirty="0" err="1"/>
              <a:t>pitch</a:t>
            </a:r>
            <a:r>
              <a:rPr lang="pt-BR" sz="2400" dirty="0"/>
              <a:t> ainda mais rápido, com cerca de </a:t>
            </a:r>
            <a:r>
              <a:rPr lang="pt-BR" sz="2400" dirty="0">
                <a:solidFill>
                  <a:srgbClr val="FF0000"/>
                </a:solidFill>
              </a:rPr>
              <a:t>dois minutos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7E525D-02DF-4992-9B5D-E227891939B8}"/>
              </a:ext>
            </a:extLst>
          </p:cNvPr>
          <p:cNvSpPr/>
          <p:nvPr/>
        </p:nvSpPr>
        <p:spPr>
          <a:xfrm>
            <a:off x="792759" y="3406282"/>
            <a:ext cx="40560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palavra “</a:t>
            </a:r>
            <a:r>
              <a:rPr lang="pt-BR" sz="2400" dirty="0" err="1"/>
              <a:t>elevator</a:t>
            </a:r>
            <a:r>
              <a:rPr lang="pt-BR" sz="2400" dirty="0"/>
              <a:t>” (elevador, em português) é uma referência ao fato de que de a apresentação é tão veloz, que poderia ser feita em um encontro no elevador.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09F13C-44AC-428A-BBC6-5EC95EC1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199" y="3767009"/>
            <a:ext cx="3590925" cy="1276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837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04BCC90-DF69-4152-93E1-C2D2D3466551}"/>
              </a:ext>
            </a:extLst>
          </p:cNvPr>
          <p:cNvSpPr/>
          <p:nvPr/>
        </p:nvSpPr>
        <p:spPr>
          <a:xfrm>
            <a:off x="689634" y="465775"/>
            <a:ext cx="2815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 err="1">
                <a:solidFill>
                  <a:srgbClr val="020000"/>
                </a:solidFill>
              </a:rPr>
              <a:t>Elevator</a:t>
            </a:r>
            <a:r>
              <a:rPr lang="pt-BR" sz="3600" b="1" dirty="0">
                <a:solidFill>
                  <a:srgbClr val="020000"/>
                </a:solidFill>
              </a:rPr>
              <a:t> </a:t>
            </a:r>
            <a:r>
              <a:rPr lang="pt-BR" sz="3600" b="1" dirty="0" err="1">
                <a:solidFill>
                  <a:srgbClr val="020000"/>
                </a:solidFill>
              </a:rPr>
              <a:t>Pitch</a:t>
            </a:r>
            <a:endParaRPr lang="pt-BR" sz="3600" b="1" dirty="0">
              <a:solidFill>
                <a:srgbClr val="02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5C1A86A-04F4-4AB2-85EC-2EAF587DAE2A}"/>
              </a:ext>
            </a:extLst>
          </p:cNvPr>
          <p:cNvSpPr/>
          <p:nvPr/>
        </p:nvSpPr>
        <p:spPr>
          <a:xfrm>
            <a:off x="640421" y="1564547"/>
            <a:ext cx="383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Foque nos pontos principais.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B26961-AD50-46CF-ADA4-F2A373E065EA}"/>
              </a:ext>
            </a:extLst>
          </p:cNvPr>
          <p:cNvSpPr/>
          <p:nvPr/>
        </p:nvSpPr>
        <p:spPr>
          <a:xfrm>
            <a:off x="624328" y="2374696"/>
            <a:ext cx="8136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Você tem alguns segundos (com sorte, alguns minutos) para “vender seu peixe” e chamar a atenção de um possível investidor.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5089C2C-8BED-4247-A51C-4BA4E5413F23}"/>
              </a:ext>
            </a:extLst>
          </p:cNvPr>
          <p:cNvSpPr/>
          <p:nvPr/>
        </p:nvSpPr>
        <p:spPr>
          <a:xfrm>
            <a:off x="640421" y="3269266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Problema (o que o negócio resolve);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Solução (como a sua empresa resolve);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Público (de quem sua empresa resolve);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Modelo de negócio (como funciona operação);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Diferencial (o que difere sua empresa).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781E220-56DB-484B-A0B3-BA3D93ACD364}"/>
              </a:ext>
            </a:extLst>
          </p:cNvPr>
          <p:cNvSpPr/>
          <p:nvPr/>
        </p:nvSpPr>
        <p:spPr>
          <a:xfrm>
            <a:off x="6936854" y="6673499"/>
            <a:ext cx="214338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/>
              <a:t>https://www.acolabam.com.br/blog/elevator-pitch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E18345-7AFE-4856-A2EC-C4DDD1450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291" y="3776561"/>
            <a:ext cx="3667125" cy="1247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87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04BCC90-DF69-4152-93E1-C2D2D3466551}"/>
              </a:ext>
            </a:extLst>
          </p:cNvPr>
          <p:cNvSpPr/>
          <p:nvPr/>
        </p:nvSpPr>
        <p:spPr>
          <a:xfrm>
            <a:off x="689634" y="465775"/>
            <a:ext cx="203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020000"/>
                </a:solidFill>
              </a:rPr>
              <a:t> </a:t>
            </a:r>
            <a:r>
              <a:rPr lang="pt-BR" sz="3600" b="1" dirty="0" err="1">
                <a:solidFill>
                  <a:srgbClr val="020000"/>
                </a:solidFill>
              </a:rPr>
              <a:t>Pitch</a:t>
            </a:r>
            <a:r>
              <a:rPr lang="pt-BR" sz="3600" b="1" dirty="0">
                <a:solidFill>
                  <a:srgbClr val="020000"/>
                </a:solidFill>
              </a:rPr>
              <a:t> </a:t>
            </a:r>
            <a:r>
              <a:rPr lang="pt-BR" sz="2000" b="1" dirty="0">
                <a:solidFill>
                  <a:srgbClr val="020000"/>
                </a:solidFill>
              </a:rPr>
              <a:t>(tipos)</a:t>
            </a:r>
            <a:endParaRPr lang="pt-BR" sz="3600" b="1" dirty="0">
              <a:solidFill>
                <a:srgbClr val="02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2A3A363-1B68-4511-BE8B-17042D9AF58E}"/>
              </a:ext>
            </a:extLst>
          </p:cNvPr>
          <p:cNvSpPr/>
          <p:nvPr/>
        </p:nvSpPr>
        <p:spPr>
          <a:xfrm>
            <a:off x="620214" y="1809654"/>
            <a:ext cx="7928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seu livro </a:t>
            </a:r>
            <a:r>
              <a:rPr lang="pt-BR" dirty="0" err="1">
                <a:solidFill>
                  <a:srgbClr val="FF0000"/>
                </a:solidFill>
              </a:rPr>
              <a:t>To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sell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human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(vender é humano), o autor </a:t>
            </a:r>
            <a:r>
              <a:rPr lang="pt-BR" dirty="0">
                <a:solidFill>
                  <a:srgbClr val="FF0000"/>
                </a:solidFill>
              </a:rPr>
              <a:t>Daniel Pink</a:t>
            </a:r>
            <a:r>
              <a:rPr lang="pt-BR" dirty="0"/>
              <a:t> divide o </a:t>
            </a:r>
            <a:r>
              <a:rPr lang="pt-BR" dirty="0" err="1"/>
              <a:t>pitch</a:t>
            </a:r>
            <a:r>
              <a:rPr lang="pt-BR" dirty="0"/>
              <a:t> em 6 tipos diferentes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1E07DA-E739-4585-BFD6-AD4BF777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73" y="3552729"/>
            <a:ext cx="1635151" cy="1088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6B3969F-10B7-41FF-B53B-4A318352E9AA}"/>
              </a:ext>
            </a:extLst>
          </p:cNvPr>
          <p:cNvSpPr/>
          <p:nvPr/>
        </p:nvSpPr>
        <p:spPr>
          <a:xfrm>
            <a:off x="689634" y="2681311"/>
            <a:ext cx="639660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FF0000"/>
                </a:solidFill>
              </a:rPr>
              <a:t>Pitch</a:t>
            </a:r>
            <a:r>
              <a:rPr lang="pt-BR" sz="1200" b="1" dirty="0">
                <a:solidFill>
                  <a:srgbClr val="FF0000"/>
                </a:solidFill>
              </a:rPr>
              <a:t> de uma palavra: </a:t>
            </a:r>
            <a:r>
              <a:rPr lang="pt-BR" sz="1200" dirty="0"/>
              <a:t>consiste em associar sua marca, produto ou ideia à somente uma palavra-chave, que resume bem o conceito principal. O exemplo apresentado no livro é a associação que fazemos da palavra “busca” ao Google.</a:t>
            </a:r>
          </a:p>
          <a:p>
            <a:endParaRPr lang="pt-BR" sz="1200" dirty="0"/>
          </a:p>
          <a:p>
            <a:r>
              <a:rPr lang="pt-BR" sz="1200" b="1" dirty="0" err="1">
                <a:solidFill>
                  <a:srgbClr val="FF0000"/>
                </a:solidFill>
              </a:rPr>
              <a:t>Pitch</a:t>
            </a:r>
            <a:r>
              <a:rPr lang="pt-BR" sz="1200" b="1" dirty="0">
                <a:solidFill>
                  <a:srgbClr val="FF0000"/>
                </a:solidFill>
              </a:rPr>
              <a:t> em forma de perguntas: </a:t>
            </a:r>
            <a:r>
              <a:rPr lang="pt-BR" sz="1200" dirty="0"/>
              <a:t>o principal objetivo do </a:t>
            </a:r>
            <a:r>
              <a:rPr lang="pt-BR" sz="1200" dirty="0" err="1"/>
              <a:t>elevator</a:t>
            </a:r>
            <a:r>
              <a:rPr lang="pt-BR" sz="1200" dirty="0"/>
              <a:t> </a:t>
            </a:r>
            <a:r>
              <a:rPr lang="pt-BR" sz="1200" dirty="0" err="1"/>
              <a:t>pitch</a:t>
            </a:r>
            <a:r>
              <a:rPr lang="pt-BR" sz="1200" dirty="0"/>
              <a:t> é persuadir o ouvinte a investir em sua ideia. As perguntas são uma excelente forma de fazer isso, sobretudo se acompanhadas de um bom argumento.</a:t>
            </a:r>
          </a:p>
          <a:p>
            <a:endParaRPr lang="pt-BR" sz="1200" b="1" dirty="0">
              <a:solidFill>
                <a:srgbClr val="FF0000"/>
              </a:solidFill>
            </a:endParaRPr>
          </a:p>
          <a:p>
            <a:r>
              <a:rPr lang="pt-BR" sz="1200" b="1" dirty="0" err="1">
                <a:solidFill>
                  <a:srgbClr val="FF0000"/>
                </a:solidFill>
              </a:rPr>
              <a:t>Pitchs</a:t>
            </a:r>
            <a:r>
              <a:rPr lang="pt-BR" sz="1200" b="1" dirty="0">
                <a:solidFill>
                  <a:srgbClr val="FF0000"/>
                </a:solidFill>
              </a:rPr>
              <a:t> em forma de rima: </a:t>
            </a:r>
            <a:r>
              <a:rPr lang="pt-BR" sz="1200" dirty="0"/>
              <a:t>além de divertidas, as rimas costumam grudar em nossa mente, dando um toque memorável à apresentação.</a:t>
            </a:r>
          </a:p>
          <a:p>
            <a:endParaRPr lang="pt-BR" sz="1200" dirty="0"/>
          </a:p>
          <a:p>
            <a:r>
              <a:rPr lang="pt-BR" sz="1200" b="1" dirty="0" err="1">
                <a:solidFill>
                  <a:srgbClr val="FF0000"/>
                </a:solidFill>
              </a:rPr>
              <a:t>Pitch</a:t>
            </a:r>
            <a:r>
              <a:rPr lang="pt-BR" sz="1200" b="1" dirty="0">
                <a:solidFill>
                  <a:srgbClr val="FF0000"/>
                </a:solidFill>
              </a:rPr>
              <a:t> de e-mail: </a:t>
            </a:r>
            <a:r>
              <a:rPr lang="pt-BR" sz="1200" dirty="0"/>
              <a:t>o objetivo é criar um título de e-mail que apresente utilidade, curiosidade e especificidade, aumentando as chances de ser aberto.</a:t>
            </a:r>
          </a:p>
          <a:p>
            <a:endParaRPr lang="pt-BR" sz="1200" dirty="0"/>
          </a:p>
          <a:p>
            <a:r>
              <a:rPr lang="pt-BR" sz="1200" b="1" dirty="0" err="1">
                <a:solidFill>
                  <a:srgbClr val="FF0000"/>
                </a:solidFill>
              </a:rPr>
              <a:t>Pitch</a:t>
            </a:r>
            <a:r>
              <a:rPr lang="pt-BR" sz="1200" b="1" dirty="0">
                <a:solidFill>
                  <a:srgbClr val="FF0000"/>
                </a:solidFill>
              </a:rPr>
              <a:t> de Twitter: </a:t>
            </a:r>
            <a:r>
              <a:rPr lang="pt-BR" sz="1200" dirty="0"/>
              <a:t>essa rede social limita suas publicações a 280 caracteres. Nesse modelo de </a:t>
            </a:r>
            <a:r>
              <a:rPr lang="pt-BR" sz="1200" dirty="0" err="1"/>
              <a:t>pitch</a:t>
            </a:r>
            <a:r>
              <a:rPr lang="pt-BR" sz="1200" dirty="0"/>
              <a:t> o objetivo é justamente apresentar sua ideia, de modo relevante, nesse curto espaço de texto.</a:t>
            </a:r>
          </a:p>
          <a:p>
            <a:endParaRPr lang="pt-BR" sz="1200" dirty="0"/>
          </a:p>
          <a:p>
            <a:r>
              <a:rPr lang="pt-BR" sz="1200" b="1" dirty="0" err="1">
                <a:solidFill>
                  <a:srgbClr val="FF0000"/>
                </a:solidFill>
              </a:rPr>
              <a:t>Pitch</a:t>
            </a:r>
            <a:r>
              <a:rPr lang="pt-BR" sz="1200" b="1" dirty="0">
                <a:solidFill>
                  <a:srgbClr val="FF0000"/>
                </a:solidFill>
              </a:rPr>
              <a:t> da </a:t>
            </a:r>
            <a:r>
              <a:rPr lang="pt-BR" sz="1200" b="1" dirty="0" err="1">
                <a:solidFill>
                  <a:srgbClr val="FF0000"/>
                </a:solidFill>
              </a:rPr>
              <a:t>Pixar</a:t>
            </a:r>
            <a:r>
              <a:rPr lang="pt-BR" sz="1200" b="1" dirty="0">
                <a:solidFill>
                  <a:srgbClr val="FF0000"/>
                </a:solidFill>
              </a:rPr>
              <a:t>: </a:t>
            </a:r>
            <a:r>
              <a:rPr lang="pt-BR" sz="1200" dirty="0"/>
              <a:t>o </a:t>
            </a:r>
            <a:r>
              <a:rPr lang="pt-BR" sz="1200" dirty="0" err="1"/>
              <a:t>storytelling</a:t>
            </a:r>
            <a:r>
              <a:rPr lang="pt-BR" sz="1200" dirty="0"/>
              <a:t> é uma excelente técnica persuasiva, por isso, se inspire nas histórias emocionantes da </a:t>
            </a:r>
            <a:r>
              <a:rPr lang="pt-BR" sz="1200" dirty="0" err="1"/>
              <a:t>Pixar</a:t>
            </a:r>
            <a:r>
              <a:rPr lang="pt-BR" sz="1200" dirty="0"/>
              <a:t> e crie uma apresentação breve, emocionante e cativante.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9F2FE6-2C8E-414C-BB6C-E90024BAC6E8}"/>
              </a:ext>
            </a:extLst>
          </p:cNvPr>
          <p:cNvSpPr/>
          <p:nvPr/>
        </p:nvSpPr>
        <p:spPr>
          <a:xfrm>
            <a:off x="6936854" y="6673499"/>
            <a:ext cx="214338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00" dirty="0"/>
              <a:t>https://www.acolabam.com.br/blog/elevator-pitch</a:t>
            </a:r>
          </a:p>
        </p:txBody>
      </p:sp>
    </p:spTree>
    <p:extLst>
      <p:ext uri="{BB962C8B-B14F-4D97-AF65-F5344CB8AC3E}">
        <p14:creationId xmlns:p14="http://schemas.microsoft.com/office/powerpoint/2010/main" val="36054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4196" y="329329"/>
            <a:ext cx="45719" cy="74790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2D9B96-50AA-4E88-8D15-7FDD09554A30}"/>
              </a:ext>
            </a:extLst>
          </p:cNvPr>
          <p:cNvSpPr txBox="1"/>
          <p:nvPr/>
        </p:nvSpPr>
        <p:spPr>
          <a:xfrm>
            <a:off x="841043" y="1955725"/>
            <a:ext cx="4593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Como apresentar uma ideia ou negócio?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589EFA-75BE-459C-BEE0-9E5110C5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211" y="1523769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E8729C-8F1F-4169-9CF0-CBC330D76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649" y="4293166"/>
            <a:ext cx="2771775" cy="1647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239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824135" y="617538"/>
            <a:ext cx="58961" cy="65662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AutoShape 2" descr="Resultado de imagem para pergun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Resultado de imagem para pergunt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pergunt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Resultado de imagem para pergunta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0" descr="Resultado de imagem para pergunta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2" descr="Resultado de imagem para pergunta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4" descr="Resultado de imagem para pergunta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6FC405-47A6-4326-9113-F3ECDE54C62D}"/>
              </a:ext>
            </a:extLst>
          </p:cNvPr>
          <p:cNvSpPr/>
          <p:nvPr/>
        </p:nvSpPr>
        <p:spPr>
          <a:xfrm>
            <a:off x="917575" y="5303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800" b="1" dirty="0" err="1">
                <a:latin typeface="Montserrat"/>
              </a:rPr>
              <a:t>Pitch</a:t>
            </a:r>
            <a:r>
              <a:rPr lang="pt-BR" sz="4800" b="1" dirty="0">
                <a:latin typeface="Montserrat"/>
              </a:rPr>
              <a:t>, o que é?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520EA2-3049-4076-B022-F141D9D70FFC}"/>
              </a:ext>
            </a:extLst>
          </p:cNvPr>
          <p:cNvSpPr/>
          <p:nvPr/>
        </p:nvSpPr>
        <p:spPr>
          <a:xfrm>
            <a:off x="307975" y="3893317"/>
            <a:ext cx="58353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É uma apresentação sumária de </a:t>
            </a:r>
            <a:r>
              <a:rPr lang="pt-BR" sz="2400" dirty="0">
                <a:solidFill>
                  <a:srgbClr val="FF0000"/>
                </a:solidFill>
              </a:rPr>
              <a:t>3 a 5 minutos</a:t>
            </a:r>
            <a:r>
              <a:rPr lang="pt-BR" sz="2400" dirty="0"/>
              <a:t> com objetivo de despertar o interesse da outra parte (</a:t>
            </a:r>
            <a:r>
              <a:rPr lang="pt-BR" sz="2400" dirty="0">
                <a:solidFill>
                  <a:srgbClr val="FF0000"/>
                </a:solidFill>
              </a:rPr>
              <a:t>investidora ou cliente</a:t>
            </a:r>
            <a:r>
              <a:rPr lang="pt-BR" sz="2400" dirty="0"/>
              <a:t>) pelo seu negócio ou ideia. Assim, deve conter apenas as informações essenciais e diferenciadas.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3DF7098-CEDD-4311-B58D-9C7FC0F52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57" y="3514328"/>
            <a:ext cx="2164761" cy="1138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E77BF7B-9788-4183-807C-1B7CD6D2A3D3}"/>
              </a:ext>
            </a:extLst>
          </p:cNvPr>
          <p:cNvSpPr/>
          <p:nvPr/>
        </p:nvSpPr>
        <p:spPr>
          <a:xfrm>
            <a:off x="307975" y="2119566"/>
            <a:ext cx="8237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err="1">
                <a:latin typeface="Open Sans" panose="020B0606030504020204" pitchFamily="34" charset="0"/>
              </a:rPr>
              <a:t>Pitch</a:t>
            </a:r>
            <a:r>
              <a:rPr lang="pt-BR" sz="2000" dirty="0">
                <a:latin typeface="Open Sans" panose="020B0606030504020204" pitchFamily="34" charset="0"/>
              </a:rPr>
              <a:t> é uma </a:t>
            </a:r>
            <a:r>
              <a:rPr lang="pt-BR" sz="2000" b="1" dirty="0">
                <a:latin typeface="Open Sans" panose="020B0606030504020204" pitchFamily="34" charset="0"/>
              </a:rPr>
              <a:t>apresentação curta e direta </a:t>
            </a:r>
            <a:r>
              <a:rPr lang="pt-BR" sz="2000" dirty="0">
                <a:latin typeface="Open Sans" panose="020B0606030504020204" pitchFamily="34" charset="0"/>
              </a:rPr>
              <a:t>sobre uma empresa </a:t>
            </a:r>
            <a:r>
              <a:rPr lang="pt-BR" sz="2000" b="1" dirty="0">
                <a:latin typeface="Open Sans" panose="020B0606030504020204" pitchFamily="34" charset="0"/>
              </a:rPr>
              <a:t>projeto ou ideia</a:t>
            </a:r>
            <a:r>
              <a:rPr lang="pt-BR" sz="2000" dirty="0">
                <a:latin typeface="Open Sans" panose="020B0606030504020204" pitchFamily="34" charset="0"/>
              </a:rPr>
              <a:t> que tem como objetivo despertar a atenção de um investidor, parceiro ou cliente pelo negócio.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502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F9E598B-B59D-4313-8543-4E8C1DFB51A4}"/>
              </a:ext>
            </a:extLst>
          </p:cNvPr>
          <p:cNvSpPr/>
          <p:nvPr/>
        </p:nvSpPr>
        <p:spPr>
          <a:xfrm>
            <a:off x="597355" y="615481"/>
            <a:ext cx="4975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Staatliches"/>
                <a:sym typeface="Comfortaa SemiBold"/>
              </a:rPr>
              <a:t>Importância </a:t>
            </a:r>
            <a:r>
              <a:rPr lang="en" sz="3600" b="1" dirty="0">
                <a:latin typeface="Staatliches"/>
                <a:sym typeface="Comfortaa SemiBold"/>
              </a:rPr>
              <a:t>do </a:t>
            </a:r>
            <a:r>
              <a:rPr lang="pt-BR" sz="3600" b="1" dirty="0">
                <a:latin typeface="Staatliches"/>
                <a:sym typeface="Comfortaa SemiBold"/>
              </a:rPr>
              <a:t>S</a:t>
            </a:r>
            <a:r>
              <a:rPr lang="en" sz="3600" b="1" dirty="0">
                <a:latin typeface="Staatliches"/>
                <a:sym typeface="Comfortaa SemiBold"/>
              </a:rPr>
              <a:t>eu </a:t>
            </a:r>
            <a:r>
              <a:rPr lang="pt-BR" sz="3600" b="1" dirty="0">
                <a:latin typeface="Staatliches"/>
                <a:sym typeface="Comfortaa SemiBold"/>
              </a:rPr>
              <a:t>P</a:t>
            </a:r>
            <a:r>
              <a:rPr lang="en" sz="3600" b="1" dirty="0">
                <a:latin typeface="Staatliches"/>
                <a:sym typeface="Comfortaa SemiBold"/>
              </a:rPr>
              <a:t>itch</a:t>
            </a:r>
            <a:endParaRPr lang="pt-BR" sz="36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2D96BB3-E2B0-4CE9-8692-3B8699E4AD89}"/>
              </a:ext>
            </a:extLst>
          </p:cNvPr>
          <p:cNvSpPr/>
          <p:nvPr/>
        </p:nvSpPr>
        <p:spPr>
          <a:xfrm>
            <a:off x="413287" y="2723841"/>
            <a:ext cx="46469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 </a:t>
            </a:r>
            <a:r>
              <a:rPr lang="pt-BR" sz="2800" dirty="0" err="1"/>
              <a:t>pitch</a:t>
            </a:r>
            <a:r>
              <a:rPr lang="pt-BR" sz="2800" dirty="0"/>
              <a:t>, muitas vezes, é o ponto de partida para o início de uma grande parceria, um investimento essencial para o surgimento de um negócio, projeto ou aceitação de uma ideia.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FFE56C-1C4D-4597-A333-B58BFC693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60" y="2300057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33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F9E598B-B59D-4313-8543-4E8C1DFB51A4}"/>
              </a:ext>
            </a:extLst>
          </p:cNvPr>
          <p:cNvSpPr/>
          <p:nvPr/>
        </p:nvSpPr>
        <p:spPr>
          <a:xfrm>
            <a:off x="597355" y="615481"/>
            <a:ext cx="4478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latin typeface="Staatliches"/>
                <a:sym typeface="Comfortaa SemiBold"/>
              </a:rPr>
              <a:t>O</a:t>
            </a:r>
            <a:r>
              <a:rPr lang="en" sz="3600" b="1" dirty="0">
                <a:latin typeface="Staatliches"/>
                <a:sym typeface="Comfortaa SemiBold"/>
              </a:rPr>
              <a:t>bjetivos do </a:t>
            </a:r>
            <a:r>
              <a:rPr lang="pt-BR" sz="3600" b="1" dirty="0">
                <a:latin typeface="Staatliches"/>
                <a:sym typeface="Comfortaa SemiBold"/>
              </a:rPr>
              <a:t>S</a:t>
            </a:r>
            <a:r>
              <a:rPr lang="en" sz="3600" b="1" dirty="0">
                <a:latin typeface="Staatliches"/>
                <a:sym typeface="Comfortaa SemiBold"/>
              </a:rPr>
              <a:t>eu </a:t>
            </a:r>
            <a:r>
              <a:rPr lang="pt-BR" sz="3600" b="1" dirty="0">
                <a:latin typeface="Staatliches"/>
                <a:sym typeface="Comfortaa SemiBold"/>
              </a:rPr>
              <a:t>P</a:t>
            </a:r>
            <a:r>
              <a:rPr lang="en" sz="3600" b="1" dirty="0">
                <a:latin typeface="Staatliches"/>
                <a:sym typeface="Comfortaa SemiBold"/>
              </a:rPr>
              <a:t>itch</a:t>
            </a:r>
            <a:endParaRPr lang="pt-BR" sz="3600" b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18DF40-17F3-48EF-B5A8-9F355BC747E6}"/>
              </a:ext>
            </a:extLst>
          </p:cNvPr>
          <p:cNvSpPr/>
          <p:nvPr/>
        </p:nvSpPr>
        <p:spPr>
          <a:xfrm>
            <a:off x="559956" y="2543609"/>
            <a:ext cx="7269061" cy="206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que deseja alcançar como objetivo?</a:t>
            </a:r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que pode colaborar com a sociedade?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CIDFont+F1"/>
              </a:rPr>
              <a:t>Criar um discurso empolgante e focado.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155D3F-6DDF-4C01-9F5C-F3AECA539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02" y="3827793"/>
            <a:ext cx="2683297" cy="1789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54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8477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E12EB43-4CA1-46BA-84AF-902958937D73}"/>
              </a:ext>
            </a:extLst>
          </p:cNvPr>
          <p:cNvSpPr/>
          <p:nvPr/>
        </p:nvSpPr>
        <p:spPr>
          <a:xfrm>
            <a:off x="620215" y="517596"/>
            <a:ext cx="3836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Estrutura do </a:t>
            </a:r>
            <a:r>
              <a:rPr lang="pt-BR" sz="3600" b="1" dirty="0" err="1"/>
              <a:t>Pitch</a:t>
            </a:r>
            <a:endParaRPr lang="pt-BR" sz="36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18C25F-BC64-47D6-9B44-AFA7CD3BBF0F}"/>
              </a:ext>
            </a:extLst>
          </p:cNvPr>
          <p:cNvSpPr/>
          <p:nvPr/>
        </p:nvSpPr>
        <p:spPr>
          <a:xfrm>
            <a:off x="457050" y="2553621"/>
            <a:ext cx="48280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O </a:t>
            </a:r>
            <a:r>
              <a:rPr lang="pt-BR" sz="3200" dirty="0" err="1"/>
              <a:t>Pitch</a:t>
            </a:r>
            <a:r>
              <a:rPr lang="pt-BR" sz="3200" dirty="0"/>
              <a:t> pode tanto ser apresentado verbalmente, vídeo e  quando ilustrado, por slide deve ter de 3 a 5.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7008EB-EABC-44F6-AB8E-EB64FEA6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57" y="2884748"/>
            <a:ext cx="3051493" cy="12205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164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4746CE6-825F-40DB-889D-DEEE1B5208FE}"/>
              </a:ext>
            </a:extLst>
          </p:cNvPr>
          <p:cNvSpPr/>
          <p:nvPr/>
        </p:nvSpPr>
        <p:spPr>
          <a:xfrm>
            <a:off x="689634" y="465775"/>
            <a:ext cx="3611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Estrutura do </a:t>
            </a:r>
            <a:r>
              <a:rPr lang="pt-BR" sz="3600" b="1" dirty="0" err="1"/>
              <a:t>Pitch</a:t>
            </a:r>
            <a:endParaRPr lang="pt-BR" sz="36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7A07DE-7A2C-496D-A060-9458848A52B9}"/>
              </a:ext>
            </a:extLst>
          </p:cNvPr>
          <p:cNvSpPr/>
          <p:nvPr/>
        </p:nvSpPr>
        <p:spPr>
          <a:xfrm>
            <a:off x="792759" y="2048011"/>
            <a:ext cx="75732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Slide 1 – Identificando a oportunidade</a:t>
            </a:r>
          </a:p>
          <a:p>
            <a:pPr algn="just"/>
            <a:endParaRPr lang="pt-BR" dirty="0"/>
          </a:p>
          <a:p>
            <a:pPr algn="just"/>
            <a:r>
              <a:rPr lang="pt-BR" sz="2000" dirty="0"/>
              <a:t>Um </a:t>
            </a:r>
            <a:r>
              <a:rPr lang="pt-BR" sz="2000" dirty="0" err="1"/>
              <a:t>pitch</a:t>
            </a:r>
            <a:r>
              <a:rPr lang="pt-BR" sz="2000" dirty="0"/>
              <a:t> deve começar indicando qual a oportunidade que sua empresa irá atender, isto é, qual o mercado e a necessidade que não é bem atendida pelos players majoritários, de forma bem objetiva e direta. Como, por exemplo: “Nós iremos resolver o problema das perdas na distribuição de água”. Aqui, você já determinou o mercado (“distribuidoras de água”) e a oportunidade (“resolver o problema das perdas”).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808D15-A35C-46A4-B30E-4CF23BC93D5F}"/>
              </a:ext>
            </a:extLst>
          </p:cNvPr>
          <p:cNvSpPr/>
          <p:nvPr/>
        </p:nvSpPr>
        <p:spPr>
          <a:xfrm>
            <a:off x="6201050" y="6654278"/>
            <a:ext cx="294295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https://endeavor.org.br/dinheiro/como-elaborar-um-pitch-quase-perfeito/</a:t>
            </a:r>
          </a:p>
        </p:txBody>
      </p:sp>
    </p:spTree>
    <p:extLst>
      <p:ext uri="{BB962C8B-B14F-4D97-AF65-F5344CB8AC3E}">
        <p14:creationId xmlns:p14="http://schemas.microsoft.com/office/powerpoint/2010/main" val="17960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496" y="517595"/>
            <a:ext cx="45719" cy="50586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4746CE6-825F-40DB-889D-DEEE1B5208FE}"/>
              </a:ext>
            </a:extLst>
          </p:cNvPr>
          <p:cNvSpPr/>
          <p:nvPr/>
        </p:nvSpPr>
        <p:spPr>
          <a:xfrm>
            <a:off x="689634" y="465775"/>
            <a:ext cx="3611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Estrutura do </a:t>
            </a:r>
            <a:r>
              <a:rPr lang="pt-BR" sz="3600" b="1" dirty="0" err="1"/>
              <a:t>Pitch</a:t>
            </a:r>
            <a:endParaRPr lang="pt-BR" sz="36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808D15-A35C-46A4-B30E-4CF23BC93D5F}"/>
              </a:ext>
            </a:extLst>
          </p:cNvPr>
          <p:cNvSpPr/>
          <p:nvPr/>
        </p:nvSpPr>
        <p:spPr>
          <a:xfrm>
            <a:off x="6201050" y="6654278"/>
            <a:ext cx="294295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https://endeavor.org.br/dinheiro/como-elaborar-um-pitch-quase-perfeito/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4A3D3CE-62EC-4652-9655-9D1C646B0135}"/>
              </a:ext>
            </a:extLst>
          </p:cNvPr>
          <p:cNvSpPr/>
          <p:nvPr/>
        </p:nvSpPr>
        <p:spPr>
          <a:xfrm>
            <a:off x="597355" y="1563711"/>
            <a:ext cx="7871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Slides 2 e 3 – Apresentando a sua solução</a:t>
            </a:r>
          </a:p>
          <a:p>
            <a:endParaRPr lang="pt-BR" dirty="0"/>
          </a:p>
          <a:p>
            <a:r>
              <a:rPr lang="pt-BR" dirty="0"/>
              <a:t>A seguir, apresente rapidamente qual a solução que propõe para atender a necessidade da oportunidade já destacando a sua inovação e diferenciação.</a:t>
            </a:r>
          </a:p>
          <a:p>
            <a:endParaRPr lang="pt-BR" dirty="0"/>
          </a:p>
          <a:p>
            <a:r>
              <a:rPr lang="pt-BR" dirty="0"/>
              <a:t>Continuando o exemplo anterior: “através uma tecnologia própria não-invasiva de monitoramento ativo que identifica os pontos de perda para reparo”. Veja que não foi necessário detalhar como funciona. Mas, ao mesmo tempo, já destacou um diferencial (“tecnologia própria”).</a:t>
            </a:r>
          </a:p>
          <a:p>
            <a:endParaRPr lang="pt-BR" dirty="0"/>
          </a:p>
          <a:p>
            <a:r>
              <a:rPr lang="pt-BR" dirty="0"/>
              <a:t>Insira amostras do seu produto/serviço. Sejam telas do mesmo, fotos de um protótipo, um vídeo explicativo, etc. Ou seja, tudo que tanto facilite o entendimento quanto demonstre sua capacidade de execução.</a:t>
            </a:r>
          </a:p>
        </p:txBody>
      </p:sp>
    </p:spTree>
    <p:extLst>
      <p:ext uri="{BB962C8B-B14F-4D97-AF65-F5344CB8AC3E}">
        <p14:creationId xmlns:p14="http://schemas.microsoft.com/office/powerpoint/2010/main" val="40272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10465</TotalTime>
  <Words>1383</Words>
  <Application>Microsoft Office PowerPoint</Application>
  <PresentationFormat>Apresentação na tela (4:3)</PresentationFormat>
  <Paragraphs>131</Paragraphs>
  <Slides>25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CIDFont+F1</vt:lpstr>
      <vt:lpstr>Comfortaa SemiBold</vt:lpstr>
      <vt:lpstr>Montserrat</vt:lpstr>
      <vt:lpstr>Open Sans</vt:lpstr>
      <vt:lpstr>Staatliches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504</cp:revision>
  <dcterms:created xsi:type="dcterms:W3CDTF">2015-01-30T10:46:50Z</dcterms:created>
  <dcterms:modified xsi:type="dcterms:W3CDTF">2024-03-15T23:50:33Z</dcterms:modified>
</cp:coreProperties>
</file>