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9"/>
  </p:notesMasterIdLst>
  <p:sldIdLst>
    <p:sldId id="411" r:id="rId5"/>
    <p:sldId id="412" r:id="rId6"/>
    <p:sldId id="410" r:id="rId7"/>
    <p:sldId id="40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B77"/>
    <a:srgbClr val="F0265D"/>
    <a:srgbClr val="EBAFB5"/>
    <a:srgbClr val="020000"/>
    <a:srgbClr val="30303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434" autoAdjust="0"/>
  </p:normalViewPr>
  <p:slideViewPr>
    <p:cSldViewPr snapToGrid="0" snapToObjects="1">
      <p:cViewPr varScale="1">
        <p:scale>
          <a:sx n="114" d="100"/>
          <a:sy n="114" d="100"/>
        </p:scale>
        <p:origin x="221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4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IAP-NOVO-2014-MAGENTO.png">
            <a:extLst>
              <a:ext uri="{FF2B5EF4-FFF2-40B4-BE49-F238E27FC236}">
                <a16:creationId xmlns:a16="http://schemas.microsoft.com/office/drawing/2014/main" id="{BEAC9D01-4B65-48F9-9A34-82BCC44939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4" y="2870475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520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A2481219-8DB9-46F6-A618-B0B6DF84EE27}"/>
              </a:ext>
            </a:extLst>
          </p:cNvPr>
          <p:cNvSpPr txBox="1"/>
          <p:nvPr/>
        </p:nvSpPr>
        <p:spPr>
          <a:xfrm>
            <a:off x="647189" y="332225"/>
            <a:ext cx="487052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>
                <a:solidFill>
                  <a:schemeClr val="bg1"/>
                </a:solidFill>
                <a:latin typeface="Gotham-Bold"/>
                <a:cs typeface="Gotham-Book"/>
              </a:rPr>
              <a:t>Quem</a:t>
            </a:r>
            <a:r>
              <a:rPr lang="en-US" sz="3200" dirty="0">
                <a:solidFill>
                  <a:schemeClr val="bg1"/>
                </a:solidFill>
                <a:latin typeface="Gotham-Bold"/>
                <a:cs typeface="Gotham-Book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Gotham-Bold"/>
                <a:cs typeface="Gotham-Book"/>
              </a:rPr>
              <a:t>Sou</a:t>
            </a:r>
            <a:r>
              <a:rPr lang="en-US" sz="3200" dirty="0">
                <a:solidFill>
                  <a:schemeClr val="bg1"/>
                </a:solidFill>
                <a:latin typeface="Gotham-Bold"/>
                <a:cs typeface="Gotham-Book"/>
              </a:rPr>
              <a:t> Eu?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latin typeface="Gotham-Bold"/>
                <a:cs typeface="Gotham-Book"/>
              </a:rPr>
              <a:t>Short Bio</a:t>
            </a:r>
            <a:endParaRPr lang="en-US" sz="3200" dirty="0">
              <a:solidFill>
                <a:schemeClr val="bg1"/>
              </a:solidFill>
              <a:latin typeface="Gotham-Book"/>
              <a:cs typeface="Gotham-Book"/>
            </a:endParaRP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F706D9ED-E78F-4FF8-A392-9BE3D7ADBCDE}"/>
              </a:ext>
            </a:extLst>
          </p:cNvPr>
          <p:cNvSpPr/>
          <p:nvPr/>
        </p:nvSpPr>
        <p:spPr>
          <a:xfrm>
            <a:off x="601470" y="332225"/>
            <a:ext cx="45719" cy="97872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7D9412D-36F6-4CD4-8D79-74C6FFA20CC9}"/>
              </a:ext>
            </a:extLst>
          </p:cNvPr>
          <p:cNvSpPr/>
          <p:nvPr/>
        </p:nvSpPr>
        <p:spPr>
          <a:xfrm>
            <a:off x="2927527" y="1474908"/>
            <a:ext cx="6137147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400" b="1" cap="all" dirty="0">
                <a:solidFill>
                  <a:schemeClr val="bg1"/>
                </a:solidFill>
                <a:latin typeface="Arial" charset="0"/>
              </a:rPr>
              <a:t>AURÉLIO JOSÉ VITORINO</a:t>
            </a:r>
          </a:p>
          <a:p>
            <a:pPr>
              <a:defRPr/>
            </a:pPr>
            <a:endParaRPr lang="pt-BR" sz="14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bg1"/>
                </a:solidFill>
                <a:latin typeface="Arial" charset="0"/>
              </a:rPr>
              <a:t>Doutorado em  Ciências, Faculdade de Medicina Universidade de São Paulo (FMUSP);</a:t>
            </a:r>
          </a:p>
          <a:p>
            <a:pPr>
              <a:defRPr/>
            </a:pPr>
            <a:endParaRPr lang="pt-BR" sz="12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bg1"/>
                </a:solidFill>
                <a:latin typeface="Arial" charset="0"/>
              </a:rPr>
              <a:t>Mestre em Engenharia de Produção (Universidade Paulista);</a:t>
            </a:r>
          </a:p>
          <a:p>
            <a:pPr>
              <a:defRPr/>
            </a:pPr>
            <a:endParaRPr lang="pt-BR" sz="12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bg1"/>
                </a:solidFill>
                <a:latin typeface="Arial" charset="0"/>
              </a:rPr>
              <a:t>Pós-graduado em Engenharia de Projetos em Sistemas de Informação;</a:t>
            </a:r>
          </a:p>
          <a:p>
            <a:pPr>
              <a:defRPr/>
            </a:pPr>
            <a:endParaRPr lang="pt-BR" sz="12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bg1"/>
                </a:solidFill>
                <a:latin typeface="Arial" charset="0"/>
              </a:rPr>
              <a:t>Especialização em Ouvidoria Publica e Privada, Escola Nacional de Adm. Publica (ENAP);</a:t>
            </a:r>
          </a:p>
          <a:p>
            <a:pPr>
              <a:defRPr/>
            </a:pPr>
            <a:endParaRPr lang="pt-BR" sz="12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bg1"/>
                </a:solidFill>
                <a:latin typeface="Arial" charset="0"/>
              </a:rPr>
              <a:t>Bacharel em Matemática Aplicada a Informática;</a:t>
            </a:r>
          </a:p>
          <a:p>
            <a:pPr>
              <a:defRPr/>
            </a:pPr>
            <a:endParaRPr lang="pt-BR" sz="12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bg1"/>
                </a:solidFill>
                <a:latin typeface="Arial" charset="0"/>
              </a:rPr>
              <a:t>Mais de 25 anos de atividades acadêmicas em graduação e pós-graduação;</a:t>
            </a:r>
          </a:p>
          <a:p>
            <a:pPr>
              <a:defRPr/>
            </a:pPr>
            <a:endParaRPr lang="pt-BR" sz="12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bg1"/>
                </a:solidFill>
                <a:latin typeface="Arial" charset="0"/>
              </a:rPr>
              <a:t>Professor convidado no curso de Física Médica da Universidade de São Paulo;</a:t>
            </a:r>
          </a:p>
          <a:p>
            <a:pPr>
              <a:defRPr/>
            </a:pPr>
            <a:endParaRPr lang="pt-BR" sz="12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bg1"/>
                </a:solidFill>
                <a:latin typeface="Arial" charset="0"/>
              </a:rPr>
              <a:t>Professor de cursos de MBA do Centro Universitário São Camilo – São Paulo;</a:t>
            </a:r>
          </a:p>
          <a:p>
            <a:pPr>
              <a:defRPr/>
            </a:pPr>
            <a:endParaRPr lang="pt-BR" sz="12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bg1"/>
                </a:solidFill>
                <a:latin typeface="Arial" charset="0"/>
              </a:rPr>
              <a:t>Mais de 35 anos de experiência em tecnologia da informação, com ênfase em saúde; </a:t>
            </a:r>
          </a:p>
          <a:p>
            <a:pPr>
              <a:defRPr/>
            </a:pPr>
            <a:endParaRPr lang="pt-BR" sz="12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bg1"/>
                </a:solidFill>
                <a:latin typeface="Arial" charset="0"/>
              </a:rPr>
              <a:t>Gerente de Tecnologia da Informação. Faculdade de Medicina Universidade de São Paulo (FMUSP);</a:t>
            </a:r>
          </a:p>
          <a:p>
            <a:pPr>
              <a:defRPr/>
            </a:pPr>
            <a:endParaRPr lang="pt-BR" sz="12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bg1"/>
                </a:solidFill>
                <a:latin typeface="Arial" charset="0"/>
              </a:rPr>
              <a:t>Autor e coautor de artigos científicos publicados em eventos nacionais e internacionais.</a:t>
            </a:r>
          </a:p>
          <a:p>
            <a:pPr>
              <a:defRPr/>
            </a:pPr>
            <a:endParaRPr lang="pt-BR" sz="12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bg1"/>
                </a:solidFill>
                <a:latin typeface="Arial" charset="0"/>
              </a:rPr>
              <a:t>Currículo Lattes: </a:t>
            </a:r>
            <a:r>
              <a:rPr lang="pt-BR" sz="1200" dirty="0">
                <a:solidFill>
                  <a:srgbClr val="FFFF00"/>
                </a:solidFill>
              </a:rPr>
              <a:t>http://lattes.cnpq.br/2810300848308928</a:t>
            </a:r>
            <a:endParaRPr lang="pt-BR" sz="1200" dirty="0">
              <a:solidFill>
                <a:srgbClr val="FFFF00"/>
              </a:solidFill>
              <a:latin typeface="Arial" charset="0"/>
            </a:endParaRPr>
          </a:p>
          <a:p>
            <a:pPr>
              <a:defRPr/>
            </a:pPr>
            <a:endParaRPr lang="pt-BR" sz="12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0EF178-7172-4BC7-9759-F2C4ECD6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1" y="2399250"/>
            <a:ext cx="2468589" cy="26173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05835E2-CDD5-42B4-B640-F45140961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9" y="5217566"/>
            <a:ext cx="265199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943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496187" y="231557"/>
            <a:ext cx="487052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err="1">
                <a:solidFill>
                  <a:schemeClr val="bg1"/>
                </a:solidFill>
                <a:latin typeface="Gotham-Bold"/>
                <a:cs typeface="Gotham-Book"/>
              </a:rPr>
              <a:t>Projetos</a:t>
            </a:r>
            <a:r>
              <a:rPr lang="en-US" sz="3600" b="1" dirty="0">
                <a:solidFill>
                  <a:schemeClr val="bg1"/>
                </a:solidFill>
                <a:latin typeface="Gotham-Bold"/>
                <a:cs typeface="Gotham-Book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Gotham-Bold"/>
                <a:cs typeface="Gotham-Book"/>
              </a:rPr>
              <a:t>Realizados</a:t>
            </a:r>
            <a:endParaRPr lang="en-US" sz="3600" b="1" dirty="0">
              <a:solidFill>
                <a:schemeClr val="bg1"/>
              </a:solidFill>
              <a:latin typeface="Gotham-Book"/>
              <a:cs typeface="Gotham-Book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411374" y="231557"/>
            <a:ext cx="45719" cy="59093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57093" y="1312335"/>
            <a:ext cx="8167022" cy="47277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pt-BR" sz="1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Implantação da Rede de Dados, Instituto do Coração InCor-SP;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pt-BR" sz="1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pt-BR" sz="1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Reestruturação do serviço de Suporte Técnico, </a:t>
            </a:r>
            <a:r>
              <a:rPr lang="pt-BR" sz="1800" b="1" dirty="0">
                <a:solidFill>
                  <a:schemeClr val="bg1"/>
                </a:solidFill>
                <a:cs typeface="Arial" panose="020B0604020202020204" pitchFamily="34" charset="0"/>
              </a:rPr>
              <a:t>Instituto do Coração InCor-SP;</a:t>
            </a:r>
          </a:p>
          <a:p>
            <a:pPr marL="0" indent="0">
              <a:buNone/>
              <a:defRPr/>
            </a:pPr>
            <a:endParaRPr lang="pt-BR" sz="1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pt-BR" sz="1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Backbone físico (ativo e passivo) Quarteirão da Saúde-HCFMUSP;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pt-BR" sz="1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pt-BR" sz="1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Projeto logico de segmentação da Rede </a:t>
            </a:r>
            <a:r>
              <a:rPr lang="pt-BR" sz="18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HCnet</a:t>
            </a:r>
            <a:r>
              <a:rPr lang="pt-BR" sz="1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pt-BR" sz="1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pt-BR" sz="1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Plataforma de mensageria corporativa do ecossistema do Hospital das Clínicas, 30 mil contas;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pt-BR" sz="1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pt-BR" sz="1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Projeto de segurança, Antivírus corporativo, 8 mil desktops/Servidores;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pt-BR" sz="1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pt-BR" sz="1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Nuvem privada “Cloud HCFMUSP”;</a:t>
            </a:r>
            <a:endParaRPr lang="pt-BR" sz="12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724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496187" y="231557"/>
            <a:ext cx="487052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err="1">
                <a:solidFill>
                  <a:schemeClr val="bg1"/>
                </a:solidFill>
                <a:latin typeface="Gotham-Bold"/>
                <a:cs typeface="Gotham-Book"/>
              </a:rPr>
              <a:t>Projetos</a:t>
            </a:r>
            <a:r>
              <a:rPr lang="en-US" sz="3600" b="1" dirty="0">
                <a:solidFill>
                  <a:schemeClr val="bg1"/>
                </a:solidFill>
                <a:latin typeface="Gotham-Bold"/>
                <a:cs typeface="Gotham-Book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Gotham-Bold"/>
                <a:cs typeface="Gotham-Book"/>
              </a:rPr>
              <a:t>Realizados</a:t>
            </a:r>
            <a:endParaRPr lang="en-US" sz="3600" b="1" dirty="0">
              <a:solidFill>
                <a:schemeClr val="bg1"/>
              </a:solidFill>
              <a:latin typeface="Gotham-Book"/>
              <a:cs typeface="Gotham-Book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411374" y="231557"/>
            <a:ext cx="45719" cy="59093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88489" y="1572393"/>
            <a:ext cx="8167022" cy="44592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Data Center Corporativo do HCFMUSP;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pt-BR" sz="1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Plataforma de mensageria corporativa da Faculdade de Medicina Google, 5 mil contas;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pt-BR" sz="1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Rede </a:t>
            </a:r>
            <a:r>
              <a:rPr lang="pt-B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Wifi</a:t>
            </a:r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Faculdade de Medicina 260 </a:t>
            </a:r>
            <a:r>
              <a:rPr lang="pt-B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Aps</a:t>
            </a:r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pt-BR" sz="1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pt-BR" sz="1600" b="1" dirty="0">
                <a:solidFill>
                  <a:schemeClr val="bg1"/>
                </a:solidFill>
                <a:cs typeface="Arial" panose="020B0604020202020204" pitchFamily="34" charset="0"/>
              </a:rPr>
              <a:t>Readequação do Data Center da FMUSP;</a:t>
            </a:r>
            <a:endParaRPr lang="pt-BR" sz="1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pt-BR" sz="1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Conexão Ecossistema HCFMUSP e a Rede </a:t>
            </a:r>
            <a:r>
              <a:rPr lang="pt-B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InterNuvem</a:t>
            </a:r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USP, rede 100 GBPS;</a:t>
            </a:r>
          </a:p>
          <a:p>
            <a:pPr marL="0" indent="0">
              <a:buNone/>
              <a:defRPr/>
            </a:pPr>
            <a:endParaRPr lang="pt-BR" sz="1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Integração de sistemas legados;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pt-BR" sz="1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Consultoria em empresas privadas;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pt-BR" sz="1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Desenvolvimento de cursos de graduação e pós-graduação.</a:t>
            </a:r>
            <a:endParaRPr lang="pt-BR" sz="1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206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7211</TotalTime>
  <Words>307</Words>
  <Application>Microsoft Office PowerPoint</Application>
  <PresentationFormat>Apresentação na tela (4:3)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4</vt:i4>
      </vt:variant>
    </vt:vector>
  </HeadingPairs>
  <TitlesOfParts>
    <vt:vector size="13" baseType="lpstr">
      <vt:lpstr>Arial</vt:lpstr>
      <vt:lpstr>Calibri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Aurelio Jose Vitorino</cp:lastModifiedBy>
  <cp:revision>319</cp:revision>
  <dcterms:created xsi:type="dcterms:W3CDTF">2015-01-30T10:46:50Z</dcterms:created>
  <dcterms:modified xsi:type="dcterms:W3CDTF">2024-02-24T16:14:55Z</dcterms:modified>
</cp:coreProperties>
</file>