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739" r:id="rId4"/>
  </p:sldMasterIdLst>
  <p:notesMasterIdLst>
    <p:notesMasterId r:id="rId27"/>
  </p:notesMasterIdLst>
  <p:sldIdLst>
    <p:sldId id="321" r:id="rId5"/>
    <p:sldId id="386" r:id="rId6"/>
    <p:sldId id="384" r:id="rId7"/>
    <p:sldId id="399" r:id="rId8"/>
    <p:sldId id="452" r:id="rId9"/>
    <p:sldId id="429" r:id="rId10"/>
    <p:sldId id="455" r:id="rId11"/>
    <p:sldId id="428" r:id="rId12"/>
    <p:sldId id="454" r:id="rId13"/>
    <p:sldId id="453" r:id="rId14"/>
    <p:sldId id="456" r:id="rId15"/>
    <p:sldId id="464" r:id="rId16"/>
    <p:sldId id="426" r:id="rId17"/>
    <p:sldId id="444" r:id="rId18"/>
    <p:sldId id="427" r:id="rId19"/>
    <p:sldId id="437" r:id="rId20"/>
    <p:sldId id="457" r:id="rId21"/>
    <p:sldId id="462" r:id="rId22"/>
    <p:sldId id="459" r:id="rId23"/>
    <p:sldId id="460" r:id="rId24"/>
    <p:sldId id="461" r:id="rId25"/>
    <p:sldId id="364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000"/>
    <a:srgbClr val="F34B77"/>
    <a:srgbClr val="303030"/>
    <a:srgbClr val="FF3300"/>
    <a:srgbClr val="EBAFB5"/>
    <a:srgbClr val="F0265D"/>
    <a:srgbClr val="F4D3D6"/>
    <a:srgbClr val="F9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302" autoAdjust="0"/>
  </p:normalViewPr>
  <p:slideViewPr>
    <p:cSldViewPr snapToGrid="0" snapToObjects="1">
      <p:cViewPr varScale="1">
        <p:scale>
          <a:sx n="114" d="100"/>
          <a:sy n="114" d="100"/>
        </p:scale>
        <p:origin x="1590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9" y="44627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09/04/2024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09/04/2024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udo_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1" y="908720"/>
            <a:ext cx="7632848" cy="5328592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8A4DB464-D8D8-41F6-9F38-5EDC4563F37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1" y="44626"/>
            <a:ext cx="7704534" cy="575791"/>
          </a:xfrm>
        </p:spPr>
        <p:txBody>
          <a:bodyPr/>
          <a:lstStyle>
            <a:lvl1pPr marL="0" indent="0">
              <a:buNone/>
              <a:defRPr b="1">
                <a:effectLst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81766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923287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1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7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3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09/04/2024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09/04/2024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09/04/2024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09/04/2024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emf"/><Relationship Id="rId12" Type="http://schemas.openxmlformats.org/officeDocument/2006/relationships/image" Target="../media/image3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emf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12.xml"/><Relationship Id="rId1" Type="http://schemas.openxmlformats.org/officeDocument/2006/relationships/video" Target="file:///C:\Users\cl0743\Desktop\videos-completo\video_final.mp4" TargetMode="External"/><Relationship Id="rId4" Type="http://schemas.openxmlformats.org/officeDocument/2006/relationships/image" Target="../media/image3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AP-NOVO-2014-MAGENT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25" y="2901164"/>
            <a:ext cx="3604019" cy="105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8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0215" y="668128"/>
            <a:ext cx="45719" cy="670398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134C3713-E689-4AFD-B288-2362D0948729}"/>
              </a:ext>
            </a:extLst>
          </p:cNvPr>
          <p:cNvSpPr/>
          <p:nvPr/>
        </p:nvSpPr>
        <p:spPr>
          <a:xfrm>
            <a:off x="665934" y="753751"/>
            <a:ext cx="4788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14182C"/>
                </a:solidFill>
                <a:latin typeface="var(--font-family-sans-serif)"/>
              </a:rPr>
              <a:t>Como  Funciona o </a:t>
            </a:r>
            <a:r>
              <a:rPr lang="pt-BR" sz="3200" b="1" dirty="0" err="1">
                <a:solidFill>
                  <a:srgbClr val="14182C"/>
                </a:solidFill>
                <a:latin typeface="var(--font-family-sans-serif)"/>
              </a:rPr>
              <a:t>Kanban</a:t>
            </a:r>
            <a:r>
              <a:rPr lang="pt-BR" sz="3200" b="1" dirty="0">
                <a:solidFill>
                  <a:srgbClr val="14182C"/>
                </a:solidFill>
                <a:latin typeface="var(--font-family-sans-serif)"/>
              </a:rPr>
              <a:t>?</a:t>
            </a:r>
            <a:endParaRPr lang="pt-BR" sz="3200" b="1" i="0" dirty="0">
              <a:solidFill>
                <a:srgbClr val="14182C"/>
              </a:solidFill>
              <a:effectLst/>
              <a:latin typeface="var(--font-family-sans-serif)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4BF98DF-6B3C-457B-B8D2-435016EF1D71}"/>
              </a:ext>
            </a:extLst>
          </p:cNvPr>
          <p:cNvSpPr/>
          <p:nvPr/>
        </p:nvSpPr>
        <p:spPr>
          <a:xfrm>
            <a:off x="665934" y="1976487"/>
            <a:ext cx="73886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sz="1200" b="1" dirty="0">
                <a:solidFill>
                  <a:srgbClr val="FF0000"/>
                </a:solidFill>
                <a:latin typeface="Open Sans" panose="020B0606030504020204" pitchFamily="34" charset="0"/>
              </a:rPr>
              <a:t>Cartão</a:t>
            </a:r>
          </a:p>
          <a:p>
            <a:pPr algn="just" fontAlgn="base"/>
            <a:r>
              <a:rPr lang="pt-BR" sz="1200" dirty="0">
                <a:solidFill>
                  <a:srgbClr val="263238"/>
                </a:solidFill>
                <a:latin typeface="Open Sans" panose="020B0606030504020204" pitchFamily="34" charset="0"/>
              </a:rPr>
              <a:t>O cartão é a menor parte do </a:t>
            </a:r>
            <a:r>
              <a:rPr lang="pt-BR" sz="1200" dirty="0" err="1">
                <a:solidFill>
                  <a:srgbClr val="263238"/>
                </a:solidFill>
                <a:latin typeface="Open Sans" panose="020B0606030504020204" pitchFamily="34" charset="0"/>
              </a:rPr>
              <a:t>kanban</a:t>
            </a:r>
            <a:r>
              <a:rPr lang="pt-BR" sz="1200" dirty="0">
                <a:solidFill>
                  <a:srgbClr val="263238"/>
                </a:solidFill>
                <a:latin typeface="Open Sans" panose="020B0606030504020204" pitchFamily="34" charset="0"/>
              </a:rPr>
              <a:t>. Trata-se de uma tarefa ou ação que precisa ser tomada para que o resultado final seja entregue. </a:t>
            </a:r>
            <a:r>
              <a:rPr lang="pt-BR" sz="1200" b="1" dirty="0">
                <a:solidFill>
                  <a:srgbClr val="263238"/>
                </a:solidFill>
                <a:latin typeface="inherit"/>
              </a:rPr>
              <a:t>Por exemplo:</a:t>
            </a:r>
            <a:r>
              <a:rPr lang="pt-BR" sz="1200" dirty="0">
                <a:solidFill>
                  <a:srgbClr val="263238"/>
                </a:solidFill>
                <a:latin typeface="Open Sans" panose="020B0606030504020204" pitchFamily="34" charset="0"/>
              </a:rPr>
              <a:t> em um projeto para construção de um site, um cartão poderia ser “produzir imagem para a página inicial”.</a:t>
            </a:r>
            <a:br>
              <a:rPr lang="pt-BR" sz="1200" dirty="0">
                <a:solidFill>
                  <a:srgbClr val="263238"/>
                </a:solidFill>
                <a:latin typeface="Open Sans" panose="020B0606030504020204" pitchFamily="34" charset="0"/>
              </a:rPr>
            </a:br>
            <a:r>
              <a:rPr lang="pt-BR" sz="1200" dirty="0">
                <a:solidFill>
                  <a:srgbClr val="263238"/>
                </a:solidFill>
                <a:latin typeface="Open Sans" panose="020B0606030504020204" pitchFamily="34" charset="0"/>
              </a:rPr>
              <a:t>Os cartões geralmente são diferenciados por um sistema de cores que podem indicar quem é o responsável pela tarefa, qual nível de prioridade ou o tipo de tarefa, dependendo do que a equipe acordar;</a:t>
            </a:r>
          </a:p>
          <a:p>
            <a:pPr algn="just" fontAlgn="base"/>
            <a:endParaRPr lang="pt-BR" sz="1200" dirty="0">
              <a:solidFill>
                <a:srgbClr val="263238"/>
              </a:solidFill>
              <a:latin typeface="Open Sans" panose="020B0606030504020204" pitchFamily="34" charset="0"/>
            </a:endParaRPr>
          </a:p>
          <a:p>
            <a:pPr algn="just" fontAlgn="base"/>
            <a:r>
              <a:rPr lang="pt-BR" sz="1200" b="1" dirty="0">
                <a:solidFill>
                  <a:srgbClr val="FF0000"/>
                </a:solidFill>
                <a:latin typeface="Open Sans" panose="020B0606030504020204" pitchFamily="34" charset="0"/>
              </a:rPr>
              <a:t>Colunas</a:t>
            </a:r>
          </a:p>
          <a:p>
            <a:pPr fontAlgn="base"/>
            <a:r>
              <a:rPr lang="pt-BR" sz="1200" dirty="0">
                <a:solidFill>
                  <a:srgbClr val="263238"/>
                </a:solidFill>
                <a:latin typeface="Open Sans" panose="020B0606030504020204" pitchFamily="34" charset="0"/>
              </a:rPr>
              <a:t>As colunas representam os status dos cartões. Um </a:t>
            </a:r>
            <a:r>
              <a:rPr lang="pt-BR" sz="1200" dirty="0" err="1">
                <a:solidFill>
                  <a:srgbClr val="263238"/>
                </a:solidFill>
                <a:latin typeface="Open Sans" panose="020B0606030504020204" pitchFamily="34" charset="0"/>
              </a:rPr>
              <a:t>kanban</a:t>
            </a:r>
            <a:r>
              <a:rPr lang="pt-BR" sz="1200" dirty="0">
                <a:solidFill>
                  <a:srgbClr val="263238"/>
                </a:solidFill>
                <a:latin typeface="Open Sans" panose="020B0606030504020204" pitchFamily="34" charset="0"/>
              </a:rPr>
              <a:t> geralmente possui três colunas: </a:t>
            </a:r>
            <a:r>
              <a:rPr lang="pt-BR" sz="1200" b="1" dirty="0">
                <a:solidFill>
                  <a:srgbClr val="263238"/>
                </a:solidFill>
                <a:latin typeface="inherit"/>
              </a:rPr>
              <a:t>A Fazer, Em Execução e Feito</a:t>
            </a:r>
            <a:r>
              <a:rPr lang="pt-BR" sz="1200" dirty="0">
                <a:solidFill>
                  <a:srgbClr val="263238"/>
                </a:solidFill>
                <a:latin typeface="Open Sans" panose="020B0606030504020204" pitchFamily="34" charset="0"/>
              </a:rPr>
              <a:t>, mas essas colunas podem mudar de acordo com a necessidade da equipe de trabalho.</a:t>
            </a:r>
            <a:br>
              <a:rPr lang="pt-BR" sz="1200" dirty="0">
                <a:solidFill>
                  <a:srgbClr val="263238"/>
                </a:solidFill>
                <a:latin typeface="Open Sans" panose="020B0606030504020204" pitchFamily="34" charset="0"/>
              </a:rPr>
            </a:br>
            <a:r>
              <a:rPr lang="pt-BR" sz="1200" dirty="0">
                <a:solidFill>
                  <a:srgbClr val="263238"/>
                </a:solidFill>
                <a:latin typeface="Open Sans" panose="020B0606030504020204" pitchFamily="34" charset="0"/>
              </a:rPr>
              <a:t>Os cartões devem ser movidos entre as colunas conforme seu status for mudando, dando um panorama do que está pendente e do que já foi concluído;</a:t>
            </a:r>
          </a:p>
          <a:p>
            <a:pPr algn="just" fontAlgn="base"/>
            <a:endParaRPr lang="pt-BR" sz="1200" dirty="0">
              <a:solidFill>
                <a:srgbClr val="263238"/>
              </a:solidFill>
              <a:latin typeface="Open Sans" panose="020B0606030504020204" pitchFamily="34" charset="0"/>
            </a:endParaRPr>
          </a:p>
          <a:p>
            <a:pPr algn="just" fontAlgn="base"/>
            <a:r>
              <a:rPr lang="pt-BR" sz="1200" b="1" dirty="0">
                <a:solidFill>
                  <a:srgbClr val="FF0000"/>
                </a:solidFill>
                <a:latin typeface="Open Sans" panose="020B0606030504020204" pitchFamily="34" charset="0"/>
              </a:rPr>
              <a:t>Quadro</a:t>
            </a:r>
          </a:p>
          <a:p>
            <a:pPr algn="just" fontAlgn="base"/>
            <a:r>
              <a:rPr lang="pt-BR" sz="1200" dirty="0">
                <a:solidFill>
                  <a:srgbClr val="263238"/>
                </a:solidFill>
                <a:latin typeface="Open Sans" panose="020B0606030504020204" pitchFamily="34" charset="0"/>
              </a:rPr>
              <a:t>O quadro nada mais é do que o </a:t>
            </a:r>
            <a:r>
              <a:rPr lang="pt-BR" sz="1200" dirty="0" err="1">
                <a:solidFill>
                  <a:srgbClr val="263238"/>
                </a:solidFill>
                <a:latin typeface="Open Sans" panose="020B0606030504020204" pitchFamily="34" charset="0"/>
              </a:rPr>
              <a:t>kanban</a:t>
            </a:r>
            <a:r>
              <a:rPr lang="pt-BR" sz="1200" dirty="0">
                <a:solidFill>
                  <a:srgbClr val="263238"/>
                </a:solidFill>
                <a:latin typeface="Open Sans" panose="020B0606030504020204" pitchFamily="34" charset="0"/>
              </a:rPr>
              <a:t> como um todo, organizado em colunas e cartões. Cada quadro é um </a:t>
            </a:r>
            <a:r>
              <a:rPr lang="pt-BR" sz="1200" dirty="0" err="1">
                <a:solidFill>
                  <a:srgbClr val="263238"/>
                </a:solidFill>
                <a:latin typeface="Open Sans" panose="020B0606030504020204" pitchFamily="34" charset="0"/>
              </a:rPr>
              <a:t>kanban</a:t>
            </a:r>
            <a:r>
              <a:rPr lang="pt-BR" sz="1200" dirty="0">
                <a:solidFill>
                  <a:srgbClr val="263238"/>
                </a:solidFill>
                <a:latin typeface="Open Sans" panose="020B0606030504020204" pitchFamily="34" charset="0"/>
              </a:rPr>
              <a:t> e uma única equipe pode trabalhar com vários quadros simultaneamente.</a:t>
            </a:r>
            <a:endParaRPr lang="pt-BR" sz="1200" b="0" i="0" dirty="0">
              <a:solidFill>
                <a:srgbClr val="263238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FE544D-AD87-45D4-99F2-EB38BBD77769}"/>
              </a:ext>
            </a:extLst>
          </p:cNvPr>
          <p:cNvSpPr/>
          <p:nvPr/>
        </p:nvSpPr>
        <p:spPr>
          <a:xfrm>
            <a:off x="7860104" y="6628529"/>
            <a:ext cx="12955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dirty="0"/>
              <a:t>https://artia.com/kanban/</a:t>
            </a:r>
          </a:p>
        </p:txBody>
      </p:sp>
    </p:spTree>
    <p:extLst>
      <p:ext uri="{BB962C8B-B14F-4D97-AF65-F5344CB8AC3E}">
        <p14:creationId xmlns:p14="http://schemas.microsoft.com/office/powerpoint/2010/main" val="27621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8034" y="391897"/>
            <a:ext cx="45719" cy="670398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134C3713-E689-4AFD-B288-2362D0948729}"/>
              </a:ext>
            </a:extLst>
          </p:cNvPr>
          <p:cNvSpPr/>
          <p:nvPr/>
        </p:nvSpPr>
        <p:spPr>
          <a:xfrm>
            <a:off x="665934" y="418552"/>
            <a:ext cx="4788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14182C"/>
                </a:solidFill>
                <a:latin typeface="var(--font-family-sans-serif)"/>
              </a:rPr>
              <a:t>Como  Funciona o </a:t>
            </a:r>
            <a:r>
              <a:rPr lang="pt-BR" sz="3200" b="1" dirty="0" err="1">
                <a:solidFill>
                  <a:srgbClr val="14182C"/>
                </a:solidFill>
                <a:latin typeface="var(--font-family-sans-serif)"/>
              </a:rPr>
              <a:t>Kanban</a:t>
            </a:r>
            <a:r>
              <a:rPr lang="pt-BR" sz="3200" b="1" dirty="0">
                <a:solidFill>
                  <a:srgbClr val="14182C"/>
                </a:solidFill>
                <a:latin typeface="var(--font-family-sans-serif)"/>
              </a:rPr>
              <a:t>?</a:t>
            </a:r>
            <a:endParaRPr lang="pt-BR" sz="3200" b="1" i="0" dirty="0">
              <a:solidFill>
                <a:srgbClr val="14182C"/>
              </a:solidFill>
              <a:effectLst/>
              <a:latin typeface="var(--font-family-sans-serif)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581141E-D390-4CA3-8F2B-58E24C0551A9}"/>
              </a:ext>
            </a:extLst>
          </p:cNvPr>
          <p:cNvSpPr/>
          <p:nvPr/>
        </p:nvSpPr>
        <p:spPr>
          <a:xfrm>
            <a:off x="435938" y="1396485"/>
            <a:ext cx="827574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sz="1600" dirty="0">
                <a:latin typeface="Roboto"/>
              </a:rPr>
              <a:t>O método funciona de maneira simples, fixando cartões coloridos em locais comuns da empresa. Cada cartão é colocado em colunas específicas que contêm as etapas de produção. Normalmente, inicia-se na coluna “para fazer”, passando pelas etapas de </a:t>
            </a:r>
            <a:r>
              <a:rPr lang="pt-BR" sz="1600" dirty="0">
                <a:latin typeface="inherit"/>
              </a:rPr>
              <a:t>planejamento</a:t>
            </a:r>
            <a:r>
              <a:rPr lang="pt-BR" sz="1600" dirty="0">
                <a:latin typeface="Roboto"/>
              </a:rPr>
              <a:t>, execução, revisão e ajustes, até chegar à coluna de “trabalho concluído”.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EE42546-FC8A-435A-BEFA-C27DD2DC9885}"/>
              </a:ext>
            </a:extLst>
          </p:cNvPr>
          <p:cNvSpPr/>
          <p:nvPr/>
        </p:nvSpPr>
        <p:spPr>
          <a:xfrm>
            <a:off x="364919" y="3113082"/>
            <a:ext cx="285645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sz="1600" dirty="0">
                <a:latin typeface="Roboto"/>
              </a:rPr>
              <a:t>Essa facilidade de visualização e interpretação permite que a comunicação entre a equipe seja mais eficiente, fazendo com que todos saibam quais tarefas estão disponíveis, quais ainda estão pendentes e quem está responsável por cada função.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F6D17A-61B3-48AD-8719-4CF7453E8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368" y="2932747"/>
            <a:ext cx="5397756" cy="337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2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8034" y="391897"/>
            <a:ext cx="45719" cy="670398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134C3713-E689-4AFD-B288-2362D0948729}"/>
              </a:ext>
            </a:extLst>
          </p:cNvPr>
          <p:cNvSpPr/>
          <p:nvPr/>
        </p:nvSpPr>
        <p:spPr>
          <a:xfrm>
            <a:off x="665934" y="418552"/>
            <a:ext cx="4788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14182C"/>
                </a:solidFill>
                <a:latin typeface="var(--font-family-sans-serif)"/>
              </a:rPr>
              <a:t>Como  Funciona o </a:t>
            </a:r>
            <a:r>
              <a:rPr lang="pt-BR" sz="3200" b="1" dirty="0" err="1">
                <a:solidFill>
                  <a:srgbClr val="14182C"/>
                </a:solidFill>
                <a:latin typeface="var(--font-family-sans-serif)"/>
              </a:rPr>
              <a:t>Kanban</a:t>
            </a:r>
            <a:r>
              <a:rPr lang="pt-BR" sz="3200" b="1" dirty="0">
                <a:solidFill>
                  <a:srgbClr val="14182C"/>
                </a:solidFill>
                <a:latin typeface="var(--font-family-sans-serif)"/>
              </a:rPr>
              <a:t>?</a:t>
            </a:r>
            <a:endParaRPr lang="pt-BR" sz="3200" b="1" i="0" dirty="0">
              <a:solidFill>
                <a:srgbClr val="14182C"/>
              </a:solidFill>
              <a:effectLst/>
              <a:latin typeface="var(--font-family-sans-serif)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34CE4F0-EDCB-427D-A0F6-EF5F46F60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88" y="1704589"/>
            <a:ext cx="8035224" cy="38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6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4496" y="517595"/>
            <a:ext cx="45719" cy="505862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14746CE6-825F-40DB-889D-DEEE1B5208FE}"/>
              </a:ext>
            </a:extLst>
          </p:cNvPr>
          <p:cNvSpPr/>
          <p:nvPr/>
        </p:nvSpPr>
        <p:spPr>
          <a:xfrm>
            <a:off x="689634" y="447360"/>
            <a:ext cx="5988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/>
              <a:t>Quais são os tipos de </a:t>
            </a:r>
            <a:r>
              <a:rPr lang="pt-BR" sz="3600" b="1" dirty="0" err="1"/>
              <a:t>Kanban</a:t>
            </a:r>
            <a:r>
              <a:rPr lang="pt-BR" sz="3600" b="1" dirty="0"/>
              <a:t>?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BBABCCC-4227-4B13-9ABD-8EFA91E63120}"/>
              </a:ext>
            </a:extLst>
          </p:cNvPr>
          <p:cNvSpPr/>
          <p:nvPr/>
        </p:nvSpPr>
        <p:spPr>
          <a:xfrm>
            <a:off x="689634" y="2013358"/>
            <a:ext cx="17962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14182C"/>
                </a:solidFill>
                <a:latin typeface="var(--font-family-sans-serif)"/>
              </a:rPr>
              <a:t>Produção</a:t>
            </a:r>
            <a:endParaRPr lang="pt-BR" sz="3200" b="1" i="0" dirty="0">
              <a:solidFill>
                <a:srgbClr val="14182C"/>
              </a:solidFill>
              <a:effectLst/>
              <a:latin typeface="var(--font-family-sans-serif)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A395564-5646-42C3-986F-842D3F6DB785}"/>
              </a:ext>
            </a:extLst>
          </p:cNvPr>
          <p:cNvSpPr/>
          <p:nvPr/>
        </p:nvSpPr>
        <p:spPr>
          <a:xfrm>
            <a:off x="689634" y="3225412"/>
            <a:ext cx="27476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14182C"/>
                </a:solidFill>
                <a:latin typeface="var(--font-family-sans-serif)"/>
              </a:rPr>
              <a:t>Movimentação</a:t>
            </a:r>
            <a:endParaRPr lang="pt-BR" sz="3200" b="1" i="0" dirty="0">
              <a:solidFill>
                <a:srgbClr val="14182C"/>
              </a:solidFill>
              <a:effectLst/>
              <a:latin typeface="var(--font-family-sans-serif)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FCAA2B9-ADD0-4CA3-A594-56D8F4C47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697" y="1555785"/>
            <a:ext cx="3051320" cy="175577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78C1C3D-520F-41B7-BB37-DFBDCFDA10A1}"/>
              </a:ext>
            </a:extLst>
          </p:cNvPr>
          <p:cNvSpPr/>
          <p:nvPr/>
        </p:nvSpPr>
        <p:spPr>
          <a:xfrm>
            <a:off x="689634" y="4540645"/>
            <a:ext cx="176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var(--font-family-sans-serif)"/>
              </a:rPr>
              <a:t>E-</a:t>
            </a:r>
            <a:r>
              <a:rPr lang="pt-BR" sz="3200" b="1" dirty="0" err="1">
                <a:latin typeface="var(--font-family-sans-serif)"/>
              </a:rPr>
              <a:t>kanban</a:t>
            </a:r>
            <a:endParaRPr lang="pt-BR" sz="3200" b="1" dirty="0">
              <a:latin typeface="var(--font-family-sans-serif)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2E34B2-1E0E-42B6-8ADF-E64E8A01B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135" y="4540645"/>
            <a:ext cx="2973730" cy="18533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960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4496" y="517595"/>
            <a:ext cx="45719" cy="80786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EEBFBEAE-B034-4837-AF4D-BC9DF576135C}"/>
              </a:ext>
            </a:extLst>
          </p:cNvPr>
          <p:cNvSpPr/>
          <p:nvPr/>
        </p:nvSpPr>
        <p:spPr>
          <a:xfrm>
            <a:off x="574496" y="393020"/>
            <a:ext cx="33463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/>
              <a:t>Tipos de </a:t>
            </a:r>
            <a:r>
              <a:rPr lang="pt-BR" sz="3600" b="1" dirty="0" err="1"/>
              <a:t>Kanban</a:t>
            </a:r>
            <a:endParaRPr lang="pt-BR" sz="36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73D2469-68CA-4641-922B-3BBA69BBDB52}"/>
              </a:ext>
            </a:extLst>
          </p:cNvPr>
          <p:cNvSpPr/>
          <p:nvPr/>
        </p:nvSpPr>
        <p:spPr>
          <a:xfrm>
            <a:off x="574496" y="1639724"/>
            <a:ext cx="81919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Poppins"/>
              </a:rPr>
              <a:t>O método </a:t>
            </a:r>
            <a:r>
              <a:rPr lang="pt-BR" dirty="0" err="1">
                <a:solidFill>
                  <a:srgbClr val="000000"/>
                </a:solidFill>
                <a:latin typeface="Poppins"/>
              </a:rPr>
              <a:t>Kanban</a:t>
            </a:r>
            <a:r>
              <a:rPr lang="pt-BR" dirty="0">
                <a:solidFill>
                  <a:srgbClr val="000000"/>
                </a:solidFill>
                <a:latin typeface="Poppins"/>
              </a:rPr>
              <a:t> de produção é o mais utilizado nas empresas para a gestão de tarefas. Em geral, setores como</a:t>
            </a:r>
            <a:r>
              <a:rPr lang="pt-BR" b="1" dirty="0">
                <a:solidFill>
                  <a:srgbClr val="000000"/>
                </a:solidFill>
                <a:latin typeface="Poppins"/>
              </a:rPr>
              <a:t> Tecnologia da Informação</a:t>
            </a:r>
            <a:r>
              <a:rPr lang="pt-BR" dirty="0">
                <a:solidFill>
                  <a:srgbClr val="000000"/>
                </a:solidFill>
                <a:latin typeface="Poppins"/>
              </a:rPr>
              <a:t> e</a:t>
            </a:r>
            <a:r>
              <a:rPr lang="pt-BR" b="1" dirty="0">
                <a:solidFill>
                  <a:srgbClr val="000000"/>
                </a:solidFill>
                <a:latin typeface="Poppins"/>
              </a:rPr>
              <a:t> Marketing</a:t>
            </a:r>
            <a:r>
              <a:rPr lang="pt-BR" dirty="0">
                <a:solidFill>
                  <a:srgbClr val="000000"/>
                </a:solidFill>
                <a:latin typeface="Poppins"/>
              </a:rPr>
              <a:t> aproveitam os benefícios do ciclo </a:t>
            </a:r>
            <a:r>
              <a:rPr lang="pt-BR" dirty="0" err="1">
                <a:solidFill>
                  <a:srgbClr val="000000"/>
                </a:solidFill>
                <a:latin typeface="Poppins"/>
              </a:rPr>
              <a:t>Kanban</a:t>
            </a:r>
            <a:r>
              <a:rPr lang="pt-BR" dirty="0">
                <a:solidFill>
                  <a:srgbClr val="000000"/>
                </a:solidFill>
                <a:latin typeface="Poppins"/>
              </a:rPr>
              <a:t> para </a:t>
            </a:r>
            <a:r>
              <a:rPr lang="pt-BR" b="1" dirty="0">
                <a:solidFill>
                  <a:srgbClr val="000000"/>
                </a:solidFill>
                <a:latin typeface="Poppins"/>
              </a:rPr>
              <a:t>gerir projetos</a:t>
            </a:r>
            <a:r>
              <a:rPr lang="pt-BR" dirty="0">
                <a:solidFill>
                  <a:srgbClr val="000000"/>
                </a:solidFill>
                <a:latin typeface="Poppins"/>
              </a:rPr>
              <a:t>.</a:t>
            </a:r>
          </a:p>
          <a:p>
            <a:endParaRPr lang="pt-BR" dirty="0">
              <a:solidFill>
                <a:srgbClr val="000000"/>
              </a:solidFill>
              <a:latin typeface="Poppins"/>
            </a:endParaRPr>
          </a:p>
          <a:p>
            <a:r>
              <a:rPr lang="pt-BR" dirty="0">
                <a:solidFill>
                  <a:srgbClr val="000000"/>
                </a:solidFill>
                <a:latin typeface="Poppins"/>
              </a:rPr>
              <a:t>No modelo de produção, um quadro é dividido nas colunas padrões de “</a:t>
            </a:r>
            <a:r>
              <a:rPr lang="pt-BR" b="1" i="1" dirty="0" err="1">
                <a:solidFill>
                  <a:srgbClr val="FF0000"/>
                </a:solidFill>
                <a:latin typeface="Poppins"/>
              </a:rPr>
              <a:t>To</a:t>
            </a:r>
            <a:r>
              <a:rPr lang="pt-BR" b="1" i="1" dirty="0">
                <a:solidFill>
                  <a:srgbClr val="FF0000"/>
                </a:solidFill>
                <a:latin typeface="Poppins"/>
              </a:rPr>
              <a:t> Do</a:t>
            </a:r>
            <a:r>
              <a:rPr lang="pt-BR" dirty="0">
                <a:solidFill>
                  <a:srgbClr val="000000"/>
                </a:solidFill>
                <a:latin typeface="Poppins"/>
              </a:rPr>
              <a:t>”, “</a:t>
            </a:r>
            <a:r>
              <a:rPr lang="pt-BR" b="1" i="1" dirty="0" err="1">
                <a:solidFill>
                  <a:srgbClr val="FF0000"/>
                </a:solidFill>
                <a:latin typeface="Poppins"/>
              </a:rPr>
              <a:t>Doing</a:t>
            </a:r>
            <a:r>
              <a:rPr lang="pt-BR" dirty="0">
                <a:solidFill>
                  <a:srgbClr val="000000"/>
                </a:solidFill>
                <a:latin typeface="Poppins"/>
              </a:rPr>
              <a:t>” e “</a:t>
            </a:r>
            <a:r>
              <a:rPr lang="pt-BR" b="1" i="1" dirty="0" err="1">
                <a:solidFill>
                  <a:srgbClr val="FF0000"/>
                </a:solidFill>
                <a:latin typeface="Poppins"/>
              </a:rPr>
              <a:t>Done</a:t>
            </a:r>
            <a:r>
              <a:rPr lang="pt-BR" dirty="0">
                <a:solidFill>
                  <a:srgbClr val="000000"/>
                </a:solidFill>
                <a:latin typeface="Poppins"/>
              </a:rPr>
              <a:t>”, que representam o </a:t>
            </a:r>
            <a:r>
              <a:rPr lang="pt-BR" b="1" dirty="0">
                <a:solidFill>
                  <a:srgbClr val="000000"/>
                </a:solidFill>
                <a:latin typeface="Poppins"/>
              </a:rPr>
              <a:t>status de desenvolvimento de cada tarefa</a:t>
            </a:r>
            <a:r>
              <a:rPr lang="pt-BR" dirty="0">
                <a:solidFill>
                  <a:srgbClr val="000000"/>
                </a:solidFill>
                <a:latin typeface="Poppins"/>
              </a:rPr>
              <a:t>.</a:t>
            </a:r>
          </a:p>
          <a:p>
            <a:endParaRPr lang="pt-BR" dirty="0">
              <a:solidFill>
                <a:srgbClr val="000000"/>
              </a:solidFill>
              <a:latin typeface="Poppins"/>
            </a:endParaRPr>
          </a:p>
          <a:p>
            <a:r>
              <a:rPr lang="pt-BR" dirty="0">
                <a:solidFill>
                  <a:srgbClr val="000000"/>
                </a:solidFill>
                <a:latin typeface="Poppins"/>
              </a:rPr>
              <a:t>Em cada cartão são apresentadas informações como:</a:t>
            </a:r>
          </a:p>
          <a:p>
            <a:endParaRPr lang="pt-BR" dirty="0">
              <a:solidFill>
                <a:srgbClr val="000000"/>
              </a:solidFill>
              <a:latin typeface="Poppin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0000"/>
                </a:solidFill>
                <a:latin typeface="Poppins"/>
              </a:rPr>
              <a:t>A tarefa de será realizada;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0000"/>
                </a:solidFill>
                <a:latin typeface="Poppins"/>
              </a:rPr>
              <a:t>O responsável por ela;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0000"/>
                </a:solidFill>
                <a:latin typeface="Poppins"/>
              </a:rPr>
              <a:t>O prazo para entrega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>
              <a:solidFill>
                <a:srgbClr val="000000"/>
              </a:solidFill>
              <a:latin typeface="Poppins"/>
            </a:endParaRPr>
          </a:p>
          <a:p>
            <a:r>
              <a:rPr lang="pt-BR" dirty="0">
                <a:solidFill>
                  <a:srgbClr val="000000"/>
                </a:solidFill>
                <a:latin typeface="Poppins"/>
              </a:rPr>
              <a:t>Assim, o cartão com instrução irá caminhar pelo quadro à medida que for avançando em progresso.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5A6803C-1A77-4B12-9957-32F91BA5BB0F}"/>
              </a:ext>
            </a:extLst>
          </p:cNvPr>
          <p:cNvSpPr/>
          <p:nvPr/>
        </p:nvSpPr>
        <p:spPr>
          <a:xfrm>
            <a:off x="597355" y="937629"/>
            <a:ext cx="1392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var(--font-family-sans-serif)"/>
              </a:rPr>
              <a:t>Produção</a:t>
            </a:r>
            <a:endParaRPr lang="pt-BR" sz="2400" b="1" i="0" dirty="0">
              <a:solidFill>
                <a:srgbClr val="FF0000"/>
              </a:solidFill>
              <a:effectLst/>
              <a:latin typeface="var(--font-family-sans-serif)"/>
            </a:endParaRPr>
          </a:p>
        </p:txBody>
      </p:sp>
    </p:spTree>
    <p:extLst>
      <p:ext uri="{BB962C8B-B14F-4D97-AF65-F5344CB8AC3E}">
        <p14:creationId xmlns:p14="http://schemas.microsoft.com/office/powerpoint/2010/main" val="408792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4496" y="517595"/>
            <a:ext cx="45719" cy="88336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D62CA5CA-3AFD-4A3D-AC3B-6CB5F3C220C2}"/>
              </a:ext>
            </a:extLst>
          </p:cNvPr>
          <p:cNvSpPr/>
          <p:nvPr/>
        </p:nvSpPr>
        <p:spPr>
          <a:xfrm>
            <a:off x="574496" y="393020"/>
            <a:ext cx="33463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/>
              <a:t>Tipos de </a:t>
            </a:r>
            <a:r>
              <a:rPr lang="pt-BR" sz="3600" b="1" dirty="0" err="1"/>
              <a:t>Kanban</a:t>
            </a:r>
            <a:endParaRPr lang="pt-BR" sz="36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B3B8153-A629-4AA2-965F-962B9C952C36}"/>
              </a:ext>
            </a:extLst>
          </p:cNvPr>
          <p:cNvSpPr/>
          <p:nvPr/>
        </p:nvSpPr>
        <p:spPr>
          <a:xfrm>
            <a:off x="597355" y="958546"/>
            <a:ext cx="24284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  <a:latin typeface="var(--font-family-sans-serif)"/>
              </a:rPr>
              <a:t>Movimentação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4DA4393-5734-4316-AF1D-0FC8FC725CDF}"/>
              </a:ext>
            </a:extLst>
          </p:cNvPr>
          <p:cNvSpPr/>
          <p:nvPr/>
        </p:nvSpPr>
        <p:spPr>
          <a:xfrm>
            <a:off x="448810" y="2233035"/>
            <a:ext cx="83120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latin typeface="Nunito Sans"/>
              </a:rPr>
              <a:t>É mais usado no </a:t>
            </a:r>
            <a:r>
              <a:rPr lang="pt-BR" sz="2000" dirty="0">
                <a:solidFill>
                  <a:srgbClr val="FF0000"/>
                </a:solidFill>
                <a:latin typeface="Nunito Sans"/>
              </a:rPr>
              <a:t>contexto industrial</a:t>
            </a:r>
            <a:r>
              <a:rPr lang="pt-BR" sz="2000" dirty="0">
                <a:latin typeface="Nunito Sans"/>
              </a:rPr>
              <a:t>, na medida em que tem o objetivo de fazer o controle das entradas e saídas de estoque, organizando e otimizando os processos de produção, sem permitir acúmulos, atrasos e gargalos.</a:t>
            </a:r>
            <a:endParaRPr lang="pt-BR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08D448-44B0-411B-9378-E33E35E96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094" y="3839884"/>
            <a:ext cx="3623724" cy="16105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C020A27-0A16-429F-989B-B5BCC5F74631}"/>
              </a:ext>
            </a:extLst>
          </p:cNvPr>
          <p:cNvSpPr/>
          <p:nvPr/>
        </p:nvSpPr>
        <p:spPr>
          <a:xfrm>
            <a:off x="317876" y="374926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dirty="0">
                <a:latin typeface="Merriweather"/>
              </a:rPr>
              <a:t>Também chamado de</a:t>
            </a:r>
            <a:r>
              <a:rPr lang="pt-BR" i="1" dirty="0">
                <a:latin typeface="Merriweather"/>
              </a:rPr>
              <a:t> </a:t>
            </a:r>
            <a:r>
              <a:rPr lang="pt-BR" i="1" dirty="0" err="1">
                <a:latin typeface="Merriweather"/>
              </a:rPr>
              <a:t>kanban</a:t>
            </a:r>
            <a:r>
              <a:rPr lang="pt-BR" i="1" dirty="0">
                <a:latin typeface="Merriweather"/>
              </a:rPr>
              <a:t> de transporte</a:t>
            </a:r>
            <a:r>
              <a:rPr lang="pt-BR" dirty="0">
                <a:latin typeface="Merriweather"/>
              </a:rPr>
              <a:t> ou </a:t>
            </a:r>
            <a:r>
              <a:rPr lang="pt-BR" i="1" dirty="0" err="1">
                <a:latin typeface="Merriweather"/>
              </a:rPr>
              <a:t>kanban</a:t>
            </a:r>
            <a:r>
              <a:rPr lang="pt-BR" i="1" dirty="0">
                <a:latin typeface="Merriweather"/>
              </a:rPr>
              <a:t> de retirada,</a:t>
            </a:r>
            <a:r>
              <a:rPr lang="pt-BR" dirty="0">
                <a:latin typeface="Merriweather"/>
              </a:rPr>
              <a:t> representa um outro momento da cadeia produtiva. o </a:t>
            </a:r>
            <a:r>
              <a:rPr lang="pt-BR" dirty="0" err="1">
                <a:latin typeface="Merriweather"/>
              </a:rPr>
              <a:t>Kanban</a:t>
            </a:r>
            <a:r>
              <a:rPr lang="pt-BR" dirty="0">
                <a:latin typeface="Merriweather"/>
              </a:rPr>
              <a:t> de movimentação indica a circulação de peças entre as áreas ou mesmo entre a empresa e seu fornecedor.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202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4496" y="517595"/>
            <a:ext cx="45719" cy="95410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A667939-A9A3-4976-BA64-573947D4F462}"/>
              </a:ext>
            </a:extLst>
          </p:cNvPr>
          <p:cNvSpPr/>
          <p:nvPr/>
        </p:nvSpPr>
        <p:spPr>
          <a:xfrm>
            <a:off x="574496" y="393020"/>
            <a:ext cx="33463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/>
              <a:t>Tipos de </a:t>
            </a:r>
            <a:r>
              <a:rPr lang="pt-BR" sz="3600" b="1" dirty="0" err="1"/>
              <a:t>Kanban</a:t>
            </a:r>
            <a:endParaRPr lang="pt-BR" sz="36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7CC880F-9D13-4497-A69B-7962A1F9B7CD}"/>
              </a:ext>
            </a:extLst>
          </p:cNvPr>
          <p:cNvSpPr/>
          <p:nvPr/>
        </p:nvSpPr>
        <p:spPr>
          <a:xfrm>
            <a:off x="597355" y="958546"/>
            <a:ext cx="15685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  <a:latin typeface="var(--font-family-sans-serif)"/>
              </a:rPr>
              <a:t>E-</a:t>
            </a:r>
            <a:r>
              <a:rPr lang="pt-BR" sz="2800" b="1" dirty="0" err="1">
                <a:solidFill>
                  <a:srgbClr val="FF0000"/>
                </a:solidFill>
                <a:latin typeface="var(--font-family-sans-serif)"/>
              </a:rPr>
              <a:t>kanban</a:t>
            </a:r>
            <a:endParaRPr lang="pt-BR" sz="2800" b="1" dirty="0">
              <a:solidFill>
                <a:srgbClr val="FF0000"/>
              </a:solidFill>
              <a:latin typeface="var(--font-family-sans-serif)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013BF9A-175D-463A-8188-340B190E6B3B}"/>
              </a:ext>
            </a:extLst>
          </p:cNvPr>
          <p:cNvSpPr/>
          <p:nvPr/>
        </p:nvSpPr>
        <p:spPr>
          <a:xfrm>
            <a:off x="620215" y="2232724"/>
            <a:ext cx="412795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latin typeface="Nunito Sans"/>
              </a:rPr>
              <a:t>É a versão mais avançada e contemporânea dessa metodologia japonesa. Trata-se de uma evolução das duas anteriores, principalmente porque é posta em prática por meio de ferramentas eletrônicas e digitais para gerenciar processos, tarefas e serviços.</a:t>
            </a:r>
            <a:endParaRPr lang="pt-BR" sz="20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314C670-8F9C-43EB-8C7E-BDC94F81B0C2}"/>
              </a:ext>
            </a:extLst>
          </p:cNvPr>
          <p:cNvSpPr/>
          <p:nvPr/>
        </p:nvSpPr>
        <p:spPr>
          <a:xfrm>
            <a:off x="7507013" y="6649660"/>
            <a:ext cx="163698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600" dirty="0"/>
              <a:t>https://blog.qualitor.com.br/tipos-de-kanban/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D1A0DDB-334A-403C-A74A-EBB7959CE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374" y="3408202"/>
            <a:ext cx="3333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4496" y="517595"/>
            <a:ext cx="45719" cy="53103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0058CCE-0B89-4812-A768-A825BC5464DB}"/>
              </a:ext>
            </a:extLst>
          </p:cNvPr>
          <p:cNvSpPr/>
          <p:nvPr/>
        </p:nvSpPr>
        <p:spPr>
          <a:xfrm>
            <a:off x="737544" y="517595"/>
            <a:ext cx="65922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171923"/>
                </a:solidFill>
                <a:latin typeface="manrope"/>
              </a:rPr>
              <a:t>Qual a relação entre </a:t>
            </a:r>
            <a:r>
              <a:rPr lang="pt-BR" sz="3200" b="1" dirty="0" err="1">
                <a:solidFill>
                  <a:srgbClr val="171923"/>
                </a:solidFill>
                <a:latin typeface="manrope"/>
              </a:rPr>
              <a:t>kanban</a:t>
            </a:r>
            <a:r>
              <a:rPr lang="pt-BR" sz="3200" b="1" dirty="0">
                <a:solidFill>
                  <a:srgbClr val="171923"/>
                </a:solidFill>
                <a:latin typeface="manrope"/>
              </a:rPr>
              <a:t> e </a:t>
            </a:r>
            <a:r>
              <a:rPr lang="pt-BR" sz="3200" b="1" dirty="0" err="1">
                <a:solidFill>
                  <a:srgbClr val="171923"/>
                </a:solidFill>
                <a:latin typeface="manrope"/>
              </a:rPr>
              <a:t>scrum</a:t>
            </a:r>
            <a:r>
              <a:rPr lang="pt-BR" sz="3200" b="1" dirty="0">
                <a:solidFill>
                  <a:srgbClr val="171923"/>
                </a:solidFill>
                <a:latin typeface="manrope"/>
              </a:rPr>
              <a:t>?</a:t>
            </a:r>
            <a:endParaRPr lang="pt-BR" sz="3200" b="1" i="0" dirty="0">
              <a:solidFill>
                <a:srgbClr val="171923"/>
              </a:solidFill>
              <a:effectLst/>
              <a:latin typeface="manrope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F5A2728-3FAE-4792-8053-045FB11A230E}"/>
              </a:ext>
            </a:extLst>
          </p:cNvPr>
          <p:cNvSpPr/>
          <p:nvPr/>
        </p:nvSpPr>
        <p:spPr>
          <a:xfrm>
            <a:off x="574496" y="1967218"/>
            <a:ext cx="76718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171923"/>
                </a:solidFill>
                <a:latin typeface="inter"/>
              </a:rPr>
              <a:t>O quadro </a:t>
            </a:r>
            <a:r>
              <a:rPr lang="pt-BR" dirty="0" err="1">
                <a:solidFill>
                  <a:srgbClr val="171923"/>
                </a:solidFill>
                <a:latin typeface="inter"/>
              </a:rPr>
              <a:t>kanban</a:t>
            </a:r>
            <a:r>
              <a:rPr lang="pt-BR" dirty="0">
                <a:solidFill>
                  <a:srgbClr val="171923"/>
                </a:solidFill>
                <a:latin typeface="inter"/>
              </a:rPr>
              <a:t> é um sistema que ajuda no trabalho da equipe, como uma linhagem de produção. Essa ferramenta não é prescritiva e não estipula regras para que o trabalho seja realizado adequadamente, apenas permite que o time do projeto faça as suas atividades com maior clareza e colaboração. </a:t>
            </a:r>
          </a:p>
          <a:p>
            <a:endParaRPr lang="pt-BR" b="1" dirty="0">
              <a:solidFill>
                <a:srgbClr val="171923"/>
              </a:solidFill>
              <a:latin typeface="inter"/>
            </a:endParaRPr>
          </a:p>
          <a:p>
            <a:r>
              <a:rPr lang="pt-BR" b="1" dirty="0">
                <a:solidFill>
                  <a:srgbClr val="171923"/>
                </a:solidFill>
                <a:latin typeface="inter"/>
              </a:rPr>
              <a:t>O </a:t>
            </a:r>
            <a:r>
              <a:rPr lang="pt-BR" b="1" dirty="0" err="1">
                <a:solidFill>
                  <a:srgbClr val="171923"/>
                </a:solidFill>
                <a:latin typeface="inter"/>
              </a:rPr>
              <a:t>kanban</a:t>
            </a:r>
            <a:r>
              <a:rPr lang="pt-BR" b="1" dirty="0">
                <a:solidFill>
                  <a:srgbClr val="171923"/>
                </a:solidFill>
                <a:latin typeface="inter"/>
              </a:rPr>
              <a:t> não pode ser utilizado como um substituto para o </a:t>
            </a:r>
            <a:r>
              <a:rPr lang="pt-BR" b="1" dirty="0" err="1">
                <a:solidFill>
                  <a:srgbClr val="171923"/>
                </a:solidFill>
                <a:latin typeface="inter"/>
              </a:rPr>
              <a:t>scrum</a:t>
            </a:r>
            <a:r>
              <a:rPr lang="pt-BR" b="1" dirty="0">
                <a:solidFill>
                  <a:srgbClr val="171923"/>
                </a:solidFill>
                <a:latin typeface="inter"/>
              </a:rPr>
              <a:t>, mas os dois podem ser combinados para resultados mais eficazes.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F51340-15C5-4D3E-A1DB-ABA094AE024A}"/>
              </a:ext>
            </a:extLst>
          </p:cNvPr>
          <p:cNvSpPr/>
          <p:nvPr/>
        </p:nvSpPr>
        <p:spPr>
          <a:xfrm>
            <a:off x="7407627" y="6657945"/>
            <a:ext cx="151035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600" dirty="0"/>
              <a:t>https://rockcontent.com/br/blog/kanban/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7FA3019-DB82-4EEF-A6E2-BBF266DE0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922" y="4530101"/>
            <a:ext cx="2743200" cy="16668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F61FF55-BD9E-4990-BBEF-DD4296513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653" y="4404319"/>
            <a:ext cx="2466975" cy="1847850"/>
          </a:xfrm>
          <a:prstGeom prst="rect">
            <a:avLst/>
          </a:prstGeom>
        </p:spPr>
      </p:pic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A584D853-2A21-4CD6-91F6-45F51B4CE19C}"/>
              </a:ext>
            </a:extLst>
          </p:cNvPr>
          <p:cNvSpPr/>
          <p:nvPr/>
        </p:nvSpPr>
        <p:spPr>
          <a:xfrm>
            <a:off x="3879490" y="4917136"/>
            <a:ext cx="743137" cy="727619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9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4496" y="517595"/>
            <a:ext cx="45719" cy="61280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9ADB7DD7-BB2C-43A1-9281-6143293DB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15" y="2046137"/>
            <a:ext cx="2857500" cy="504825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FB22E13F-8BA3-4086-BB82-D1128B4B4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55" y="5373194"/>
            <a:ext cx="2457555" cy="319819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76C46677-DE41-4062-96CF-397C0BF5A8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8943" y="3903529"/>
            <a:ext cx="1417382" cy="504824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F5E85AA6-DE99-4CDC-889B-23A6A30397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215" y="4116605"/>
            <a:ext cx="1751225" cy="57649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0882B76C-7808-480B-A10E-E66A31D3CA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822" y="3119093"/>
            <a:ext cx="1255690" cy="460443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0B1317DC-D172-4B87-9432-617826ABFD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4051" y="1985112"/>
            <a:ext cx="1862366" cy="614595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EC8F69FA-B94E-450D-85D0-0BA4C3EBF6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8943" y="2958311"/>
            <a:ext cx="1968750" cy="321563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6B7E5DA4-C555-4CE9-9E38-91D4FCE468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62261" y="4872888"/>
            <a:ext cx="1765309" cy="44397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15505C78-879C-4150-8FC0-8789476FB50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94537" y="4970103"/>
            <a:ext cx="1457325" cy="32385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32E568C8-D7FE-477A-838C-E0B39665BD5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40674" y="3144403"/>
            <a:ext cx="2857500" cy="476250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A83BD00D-2193-4204-B562-F9789A3DD058}"/>
              </a:ext>
            </a:extLst>
          </p:cNvPr>
          <p:cNvSpPr txBox="1"/>
          <p:nvPr/>
        </p:nvSpPr>
        <p:spPr>
          <a:xfrm>
            <a:off x="684951" y="419469"/>
            <a:ext cx="53517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/>
              <a:t>Ferramentas de Apoio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18D42FF-A01A-4DD4-8F4C-EA7028F13B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87239" y="5999834"/>
            <a:ext cx="2057676" cy="56875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CBCA1BF-5545-42CD-90CA-1B34412B9BA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08927" y="3903529"/>
            <a:ext cx="1126146" cy="57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5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4496" y="517595"/>
            <a:ext cx="45719" cy="53103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4F51340-15C5-4D3E-A1DB-ABA094AE024A}"/>
              </a:ext>
            </a:extLst>
          </p:cNvPr>
          <p:cNvSpPr/>
          <p:nvPr/>
        </p:nvSpPr>
        <p:spPr>
          <a:xfrm>
            <a:off x="7407627" y="6657945"/>
            <a:ext cx="151035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600" dirty="0"/>
              <a:t>https://rockcontent.com/br/blog/kanban/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FF3A60C-6033-44EE-B517-9614F5F43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295" y="2714887"/>
            <a:ext cx="2376707" cy="3168942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7818EA93-21D3-438C-BF85-66F757A92498}"/>
              </a:ext>
            </a:extLst>
          </p:cNvPr>
          <p:cNvSpPr/>
          <p:nvPr/>
        </p:nvSpPr>
        <p:spPr>
          <a:xfrm>
            <a:off x="3176480" y="1706357"/>
            <a:ext cx="515109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6000" b="1" dirty="0" err="1"/>
              <a:t>Kanban</a:t>
            </a:r>
            <a:r>
              <a:rPr lang="pt-BR" sz="6000" b="1" dirty="0"/>
              <a:t> Pessoal</a:t>
            </a:r>
          </a:p>
        </p:txBody>
      </p:sp>
    </p:spTree>
    <p:extLst>
      <p:ext uri="{BB962C8B-B14F-4D97-AF65-F5344CB8AC3E}">
        <p14:creationId xmlns:p14="http://schemas.microsoft.com/office/powerpoint/2010/main" val="336858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04196" y="329329"/>
            <a:ext cx="45719" cy="74790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-11651" y="2391508"/>
            <a:ext cx="9155651" cy="23299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892510" y="5864424"/>
            <a:ext cx="3347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/>
              <a:t>Prof. </a:t>
            </a:r>
            <a:r>
              <a:rPr lang="pt-BR" b="1" dirty="0" err="1"/>
              <a:t>Dr,Me</a:t>
            </a:r>
            <a:r>
              <a:rPr lang="pt-BR" b="1" dirty="0"/>
              <a:t> Aurélio José Vitorino</a:t>
            </a:r>
          </a:p>
          <a:p>
            <a:pPr algn="ctr"/>
            <a:r>
              <a:rPr lang="pt-BR" b="1" dirty="0"/>
              <a:t>2024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EFECAD4-C823-40D2-B89F-CB2A58DE6E49}"/>
              </a:ext>
            </a:extLst>
          </p:cNvPr>
          <p:cNvSpPr txBox="1"/>
          <p:nvPr/>
        </p:nvSpPr>
        <p:spPr>
          <a:xfrm>
            <a:off x="2234669" y="2625464"/>
            <a:ext cx="466300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500" dirty="0" err="1"/>
              <a:t>Kanban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427144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4496" y="517595"/>
            <a:ext cx="45719" cy="53103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4F51340-15C5-4D3E-A1DB-ABA094AE024A}"/>
              </a:ext>
            </a:extLst>
          </p:cNvPr>
          <p:cNvSpPr/>
          <p:nvPr/>
        </p:nvSpPr>
        <p:spPr>
          <a:xfrm>
            <a:off x="7407627" y="6657945"/>
            <a:ext cx="151035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600" dirty="0"/>
              <a:t>https://rockcontent.com/br/blog/kanban/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04DDFBA-FA5D-419D-876E-9AF58481D534}"/>
              </a:ext>
            </a:extLst>
          </p:cNvPr>
          <p:cNvSpPr/>
          <p:nvPr/>
        </p:nvSpPr>
        <p:spPr>
          <a:xfrm>
            <a:off x="778015" y="2574053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dirty="0"/>
              <a:t>É uma maneira de visualizar seu fluxo de trabalho e gerenciá-lo. Para garantir uma maneira rápida e agradável de completar suas tarefas, é mais fácil dividir o trabalho em 3 seções: </a:t>
            </a:r>
            <a:r>
              <a:rPr lang="pt-BR" sz="2400" b="1" dirty="0">
                <a:solidFill>
                  <a:srgbClr val="FF0000"/>
                </a:solidFill>
              </a:rPr>
              <a:t>a fazer, fazendo e feito</a:t>
            </a:r>
            <a:r>
              <a:rPr lang="pt-BR" sz="2400" dirty="0"/>
              <a:t>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1D5CDC0-DE2B-42BF-B571-6D6E656F5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869" y="1738116"/>
            <a:ext cx="2563116" cy="434953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3897288-17CD-4856-9D40-24C0A7953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98" y="194795"/>
            <a:ext cx="4291956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9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4496" y="517595"/>
            <a:ext cx="45719" cy="1034368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4F51340-15C5-4D3E-A1DB-ABA094AE024A}"/>
              </a:ext>
            </a:extLst>
          </p:cNvPr>
          <p:cNvSpPr/>
          <p:nvPr/>
        </p:nvSpPr>
        <p:spPr>
          <a:xfrm>
            <a:off x="7407627" y="6657945"/>
            <a:ext cx="151035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600" dirty="0"/>
              <a:t>https://rockcontent.com/br/blog/kanban/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3897288-17CD-4856-9D40-24C0A7953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22" y="329329"/>
            <a:ext cx="3350219" cy="91845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0C1101C-1FD8-4648-BD9F-6485FE9FB383}"/>
              </a:ext>
            </a:extLst>
          </p:cNvPr>
          <p:cNvSpPr/>
          <p:nvPr/>
        </p:nvSpPr>
        <p:spPr>
          <a:xfrm>
            <a:off x="574496" y="1152202"/>
            <a:ext cx="16090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sz="2000" dirty="0">
                <a:solidFill>
                  <a:srgbClr val="FF0000"/>
                </a:solidFill>
                <a:latin typeface="Open Sans" panose="020B0606030504020204" pitchFamily="34" charset="0"/>
              </a:rPr>
              <a:t>Duas regras</a:t>
            </a:r>
            <a:endParaRPr lang="pt-BR" sz="2000" b="0" i="0" dirty="0">
              <a:solidFill>
                <a:srgbClr val="FF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6FAB10C-A506-4C10-9C7F-D5A656A5B5FD}"/>
              </a:ext>
            </a:extLst>
          </p:cNvPr>
          <p:cNvSpPr/>
          <p:nvPr/>
        </p:nvSpPr>
        <p:spPr>
          <a:xfrm>
            <a:off x="574496" y="2081657"/>
            <a:ext cx="82516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Open Sans" panose="020B0606030504020204" pitchFamily="34" charset="0"/>
              </a:rPr>
              <a:t>Para começar com o </a:t>
            </a:r>
            <a:r>
              <a:rPr lang="pt-BR" dirty="0" err="1">
                <a:latin typeface="Open Sans" panose="020B0606030504020204" pitchFamily="34" charset="0"/>
              </a:rPr>
              <a:t>Kanban</a:t>
            </a:r>
            <a:r>
              <a:rPr lang="pt-BR" dirty="0">
                <a:latin typeface="Open Sans" panose="020B0606030504020204" pitchFamily="34" charset="0"/>
              </a:rPr>
              <a:t> Pessoal, tudo o que você precisa é seguir 2 regras simples: </a:t>
            </a:r>
            <a:r>
              <a:rPr lang="pt-BR" dirty="0">
                <a:solidFill>
                  <a:srgbClr val="C00000"/>
                </a:solidFill>
                <a:latin typeface="Open Sans" panose="020B0606030504020204" pitchFamily="34" charset="0"/>
              </a:rPr>
              <a:t>visualizar seu trabalho </a:t>
            </a:r>
            <a:r>
              <a:rPr lang="pt-BR" dirty="0">
                <a:latin typeface="Open Sans" panose="020B0606030504020204" pitchFamily="34" charset="0"/>
              </a:rPr>
              <a:t>e </a:t>
            </a:r>
            <a:r>
              <a:rPr lang="pt-BR" dirty="0">
                <a:solidFill>
                  <a:srgbClr val="C00000"/>
                </a:solidFill>
                <a:latin typeface="Open Sans" panose="020B0606030504020204" pitchFamily="34" charset="0"/>
              </a:rPr>
              <a:t>limitar seu trabalho em andamento</a:t>
            </a:r>
            <a:r>
              <a:rPr lang="pt-BR" dirty="0">
                <a:latin typeface="Open Sans" panose="020B0606030504020204" pitchFamily="34" charset="0"/>
              </a:rPr>
              <a:t>. </a:t>
            </a:r>
          </a:p>
          <a:p>
            <a:endParaRPr lang="pt-BR" b="1" dirty="0">
              <a:latin typeface="Open Sans" panose="020B0606030504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2808F3A-3418-4DBC-8295-2E3D4B96D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129" y="3183299"/>
            <a:ext cx="2619375" cy="1743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2C80F20F-198F-47D9-80F7-5FB552A13A4D}"/>
              </a:ext>
            </a:extLst>
          </p:cNvPr>
          <p:cNvSpPr/>
          <p:nvPr/>
        </p:nvSpPr>
        <p:spPr>
          <a:xfrm>
            <a:off x="1379043" y="5572057"/>
            <a:ext cx="46249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latin typeface="Open Sans" panose="020B0606030504020204" pitchFamily="34" charset="0"/>
              </a:rPr>
              <a:t>Esse é o ponto essencial..</a:t>
            </a:r>
            <a:r>
              <a:rPr lang="pt-BR" sz="2800" dirty="0">
                <a:latin typeface="Open Sans" panose="020B0606030504020204" pitchFamily="34" charset="0"/>
              </a:rPr>
              <a:t>. </a:t>
            </a:r>
            <a:endParaRPr lang="pt-BR" sz="28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1CCF24D-3688-4997-8C12-9E358C6EDF54}"/>
              </a:ext>
            </a:extLst>
          </p:cNvPr>
          <p:cNvSpPr/>
          <p:nvPr/>
        </p:nvSpPr>
        <p:spPr>
          <a:xfrm>
            <a:off x="574495" y="3171400"/>
            <a:ext cx="52604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Open Sans" panose="020B0606030504020204" pitchFamily="34" charset="0"/>
              </a:rPr>
              <a:t>Assim que você tiver limitado o número de coisas que você faz ao mesmo tempo</a:t>
            </a:r>
            <a:r>
              <a:rPr lang="pt-BR" dirty="0">
                <a:latin typeface="Open Sans" panose="020B0606030504020204" pitchFamily="34" charset="0"/>
              </a:rPr>
              <a:t>, você se movimentará muito mais rápido e de maneira muito mais eficiente quanto menos tarefas você tiver para se preocupar, melhor será a sua habilidade para se focar e agir com precisão.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352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ideo_final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Espaço Reservado para Imagem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" r="14"/>
          <a:stretch>
            <a:fillRect/>
          </a:stretch>
        </p:blipFill>
        <p:spPr>
          <a:xfrm>
            <a:off x="215412" y="642938"/>
            <a:ext cx="8440615" cy="571658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0215" y="668128"/>
            <a:ext cx="45719" cy="670398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134C3713-E689-4AFD-B288-2362D0948729}"/>
              </a:ext>
            </a:extLst>
          </p:cNvPr>
          <p:cNvSpPr/>
          <p:nvPr/>
        </p:nvSpPr>
        <p:spPr>
          <a:xfrm>
            <a:off x="787995" y="1937882"/>
            <a:ext cx="59064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>
                <a:solidFill>
                  <a:srgbClr val="14182C"/>
                </a:solidFill>
                <a:latin typeface="var(--font-family-sans-serif)"/>
              </a:rPr>
              <a:t>Como </a:t>
            </a:r>
            <a:r>
              <a:rPr lang="pt-BR" sz="5400" b="1" i="0" dirty="0">
                <a:solidFill>
                  <a:srgbClr val="14182C"/>
                </a:solidFill>
                <a:effectLst/>
                <a:latin typeface="var(--font-family-sans-serif)"/>
              </a:rPr>
              <a:t>organizar </a:t>
            </a:r>
            <a:r>
              <a:rPr lang="pt-BR" sz="5400" b="1" dirty="0">
                <a:solidFill>
                  <a:srgbClr val="14182C"/>
                </a:solidFill>
                <a:latin typeface="var(--font-family-sans-serif)"/>
              </a:rPr>
              <a:t>as “entregas” de TI?</a:t>
            </a:r>
            <a:endParaRPr lang="pt-BR" sz="5400" b="1" i="0" dirty="0">
              <a:solidFill>
                <a:srgbClr val="14182C"/>
              </a:solidFill>
              <a:effectLst/>
              <a:latin typeface="var(--font-family-sans-serif)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4CADBAA-7306-4610-A15C-EF23D0F88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207" y="3692208"/>
            <a:ext cx="3240363" cy="215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9335" y="523433"/>
            <a:ext cx="45719" cy="68922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597355" y="615481"/>
            <a:ext cx="35371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rgbClr val="020000"/>
                </a:solidFill>
              </a:rPr>
              <a:t>O que é </a:t>
            </a:r>
            <a:r>
              <a:rPr lang="pt-BR" sz="3600" b="1" dirty="0" err="1">
                <a:solidFill>
                  <a:srgbClr val="020000"/>
                </a:solidFill>
              </a:rPr>
              <a:t>Kanban</a:t>
            </a:r>
            <a:r>
              <a:rPr lang="pt-BR" sz="3600" b="1" dirty="0">
                <a:solidFill>
                  <a:srgbClr val="020000"/>
                </a:solidFill>
              </a:rPr>
              <a:t> ?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45456DC-3E27-4A67-81DF-D3DFD49D50E0}"/>
              </a:ext>
            </a:extLst>
          </p:cNvPr>
          <p:cNvSpPr/>
          <p:nvPr/>
        </p:nvSpPr>
        <p:spPr>
          <a:xfrm>
            <a:off x="455112" y="2063324"/>
            <a:ext cx="80848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000000"/>
                </a:solidFill>
                <a:latin typeface="Poppins"/>
              </a:rPr>
              <a:t>O </a:t>
            </a:r>
            <a:r>
              <a:rPr lang="pt-BR" sz="2400" dirty="0" err="1">
                <a:solidFill>
                  <a:srgbClr val="FF0000"/>
                </a:solidFill>
                <a:latin typeface="Poppins"/>
              </a:rPr>
              <a:t>Kanban</a:t>
            </a:r>
            <a:r>
              <a:rPr lang="pt-BR" sz="2400" dirty="0">
                <a:solidFill>
                  <a:srgbClr val="000000"/>
                </a:solidFill>
                <a:latin typeface="Poppins"/>
              </a:rPr>
              <a:t> é um método eficiente para garantir </a:t>
            </a:r>
            <a:r>
              <a:rPr lang="pt-BR" sz="2400" b="1" dirty="0">
                <a:solidFill>
                  <a:srgbClr val="000000"/>
                </a:solidFill>
                <a:latin typeface="Poppins"/>
              </a:rPr>
              <a:t>maior controle sobre os processos de uma empresa</a:t>
            </a:r>
            <a:r>
              <a:rPr lang="pt-BR" sz="2400" dirty="0">
                <a:solidFill>
                  <a:srgbClr val="000000"/>
                </a:solidFill>
                <a:latin typeface="Poppins"/>
              </a:rPr>
              <a:t>. É uma forma de organizar o fluxo de produção, tornando a equipe de trabalho mais focada nos objetivos prioritários.</a:t>
            </a:r>
            <a:endParaRPr lang="pt-BR" sz="24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140384A-C221-4123-B493-29AB365C418E}"/>
              </a:ext>
            </a:extLst>
          </p:cNvPr>
          <p:cNvSpPr/>
          <p:nvPr/>
        </p:nvSpPr>
        <p:spPr>
          <a:xfrm>
            <a:off x="455112" y="4178500"/>
            <a:ext cx="491384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0000"/>
                </a:solidFill>
                <a:latin typeface="Poppins"/>
              </a:rPr>
              <a:t>Também é uma maneira de descobrir gargalos no processo de produção, para que os gestores possam resolvê-los e entregar resultados mais rápidos e melhores para os seus clientes.</a:t>
            </a:r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673B218-E0D2-4735-96A5-CDA1DE461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660" y="4035106"/>
            <a:ext cx="3225464" cy="16959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EE48B13-7057-437E-8E0B-46D1C2524180}"/>
              </a:ext>
            </a:extLst>
          </p:cNvPr>
          <p:cNvSpPr/>
          <p:nvPr/>
        </p:nvSpPr>
        <p:spPr>
          <a:xfrm>
            <a:off x="6912528" y="6641196"/>
            <a:ext cx="212661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700" dirty="0"/>
              <a:t>https://blog.deskmanager.com.br/o-que-e-kanban/</a:t>
            </a:r>
          </a:p>
        </p:txBody>
      </p:sp>
    </p:spTree>
    <p:extLst>
      <p:ext uri="{BB962C8B-B14F-4D97-AF65-F5344CB8AC3E}">
        <p14:creationId xmlns:p14="http://schemas.microsoft.com/office/powerpoint/2010/main" val="5653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9335" y="523433"/>
            <a:ext cx="45719" cy="68922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597355" y="615481"/>
            <a:ext cx="35371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rgbClr val="020000"/>
                </a:solidFill>
              </a:rPr>
              <a:t>O que é </a:t>
            </a:r>
            <a:r>
              <a:rPr lang="pt-BR" sz="3600" b="1" dirty="0" err="1">
                <a:solidFill>
                  <a:srgbClr val="020000"/>
                </a:solidFill>
              </a:rPr>
              <a:t>Kanban</a:t>
            </a:r>
            <a:r>
              <a:rPr lang="pt-BR" sz="3600" b="1" dirty="0">
                <a:solidFill>
                  <a:srgbClr val="020000"/>
                </a:solidFill>
              </a:rPr>
              <a:t> ?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5E9B3E-B5F9-4411-ACA7-91ED539EE227}"/>
              </a:ext>
            </a:extLst>
          </p:cNvPr>
          <p:cNvSpPr/>
          <p:nvPr/>
        </p:nvSpPr>
        <p:spPr>
          <a:xfrm>
            <a:off x="448810" y="1749378"/>
            <a:ext cx="79989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dirty="0" err="1">
                <a:solidFill>
                  <a:srgbClr val="263238"/>
                </a:solidFill>
                <a:latin typeface="Open Sans" panose="020B0606030504020204" pitchFamily="34" charset="0"/>
              </a:rPr>
              <a:t>Kanban</a:t>
            </a:r>
            <a:r>
              <a:rPr lang="pt-BR" dirty="0">
                <a:solidFill>
                  <a:srgbClr val="263238"/>
                </a:solidFill>
                <a:latin typeface="Open Sans" panose="020B0606030504020204" pitchFamily="34" charset="0"/>
              </a:rPr>
              <a:t> é um termo japonês que significa “cartão”. O sistema recebeu esse nome pela própria empresa que o desenvolveu, a Toyota.</a:t>
            </a:r>
          </a:p>
          <a:p>
            <a:pPr fontAlgn="base"/>
            <a:endParaRPr lang="pt-BR" dirty="0">
              <a:solidFill>
                <a:srgbClr val="263238"/>
              </a:solidFill>
              <a:latin typeface="Open Sans" panose="020B0606030504020204" pitchFamily="34" charset="0"/>
            </a:endParaRPr>
          </a:p>
          <a:p>
            <a:pPr fontAlgn="base"/>
            <a:r>
              <a:rPr lang="pt-BR" dirty="0">
                <a:solidFill>
                  <a:srgbClr val="263238"/>
                </a:solidFill>
                <a:latin typeface="Open Sans" panose="020B0606030504020204" pitchFamily="34" charset="0"/>
              </a:rPr>
              <a:t>É um sistema </a:t>
            </a:r>
            <a:r>
              <a:rPr lang="pt-BR" b="1" dirty="0">
                <a:solidFill>
                  <a:srgbClr val="FF0000"/>
                </a:solidFill>
                <a:latin typeface="inherit"/>
              </a:rPr>
              <a:t>ágil</a:t>
            </a:r>
            <a:r>
              <a:rPr lang="pt-BR" dirty="0">
                <a:solidFill>
                  <a:srgbClr val="263238"/>
                </a:solidFill>
                <a:latin typeface="Open Sans" panose="020B0606030504020204" pitchFamily="34" charset="0"/>
              </a:rPr>
              <a:t> e </a:t>
            </a:r>
            <a:r>
              <a:rPr lang="pt-BR" b="1" dirty="0">
                <a:solidFill>
                  <a:srgbClr val="FF0000"/>
                </a:solidFill>
                <a:latin typeface="inherit"/>
              </a:rPr>
              <a:t>visual</a:t>
            </a:r>
            <a:r>
              <a:rPr lang="pt-BR" dirty="0">
                <a:solidFill>
                  <a:srgbClr val="263238"/>
                </a:solidFill>
                <a:latin typeface="Open Sans" panose="020B0606030504020204" pitchFamily="34" charset="0"/>
              </a:rPr>
              <a:t> para controle de produção ou gestão de tarefas.</a:t>
            </a:r>
          </a:p>
          <a:p>
            <a:pPr fontAlgn="base"/>
            <a:endParaRPr lang="pt-BR" dirty="0">
              <a:solidFill>
                <a:srgbClr val="263238"/>
              </a:solidFill>
              <a:latin typeface="Open Sans" panose="020B0606030504020204" pitchFamily="34" charset="0"/>
            </a:endParaRPr>
          </a:p>
          <a:p>
            <a:pPr fontAlgn="base"/>
            <a:r>
              <a:rPr lang="pt-BR" dirty="0">
                <a:solidFill>
                  <a:srgbClr val="263238"/>
                </a:solidFill>
                <a:latin typeface="Open Sans" panose="020B0606030504020204" pitchFamily="34" charset="0"/>
              </a:rPr>
              <a:t>Ser </a:t>
            </a:r>
            <a:r>
              <a:rPr lang="pt-BR" b="1" dirty="0">
                <a:solidFill>
                  <a:srgbClr val="FF0000"/>
                </a:solidFill>
                <a:latin typeface="inherit"/>
              </a:rPr>
              <a:t>ágil</a:t>
            </a:r>
            <a:r>
              <a:rPr lang="pt-BR" dirty="0">
                <a:solidFill>
                  <a:srgbClr val="263238"/>
                </a:solidFill>
                <a:latin typeface="Open Sans" panose="020B0606030504020204" pitchFamily="34" charset="0"/>
              </a:rPr>
              <a:t> significa permitir que as tarefas sejam gerenciadas com dinamismo, acompanhando o ritmo de trabalho de equipes que possuem entregas com prazos bem apertados e que estão sempre correndo contra o tempo.</a:t>
            </a:r>
          </a:p>
          <a:p>
            <a:pPr fontAlgn="base"/>
            <a:endParaRPr lang="pt-BR" dirty="0">
              <a:solidFill>
                <a:srgbClr val="263238"/>
              </a:solidFill>
              <a:latin typeface="Open Sans" panose="020B0606030504020204" pitchFamily="34" charset="0"/>
            </a:endParaRPr>
          </a:p>
          <a:p>
            <a:pPr fontAlgn="base"/>
            <a:r>
              <a:rPr lang="pt-BR" dirty="0">
                <a:solidFill>
                  <a:srgbClr val="263238"/>
                </a:solidFill>
                <a:latin typeface="Open Sans" panose="020B0606030504020204" pitchFamily="34" charset="0"/>
              </a:rPr>
              <a:t>Ser </a:t>
            </a:r>
            <a:r>
              <a:rPr lang="pt-BR" b="1" dirty="0">
                <a:solidFill>
                  <a:srgbClr val="FF0000"/>
                </a:solidFill>
                <a:latin typeface="inherit"/>
              </a:rPr>
              <a:t>visual</a:t>
            </a:r>
            <a:r>
              <a:rPr lang="pt-BR" dirty="0">
                <a:solidFill>
                  <a:srgbClr val="263238"/>
                </a:solidFill>
                <a:latin typeface="Open Sans" panose="020B0606030504020204" pitchFamily="34" charset="0"/>
              </a:rPr>
              <a:t> significa funcionar através de um esquema de colunas e cartões (que podem ser coloridos), facilitando a visualização do que precisa ser feito por todos os membros da equipe.</a:t>
            </a:r>
            <a:endParaRPr lang="pt-BR" b="0" i="0" dirty="0">
              <a:solidFill>
                <a:srgbClr val="263238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F92AA9C-167A-4B54-930F-EB90090A223A}"/>
              </a:ext>
            </a:extLst>
          </p:cNvPr>
          <p:cNvSpPr/>
          <p:nvPr/>
        </p:nvSpPr>
        <p:spPr>
          <a:xfrm>
            <a:off x="7860104" y="6628529"/>
            <a:ext cx="12955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dirty="0"/>
              <a:t>https://artia.com/kanban/</a:t>
            </a:r>
          </a:p>
        </p:txBody>
      </p:sp>
    </p:spTree>
    <p:extLst>
      <p:ext uri="{BB962C8B-B14F-4D97-AF65-F5344CB8AC3E}">
        <p14:creationId xmlns:p14="http://schemas.microsoft.com/office/powerpoint/2010/main" val="168061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4496" y="517595"/>
            <a:ext cx="45719" cy="505862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BD65D52-1CB3-49D8-AD3A-581F171F1685}"/>
              </a:ext>
            </a:extLst>
          </p:cNvPr>
          <p:cNvSpPr/>
          <p:nvPr/>
        </p:nvSpPr>
        <p:spPr>
          <a:xfrm>
            <a:off x="620215" y="536299"/>
            <a:ext cx="57845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/>
              <a:t>Objetivo da Metodologia </a:t>
            </a:r>
            <a:r>
              <a:rPr lang="pt-BR" sz="3200" b="1" dirty="0" err="1"/>
              <a:t>Kanban</a:t>
            </a:r>
            <a:endParaRPr lang="pt-BR" sz="3200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3EFB316-1DBF-45F3-B2F1-25AE646F5D26}"/>
              </a:ext>
            </a:extLst>
          </p:cNvPr>
          <p:cNvSpPr/>
          <p:nvPr/>
        </p:nvSpPr>
        <p:spPr>
          <a:xfrm>
            <a:off x="620215" y="1820411"/>
            <a:ext cx="306632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Priorizar a produtividade e a organização das entregas e proporcionar um trabalho mais transparente e direcionado.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CB60736-6352-488A-B365-BCF8FD32C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269" y="3733495"/>
            <a:ext cx="3066327" cy="20452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C2B7AAE-D809-410D-AD3A-EC0E1FD84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108" y="1238355"/>
            <a:ext cx="23241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5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0215" y="668128"/>
            <a:ext cx="45719" cy="670398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134C3713-E689-4AFD-B288-2362D0948729}"/>
              </a:ext>
            </a:extLst>
          </p:cNvPr>
          <p:cNvSpPr/>
          <p:nvPr/>
        </p:nvSpPr>
        <p:spPr>
          <a:xfrm>
            <a:off x="665934" y="753751"/>
            <a:ext cx="4594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14182C"/>
                </a:solidFill>
                <a:latin typeface="var(--font-family-sans-serif)"/>
              </a:rPr>
              <a:t>Para que Serve o </a:t>
            </a:r>
            <a:r>
              <a:rPr lang="pt-BR" sz="3200" b="1" dirty="0" err="1">
                <a:solidFill>
                  <a:srgbClr val="14182C"/>
                </a:solidFill>
                <a:latin typeface="var(--font-family-sans-serif)"/>
              </a:rPr>
              <a:t>Kanban</a:t>
            </a:r>
            <a:r>
              <a:rPr lang="pt-BR" sz="3200" b="1" dirty="0">
                <a:solidFill>
                  <a:srgbClr val="14182C"/>
                </a:solidFill>
                <a:latin typeface="var(--font-family-sans-serif)"/>
              </a:rPr>
              <a:t>?</a:t>
            </a:r>
            <a:endParaRPr lang="pt-BR" sz="3200" b="1" i="0" dirty="0">
              <a:solidFill>
                <a:srgbClr val="14182C"/>
              </a:solidFill>
              <a:effectLst/>
              <a:latin typeface="var(--font-family-sans-serif)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10E44FC-2D38-4F0C-81B6-AC658B1D40B7}"/>
              </a:ext>
            </a:extLst>
          </p:cNvPr>
          <p:cNvSpPr/>
          <p:nvPr/>
        </p:nvSpPr>
        <p:spPr>
          <a:xfrm>
            <a:off x="333285" y="2016425"/>
            <a:ext cx="81783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>
                <a:solidFill>
                  <a:srgbClr val="263238"/>
                </a:solidFill>
                <a:latin typeface="Open Sans" panose="020B0606030504020204" pitchFamily="34" charset="0"/>
              </a:rPr>
              <a:t>O </a:t>
            </a:r>
            <a:r>
              <a:rPr lang="pt-BR" dirty="0" err="1">
                <a:solidFill>
                  <a:srgbClr val="263238"/>
                </a:solidFill>
                <a:latin typeface="Open Sans" panose="020B0606030504020204" pitchFamily="34" charset="0"/>
              </a:rPr>
              <a:t>Kanban</a:t>
            </a:r>
            <a:r>
              <a:rPr lang="pt-BR" dirty="0">
                <a:solidFill>
                  <a:srgbClr val="263238"/>
                </a:solidFill>
                <a:latin typeface="Open Sans" panose="020B0606030504020204" pitchFamily="34" charset="0"/>
              </a:rPr>
              <a:t> tem três principais funções:</a:t>
            </a:r>
          </a:p>
          <a:p>
            <a:pPr algn="just" fontAlgn="base"/>
            <a:endParaRPr lang="pt-BR" dirty="0">
              <a:solidFill>
                <a:srgbClr val="263238"/>
              </a:solidFill>
              <a:latin typeface="Open Sans" panose="020B0606030504020204" pitchFamily="34" charset="0"/>
            </a:endParaRPr>
          </a:p>
          <a:p>
            <a:pPr algn="just" fontAlgn="base"/>
            <a:r>
              <a:rPr lang="pt-BR" b="1" dirty="0">
                <a:solidFill>
                  <a:srgbClr val="FF0000"/>
                </a:solidFill>
                <a:latin typeface="inherit"/>
              </a:rPr>
              <a:t>Gerenciar o fluxo de trabalho</a:t>
            </a:r>
            <a:r>
              <a:rPr lang="pt-BR" dirty="0">
                <a:solidFill>
                  <a:srgbClr val="263238"/>
                </a:solidFill>
                <a:latin typeface="Open Sans" panose="020B0606030504020204" pitchFamily="34" charset="0"/>
              </a:rPr>
              <a:t> e permitir que os gestores tenham uma dimensão do que está sendo produzido e em que ritmo está sendo produzido;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pt-BR" dirty="0">
              <a:solidFill>
                <a:srgbClr val="263238"/>
              </a:solidFill>
              <a:latin typeface="Open Sans" panose="020B0606030504020204" pitchFamily="34" charset="0"/>
            </a:endParaRPr>
          </a:p>
          <a:p>
            <a:pPr algn="just" fontAlgn="base"/>
            <a:r>
              <a:rPr lang="pt-BR" b="1" dirty="0">
                <a:solidFill>
                  <a:srgbClr val="FF0000"/>
                </a:solidFill>
                <a:latin typeface="inherit"/>
              </a:rPr>
              <a:t>Equilibrar os processos</a:t>
            </a:r>
            <a:r>
              <a:rPr lang="pt-BR" dirty="0">
                <a:solidFill>
                  <a:srgbClr val="263238"/>
                </a:solidFill>
                <a:latin typeface="Open Sans" panose="020B0606030504020204" pitchFamily="34" charset="0"/>
              </a:rPr>
              <a:t> que vêm antes e depois, para que uma atividade não seja interrompida pela falta de uma outra que deveria ter sido entregue anteriormente;</a:t>
            </a:r>
          </a:p>
          <a:p>
            <a:pPr algn="just" fontAlgn="base"/>
            <a:endParaRPr lang="pt-BR" dirty="0">
              <a:solidFill>
                <a:srgbClr val="263238"/>
              </a:solidFill>
              <a:latin typeface="Open Sans" panose="020B0606030504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D71D6C7-D97C-40E7-8583-4FC61E95D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523" y="4627112"/>
            <a:ext cx="2335794" cy="166583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09955F4-E482-4A01-9A18-00A494A2F087}"/>
              </a:ext>
            </a:extLst>
          </p:cNvPr>
          <p:cNvSpPr/>
          <p:nvPr/>
        </p:nvSpPr>
        <p:spPr>
          <a:xfrm>
            <a:off x="333285" y="494995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/>
            <a:r>
              <a:rPr lang="pt-BR" b="1" dirty="0">
                <a:solidFill>
                  <a:srgbClr val="FF0000"/>
                </a:solidFill>
                <a:latin typeface="inherit"/>
              </a:rPr>
              <a:t>Limitar a quantidade de trabalho</a:t>
            </a:r>
            <a:r>
              <a:rPr lang="pt-BR" dirty="0">
                <a:solidFill>
                  <a:srgbClr val="FF0000"/>
                </a:solidFill>
                <a:latin typeface="Open Sans" panose="020B0606030504020204" pitchFamily="34" charset="0"/>
              </a:rPr>
              <a:t> </a:t>
            </a:r>
            <a:r>
              <a:rPr lang="pt-BR" dirty="0">
                <a:solidFill>
                  <a:srgbClr val="263238"/>
                </a:solidFill>
                <a:latin typeface="Open Sans" panose="020B0606030504020204" pitchFamily="34" charset="0"/>
              </a:rPr>
              <a:t>que deve ser realizada pela equipe, respeitando a capacidade produtiva.</a:t>
            </a:r>
          </a:p>
        </p:txBody>
      </p:sp>
    </p:spTree>
    <p:extLst>
      <p:ext uri="{BB962C8B-B14F-4D97-AF65-F5344CB8AC3E}">
        <p14:creationId xmlns:p14="http://schemas.microsoft.com/office/powerpoint/2010/main" val="352437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4496" y="517595"/>
            <a:ext cx="45719" cy="505862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004BCC90-DF69-4152-93E1-C2D2D3466551}"/>
              </a:ext>
            </a:extLst>
          </p:cNvPr>
          <p:cNvSpPr/>
          <p:nvPr/>
        </p:nvSpPr>
        <p:spPr>
          <a:xfrm>
            <a:off x="620215" y="523509"/>
            <a:ext cx="33988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Vantagens do </a:t>
            </a:r>
            <a:r>
              <a:rPr lang="pt-BR" sz="2800" b="1" dirty="0" err="1"/>
              <a:t>Kanban</a:t>
            </a:r>
            <a:endParaRPr lang="pt-BR" sz="28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757306-B14C-4381-806B-8ECC23E02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098" y="3924520"/>
            <a:ext cx="2165789" cy="14412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89D33B38-211C-494B-998F-74BCA450D1B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33059" y="3755673"/>
            <a:ext cx="5162398" cy="17789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68203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1D7D74"/>
                </a:solidFill>
                <a:effectLst/>
                <a:latin typeface="inherit"/>
                <a:cs typeface="Open Sans" panose="020B0606030504020204" pitchFamily="34" charset="0"/>
              </a:rPr>
              <a:t> Priorização de tarefas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inherit"/>
                <a:cs typeface="Open Sans" panose="020B0606030504020204" pitchFamily="34" charset="0"/>
              </a:rPr>
              <a:t>As tarefas no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263238"/>
                </a:solidFill>
                <a:effectLst/>
                <a:latin typeface="inherit"/>
                <a:cs typeface="Open Sans" panose="020B0606030504020204" pitchFamily="34" charset="0"/>
              </a:rPr>
              <a:t>kanban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inherit"/>
                <a:cs typeface="Open Sans" panose="020B0606030504020204" pitchFamily="34" charset="0"/>
              </a:rPr>
              <a:t> podem ser priorizadas de acordo com um sistema de cores ou o próprio gestor da equipe pode lançar no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263238"/>
                </a:solidFill>
                <a:effectLst/>
                <a:latin typeface="inherit"/>
                <a:cs typeface="Open Sans" panose="020B0606030504020204" pitchFamily="34" charset="0"/>
              </a:rPr>
              <a:t>kanban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inherit"/>
                <a:cs typeface="Open Sans" panose="020B0606030504020204" pitchFamily="34" charset="0"/>
              </a:rPr>
              <a:t> apenas cartões importantes, garantindo foco à equipe, para que ela entregue tarefas que realmente são importantes.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D043444-D08B-4780-B014-01BE88A2A7B3}"/>
              </a:ext>
            </a:extLst>
          </p:cNvPr>
          <p:cNvSpPr/>
          <p:nvPr/>
        </p:nvSpPr>
        <p:spPr>
          <a:xfrm>
            <a:off x="347723" y="1705451"/>
            <a:ext cx="791543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pt-BR" altLang="pt-BR" sz="2000" b="1" dirty="0">
                <a:solidFill>
                  <a:srgbClr val="1D7D74"/>
                </a:solidFill>
                <a:latin typeface="inherit"/>
                <a:cs typeface="Open Sans" panose="020B0606030504020204" pitchFamily="34" charset="0"/>
              </a:rPr>
              <a:t>Autonomia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solidFill>
                  <a:srgbClr val="263238"/>
                </a:solidFill>
                <a:latin typeface="inherit"/>
                <a:cs typeface="Open Sans" panose="020B0606030504020204" pitchFamily="34" charset="0"/>
              </a:rPr>
              <a:t>O gerenciador </a:t>
            </a:r>
            <a:r>
              <a:rPr lang="pt-BR" altLang="pt-BR" sz="1600" dirty="0" err="1">
                <a:solidFill>
                  <a:srgbClr val="263238"/>
                </a:solidFill>
                <a:latin typeface="inherit"/>
                <a:cs typeface="Open Sans" panose="020B0606030504020204" pitchFamily="34" charset="0"/>
              </a:rPr>
              <a:t>kanban</a:t>
            </a:r>
            <a:r>
              <a:rPr lang="pt-BR" altLang="pt-BR" sz="1600" dirty="0">
                <a:solidFill>
                  <a:srgbClr val="263238"/>
                </a:solidFill>
                <a:latin typeface="inherit"/>
                <a:cs typeface="Open Sans" panose="020B0606030504020204" pitchFamily="34" charset="0"/>
              </a:rPr>
              <a:t> funciona através da gestão visual, ou seja, é fácil olhar para o quadro e entender o status das entregas e também o que precisa ser feito, isso estimula a autonomia da equipe de trabalho já que eles podem verificar sozinhos o andamento das entregas. Além disso, graças ao sistema de “puxar” tarefas entre as colunas, eles não precisam que outras pessoas passem tarefas para eles, os próprios colaboradores fazem esse movimento.</a:t>
            </a:r>
          </a:p>
        </p:txBody>
      </p:sp>
    </p:spTree>
    <p:extLst>
      <p:ext uri="{BB962C8B-B14F-4D97-AF65-F5344CB8AC3E}">
        <p14:creationId xmlns:p14="http://schemas.microsoft.com/office/powerpoint/2010/main" val="192049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4496" y="517595"/>
            <a:ext cx="45719" cy="505862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004BCC90-DF69-4152-93E1-C2D2D3466551}"/>
              </a:ext>
            </a:extLst>
          </p:cNvPr>
          <p:cNvSpPr/>
          <p:nvPr/>
        </p:nvSpPr>
        <p:spPr>
          <a:xfrm>
            <a:off x="620215" y="523509"/>
            <a:ext cx="33988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Vantagens do </a:t>
            </a:r>
            <a:r>
              <a:rPr lang="pt-BR" sz="2800" b="1" dirty="0" err="1"/>
              <a:t>Kanban</a:t>
            </a:r>
            <a:endParaRPr lang="pt-BR" sz="28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50B4F2-A828-4D10-9EE8-39355C3EA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496" y="1298032"/>
            <a:ext cx="7254521" cy="27330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68203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1D7D74"/>
                </a:solidFill>
                <a:effectLst/>
                <a:latin typeface="inherit"/>
                <a:cs typeface="Open Sans" panose="020B0606030504020204" pitchFamily="34" charset="0"/>
              </a:rPr>
              <a:t>3. Aumento da produtividade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inherit"/>
                <a:cs typeface="Open Sans" panose="020B0606030504020204" pitchFamily="34" charset="0"/>
              </a:rPr>
              <a:t>Como mencionamos anteriormente, a priorização de tarefas é uma grande vantagem do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263238"/>
                </a:solidFill>
                <a:effectLst/>
                <a:latin typeface="inherit"/>
                <a:cs typeface="Open Sans" panose="020B0606030504020204" pitchFamily="34" charset="0"/>
              </a:rPr>
              <a:t>kanban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inherit"/>
                <a:cs typeface="Open Sans" panose="020B0606030504020204" pitchFamily="34" charset="0"/>
              </a:rPr>
              <a:t>, e esse benefício desencadeia outro: o aumento da produtividade. Quando o foco aumenta e a equipe passa a ter mais certeza sobre o que precisa ser entregue e quando precisa ser entregue tudo fica mais fácil.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sz="1600" b="1" dirty="0">
              <a:solidFill>
                <a:srgbClr val="1D7D74"/>
              </a:solidFill>
              <a:latin typeface="inherit"/>
              <a:cs typeface="Open Sans" panose="020B0606030504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1D7D74"/>
                </a:solidFill>
                <a:effectLst/>
                <a:latin typeface="inherit"/>
                <a:cs typeface="Open Sans" panose="020B0606030504020204" pitchFamily="34" charset="0"/>
              </a:rPr>
              <a:t>4. Redução de custos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inherit"/>
                <a:cs typeface="Open Sans" panose="020B0606030504020204" pitchFamily="34" charset="0"/>
              </a:rPr>
              <a:t>Com um quadro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263238"/>
                </a:solidFill>
                <a:effectLst/>
                <a:latin typeface="inherit"/>
                <a:cs typeface="Open Sans" panose="020B0606030504020204" pitchFamily="34" charset="0"/>
              </a:rPr>
              <a:t>kanban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inherit"/>
                <a:cs typeface="Open Sans" panose="020B0606030504020204" pitchFamily="34" charset="0"/>
              </a:rPr>
              <a:t> é mais fácil gerenciar o tempo que a equipe despende em cada tarefa, assim, ao entender como o tempo (e, consequentemente, o dinheiro) está sendo gasto é possível direcionar a equipe para solucionar problemas de produtividade com alternativas como delegar tarefas.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4021A7B-C202-4358-8836-5EEA02B818F1}"/>
              </a:ext>
            </a:extLst>
          </p:cNvPr>
          <p:cNvSpPr/>
          <p:nvPr/>
        </p:nvSpPr>
        <p:spPr>
          <a:xfrm>
            <a:off x="574496" y="4272666"/>
            <a:ext cx="491810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dirty="0">
                <a:solidFill>
                  <a:srgbClr val="1D7D74"/>
                </a:solidFill>
                <a:latin typeface="inherit"/>
                <a:cs typeface="Open Sans" panose="020B0606030504020204" pitchFamily="34" charset="0"/>
              </a:rPr>
              <a:t>5. Colaboração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400" dirty="0">
                <a:solidFill>
                  <a:srgbClr val="263238"/>
                </a:solidFill>
                <a:latin typeface="inherit"/>
                <a:cs typeface="Open Sans" panose="020B0606030504020204" pitchFamily="34" charset="0"/>
              </a:rPr>
              <a:t>O </a:t>
            </a:r>
            <a:r>
              <a:rPr lang="pt-BR" altLang="pt-BR" sz="1400" dirty="0" err="1">
                <a:solidFill>
                  <a:srgbClr val="263238"/>
                </a:solidFill>
                <a:latin typeface="inherit"/>
                <a:cs typeface="Open Sans" panose="020B0606030504020204" pitchFamily="34" charset="0"/>
              </a:rPr>
              <a:t>kanban</a:t>
            </a:r>
            <a:r>
              <a:rPr lang="pt-BR" altLang="pt-BR" sz="1400" dirty="0">
                <a:solidFill>
                  <a:srgbClr val="263238"/>
                </a:solidFill>
                <a:latin typeface="inherit"/>
                <a:cs typeface="Open Sans" panose="020B0606030504020204" pitchFamily="34" charset="0"/>
              </a:rPr>
              <a:t> é responsável por centralizar todo o trabalho de uma equipe. Todos terão que olhar para o quadro para executar suas tarefas. Esse tipo de sistema de trabalho permite a colaboração, e é responsável também por desenvolver a empatia – já que todos podem ver o que todos estão fazendo – causando uma melhora no clima organizacional.</a:t>
            </a:r>
            <a:endParaRPr lang="pt-BR" altLang="pt-BR" sz="1400" dirty="0">
              <a:solidFill>
                <a:srgbClr val="263238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E1A62B7-A2EA-482D-B0E0-08D0D61BD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477" y="4110528"/>
            <a:ext cx="2863027" cy="19052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7371752-69CE-489D-B3A0-1220D71A90D1}"/>
              </a:ext>
            </a:extLst>
          </p:cNvPr>
          <p:cNvSpPr/>
          <p:nvPr/>
        </p:nvSpPr>
        <p:spPr>
          <a:xfrm>
            <a:off x="7987914" y="6657945"/>
            <a:ext cx="115608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700" dirty="0"/>
              <a:t>https://artia.com/kanban/</a:t>
            </a:r>
          </a:p>
        </p:txBody>
      </p:sp>
    </p:spTree>
    <p:extLst>
      <p:ext uri="{BB962C8B-B14F-4D97-AF65-F5344CB8AC3E}">
        <p14:creationId xmlns:p14="http://schemas.microsoft.com/office/powerpoint/2010/main" val="182898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10549</TotalTime>
  <Words>1533</Words>
  <Application>Microsoft Office PowerPoint</Application>
  <PresentationFormat>Apresentação na tela (4:3)</PresentationFormat>
  <Paragraphs>94</Paragraphs>
  <Slides>22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22</vt:i4>
      </vt:variant>
    </vt:vector>
  </HeadingPairs>
  <TitlesOfParts>
    <vt:vector size="38" baseType="lpstr">
      <vt:lpstr>Arial</vt:lpstr>
      <vt:lpstr>Calibri</vt:lpstr>
      <vt:lpstr>inherit</vt:lpstr>
      <vt:lpstr>inter</vt:lpstr>
      <vt:lpstr>manrope</vt:lpstr>
      <vt:lpstr>Merriweather</vt:lpstr>
      <vt:lpstr>Nunito Sans</vt:lpstr>
      <vt:lpstr>Open Sans</vt:lpstr>
      <vt:lpstr>Poppins</vt:lpstr>
      <vt:lpstr>Roboto</vt:lpstr>
      <vt:lpstr>var(--font-family-sans-serif)</vt:lpstr>
      <vt:lpstr>Wingdings</vt:lpstr>
      <vt:lpstr>Default Theme</vt:lpstr>
      <vt:lpstr>1_Personalizar design</vt:lpstr>
      <vt:lpstr>2_Personalizar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Aurelio Jose Vitorino</cp:lastModifiedBy>
  <cp:revision>491</cp:revision>
  <dcterms:created xsi:type="dcterms:W3CDTF">2015-01-30T10:46:50Z</dcterms:created>
  <dcterms:modified xsi:type="dcterms:W3CDTF">2024-04-09T23:33:57Z</dcterms:modified>
</cp:coreProperties>
</file>