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3664" r:id="rId6"/>
    <p:sldMasterId id="2147483739" r:id="rId7"/>
  </p:sldMasterIdLst>
  <p:notesMasterIdLst>
    <p:notesMasterId r:id="rId26"/>
  </p:notesMasterIdLst>
  <p:sldIdLst>
    <p:sldId id="321" r:id="rId8"/>
    <p:sldId id="355" r:id="rId9"/>
    <p:sldId id="497" r:id="rId10"/>
    <p:sldId id="423" r:id="rId11"/>
    <p:sldId id="486" r:id="rId12"/>
    <p:sldId id="480" r:id="rId13"/>
    <p:sldId id="491" r:id="rId14"/>
    <p:sldId id="493" r:id="rId15"/>
    <p:sldId id="492" r:id="rId16"/>
    <p:sldId id="477" r:id="rId17"/>
    <p:sldId id="487" r:id="rId18"/>
    <p:sldId id="484" r:id="rId19"/>
    <p:sldId id="488" r:id="rId20"/>
    <p:sldId id="485" r:id="rId21"/>
    <p:sldId id="494" r:id="rId22"/>
    <p:sldId id="496" r:id="rId23"/>
    <p:sldId id="474" r:id="rId24"/>
    <p:sldId id="364" r:id="rId2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p:cViewPr varScale="1">
        <p:scale>
          <a:sx n="114" d="100"/>
          <a:sy n="114" d="100"/>
        </p:scale>
        <p:origin x="1590" y="114"/>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98697-E7EB-B84D-9726-13965ED94444}" type="datetimeFigureOut">
              <a:rPr lang="en-US" smtClean="0"/>
              <a:pPr/>
              <a:t>5/9/2024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C6CD5E-26BD-9B45-BB2F-78648736C277}" type="slidenum">
              <a:rPr lang="en-US" smtClean="0"/>
              <a:pPr/>
              <a:t>‹nº›</a:t>
            </a:fld>
            <a:endParaRPr lang="en-US"/>
          </a:p>
        </p:txBody>
      </p:sp>
    </p:spTree>
    <p:extLst>
      <p:ext uri="{BB962C8B-B14F-4D97-AF65-F5344CB8AC3E}">
        <p14:creationId xmlns:p14="http://schemas.microsoft.com/office/powerpoint/2010/main" val="799288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23529" y="44627"/>
            <a:ext cx="7272808" cy="720079"/>
          </a:xfrm>
        </p:spPr>
        <p:txBody>
          <a:bodyPr/>
          <a:lstStyle>
            <a:lvl1pPr>
              <a:defRPr baseline="0">
                <a:solidFill>
                  <a:schemeClr val="bg1"/>
                </a:solidFill>
              </a:defRPr>
            </a:lvl1pPr>
          </a:lstStyle>
          <a:p>
            <a:r>
              <a:rPr lang="pt-BR" dirty="0"/>
              <a:t>Slide 1</a:t>
            </a:r>
          </a:p>
        </p:txBody>
      </p:sp>
      <p:sp>
        <p:nvSpPr>
          <p:cNvPr id="3" name="Subtítulo 2"/>
          <p:cNvSpPr>
            <a:spLocks noGrp="1"/>
          </p:cNvSpPr>
          <p:nvPr>
            <p:ph type="subTitle" idx="1"/>
          </p:nvPr>
        </p:nvSpPr>
        <p:spPr>
          <a:xfrm>
            <a:off x="179512" y="908720"/>
            <a:ext cx="8712968" cy="5328592"/>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22DC2E43-1104-4361-9C00-4DD9ABBC5D8F}" type="datetimeFigureOut">
              <a:rPr lang="pt-BR" smtClean="0"/>
              <a:pPr/>
              <a:t>09/05/2024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91182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22DC2E43-1104-4361-9C00-4DD9ABBC5D8F}" type="datetimeFigureOut">
              <a:rPr lang="pt-BR" smtClean="0"/>
              <a:pPr/>
              <a:t>09/05/2024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11439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0825E-4A15-4D39-8176-1F07E904CB30}" type="datetimeFigureOut">
              <a:rPr lang="en-US" smtClean="0"/>
              <a:pPr/>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pPr/>
              <a:t>‹nº›</a:t>
            </a:fld>
            <a:endParaRPr lang="en-US"/>
          </a:p>
        </p:txBody>
      </p:sp>
    </p:spTree>
    <p:extLst>
      <p:ext uri="{BB962C8B-B14F-4D97-AF65-F5344CB8AC3E}">
        <p14:creationId xmlns:p14="http://schemas.microsoft.com/office/powerpoint/2010/main" val="132462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2DC2E43-1104-4361-9C00-4DD9ABBC5D8F}" type="datetimeFigureOut">
              <a:rPr lang="pt-BR" smtClean="0"/>
              <a:pPr/>
              <a:t>09/05/2024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887339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2DC2E43-1104-4361-9C00-4DD9ABBC5D8F}" type="datetimeFigureOut">
              <a:rPr lang="pt-BR" smtClean="0"/>
              <a:pPr/>
              <a:t>09/05/2024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50375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09/05/2024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469876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09/05/2024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583356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udo_D">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Espaço Reservado para Conteúdo 2"/>
          <p:cNvSpPr>
            <a:spLocks noGrp="1"/>
          </p:cNvSpPr>
          <p:nvPr>
            <p:ph idx="1"/>
          </p:nvPr>
        </p:nvSpPr>
        <p:spPr>
          <a:xfrm>
            <a:off x="251521" y="908720"/>
            <a:ext cx="7632848" cy="5328592"/>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Número de Slide 5"/>
          <p:cNvSpPr>
            <a:spLocks noGrp="1"/>
          </p:cNvSpPr>
          <p:nvPr>
            <p:ph type="sldNum" sz="quarter" idx="12"/>
          </p:nvPr>
        </p:nvSpPr>
        <p:spPr/>
        <p:txBody>
          <a:bodyPr/>
          <a:lstStyle>
            <a:lvl1pPr>
              <a:defRPr sz="1200">
                <a:solidFill>
                  <a:schemeClr val="tx1"/>
                </a:solidFill>
              </a:defRPr>
            </a:lvl1pPr>
          </a:lstStyle>
          <a:p>
            <a:fld id="{8A4DB464-D8D8-41F6-9F38-5EDC4563F372}" type="slidenum">
              <a:rPr lang="pt-BR" smtClean="0"/>
              <a:pPr/>
              <a:t>‹nº›</a:t>
            </a:fld>
            <a:endParaRPr lang="pt-BR" dirty="0"/>
          </a:p>
        </p:txBody>
      </p:sp>
      <p:sp>
        <p:nvSpPr>
          <p:cNvPr id="5" name="Espaço Reservado para Texto 4"/>
          <p:cNvSpPr>
            <a:spLocks noGrp="1"/>
          </p:cNvSpPr>
          <p:nvPr>
            <p:ph type="body" sz="quarter" idx="13" hasCustomPrompt="1"/>
          </p:nvPr>
        </p:nvSpPr>
        <p:spPr>
          <a:xfrm>
            <a:off x="251521" y="44626"/>
            <a:ext cx="7704534" cy="575791"/>
          </a:xfrm>
        </p:spPr>
        <p:txBody>
          <a:bodyPr/>
          <a:lstStyle>
            <a:lvl1pPr marL="0" indent="0">
              <a:buNone/>
              <a:defRPr b="1">
                <a:effectLst/>
              </a:defRPr>
            </a:lvl1pPr>
          </a:lstStyle>
          <a:p>
            <a:pPr lvl="0"/>
            <a:r>
              <a:rPr lang="pt-BR" dirty="0"/>
              <a:t>Título</a:t>
            </a:r>
          </a:p>
        </p:txBody>
      </p:sp>
    </p:spTree>
    <p:extLst>
      <p:ext uri="{BB962C8B-B14F-4D97-AF65-F5344CB8AC3E}">
        <p14:creationId xmlns:p14="http://schemas.microsoft.com/office/powerpoint/2010/main" val="181766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las">
    <p:spTree>
      <p:nvGrpSpPr>
        <p:cNvPr id="1" name=""/>
        <p:cNvGrpSpPr/>
        <p:nvPr/>
      </p:nvGrpSpPr>
      <p:grpSpPr>
        <a:xfrm>
          <a:off x="0" y="0"/>
          <a:ext cx="0" cy="0"/>
          <a:chOff x="0" y="0"/>
          <a:chExt cx="0" cy="0"/>
        </a:xfrm>
      </p:grpSpPr>
      <p:sp>
        <p:nvSpPr>
          <p:cNvPr id="8" name="Espaço Reservado para Imagem 7"/>
          <p:cNvSpPr>
            <a:spLocks noGrp="1"/>
          </p:cNvSpPr>
          <p:nvPr>
            <p:ph type="pic" sz="quarter" idx="10"/>
          </p:nvPr>
        </p:nvSpPr>
        <p:spPr>
          <a:xfrm>
            <a:off x="0" y="0"/>
            <a:ext cx="9144000" cy="6858000"/>
          </a:xfrm>
        </p:spPr>
        <p:txBody>
          <a:bodyPr/>
          <a:lstStyle/>
          <a:p>
            <a:endParaRPr lang="pt-BR"/>
          </a:p>
        </p:txBody>
      </p:sp>
    </p:spTree>
    <p:extLst>
      <p:ext uri="{BB962C8B-B14F-4D97-AF65-F5344CB8AC3E}">
        <p14:creationId xmlns:p14="http://schemas.microsoft.com/office/powerpoint/2010/main" val="2225923287"/>
      </p:ext>
    </p:extLst>
  </p:cSld>
  <p:clrMapOvr>
    <a:masterClrMapping/>
  </p:clrMapOvr>
  <p:transition spd="med">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Quads Escuro MBA">
    <p:bg>
      <p:bgPr>
        <a:blipFill rotWithShape="1">
          <a:blip r:embed="rId2" cstate="prin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58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0501"/>
            <a:ext cx="7323138" cy="555625"/>
          </a:xfrm>
        </p:spPr>
        <p:txBody>
          <a:bodyPr/>
          <a:lstStyle/>
          <a:p>
            <a:r>
              <a:rPr lang="x-none"/>
              <a:t>Click to edit Master title style</a:t>
            </a:r>
            <a:endParaRPr lang="pt-BR"/>
          </a:p>
        </p:txBody>
      </p:sp>
    </p:spTree>
    <p:extLst>
      <p:ext uri="{BB962C8B-B14F-4D97-AF65-F5344CB8AC3E}">
        <p14:creationId xmlns:p14="http://schemas.microsoft.com/office/powerpoint/2010/main" val="15416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0" y="44625"/>
            <a:ext cx="7596336" cy="1224136"/>
          </a:xfrm>
        </p:spPr>
        <p:txBody>
          <a:bodyPr/>
          <a:lstStyle>
            <a:lvl1pPr>
              <a:defRPr>
                <a:solidFill>
                  <a:schemeClr val="bg1"/>
                </a:solidFill>
                <a:latin typeface="Arial" pitchFamily="34" charset="0"/>
                <a:cs typeface="Arial" pitchFamily="34" charset="0"/>
              </a:defRPr>
            </a:lvl1pPr>
          </a:lstStyle>
          <a:p>
            <a:r>
              <a:rPr lang="pt-BR" dirty="0"/>
              <a:t>Slide 2</a:t>
            </a:r>
          </a:p>
        </p:txBody>
      </p:sp>
      <p:sp>
        <p:nvSpPr>
          <p:cNvPr id="3" name="Subtítulo 2"/>
          <p:cNvSpPr>
            <a:spLocks noGrp="1"/>
          </p:cNvSpPr>
          <p:nvPr>
            <p:ph type="subTitle" idx="1"/>
          </p:nvPr>
        </p:nvSpPr>
        <p:spPr>
          <a:xfrm>
            <a:off x="1475657" y="1340768"/>
            <a:ext cx="6192688" cy="4104456"/>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619673" y="44625"/>
            <a:ext cx="6120680" cy="1008112"/>
          </a:xfrm>
        </p:spPr>
        <p:txBody>
          <a:bodyPr/>
          <a:lstStyle>
            <a:lvl1pPr>
              <a:defRPr>
                <a:solidFill>
                  <a:schemeClr val="bg1"/>
                </a:solidFill>
                <a:latin typeface="Arial" pitchFamily="34" charset="0"/>
                <a:cs typeface="Arial" pitchFamily="34" charset="0"/>
              </a:defRPr>
            </a:lvl1pPr>
          </a:lstStyle>
          <a:p>
            <a:r>
              <a:rPr lang="pt-BR" dirty="0"/>
              <a:t>Slide 3</a:t>
            </a:r>
          </a:p>
        </p:txBody>
      </p:sp>
      <p:sp>
        <p:nvSpPr>
          <p:cNvPr id="3" name="Subtítulo 2"/>
          <p:cNvSpPr>
            <a:spLocks noGrp="1"/>
          </p:cNvSpPr>
          <p:nvPr>
            <p:ph type="subTitle" idx="1"/>
          </p:nvPr>
        </p:nvSpPr>
        <p:spPr>
          <a:xfrm>
            <a:off x="1547664" y="1268760"/>
            <a:ext cx="6192688" cy="4176464"/>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B449D725-AF79-4FB6-8D02-83EAC61E3211}"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61785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09/05/2024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45854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B449D725-AF79-4FB6-8D02-83EAC61E3211}"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10438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22DC2E43-1104-4361-9C00-4DD9ABBC5D8F}" type="datetimeFigureOut">
              <a:rPr lang="pt-BR" smtClean="0"/>
              <a:pPr/>
              <a:t>09/05/2024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7382924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4.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2E43-1104-4361-9C00-4DD9ABBC5D8F}" type="datetimeFigureOut">
              <a:rPr lang="pt-BR" smtClean="0"/>
              <a:pPr/>
              <a:t>09/05/2024</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pic>
        <p:nvPicPr>
          <p:cNvPr id="2050" name="Picture 2" descr="K:\Júnior\B.I\FIAP Shift\Template 4.jpg"/>
          <p:cNvPicPr>
            <a:picLocks noChangeAspect="1" noChangeArrowheads="1"/>
          </p:cNvPicPr>
          <p:nvPr/>
        </p:nvPicPr>
        <p:blipFill>
          <a:blip r:embed="rId5" cstate="print"/>
          <a:srcRect/>
          <a:stretch>
            <a:fillRect/>
          </a:stretch>
        </p:blipFill>
        <p:spPr bwMode="auto">
          <a:xfrm>
            <a:off x="0" y="2"/>
            <a:ext cx="9144000" cy="6858001"/>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66E0A-C854-4299-A8D3-265B33E61F69}" type="datetimeFigureOut">
              <a:rPr lang="pt-BR" smtClean="0"/>
              <a:pPr/>
              <a:t>09/05/2024</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9B6C0-1EBF-4909-A23C-2B4E6C0F9776}" type="slidenum">
              <a:rPr lang="pt-BR" smtClean="0"/>
              <a:pPr/>
              <a:t>‹nº›</a:t>
            </a:fld>
            <a:endParaRPr lang="pt-BR"/>
          </a:p>
        </p:txBody>
      </p:sp>
      <p:pic>
        <p:nvPicPr>
          <p:cNvPr id="3074" name="Picture 2" descr="K:\Júnior\B.I\FIAP Shift\Template 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5FC2F-4F59-4DA4-9C31-80974F5350D2}" type="datetimeFigureOut">
              <a:rPr lang="pt-BR" smtClean="0"/>
              <a:pPr/>
              <a:t>09/05/2024</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DE16-AB64-4071-8A5E-208E5097AA46}" type="slidenum">
              <a:rPr lang="pt-BR" smtClean="0"/>
              <a:pPr/>
              <a:t>‹nº›</a:t>
            </a:fld>
            <a:endParaRPr lang="pt-BR"/>
          </a:p>
        </p:txBody>
      </p:sp>
      <p:pic>
        <p:nvPicPr>
          <p:cNvPr id="4098" name="Picture 2" descr="K:\Júnior\B.I\FIAP Shift\Template 3.jpg"/>
          <p:cNvPicPr>
            <a:picLocks noChangeAspect="1" noChangeArrowheads="1"/>
          </p:cNvPicPr>
          <p:nvPr/>
        </p:nvPicPr>
        <p:blipFill>
          <a:blip r:embed="rId3" cstate="print"/>
          <a:srcRect/>
          <a:stretch>
            <a:fillRect/>
          </a:stretch>
        </p:blipFill>
        <p:spPr bwMode="auto">
          <a:xfrm>
            <a:off x="0" y="-99393"/>
            <a:ext cx="9276524" cy="6957393"/>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2E43-1104-4361-9C00-4DD9ABBC5D8F}" type="datetimeFigureOut">
              <a:rPr lang="pt-BR" smtClean="0"/>
              <a:pPr/>
              <a:t>09/05/2024</a:t>
            </a:fld>
            <a:endParaRPr lang="pt-B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spTree>
    <p:extLst>
      <p:ext uri="{BB962C8B-B14F-4D97-AF65-F5344CB8AC3E}">
        <p14:creationId xmlns:p14="http://schemas.microsoft.com/office/powerpoint/2010/main" val="337106221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3" r:id="rId13"/>
    <p:sldLayoutId id="2147483754"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cursospm3.com.br/blog/matriz-csd-o-que-e/#:~:text=A%20Matriz%20CSD%20%C3%A9%20um,ajuda%20a%20acompanhar%20essas%20altera%C3%A7%C3%B5es" TargetMode="External"/><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hyperlink" Target="https://www.cursospm3.com.br/blog/matriz-csd-o-que-e/#:~:text=A%20Matriz%20CSD%20%C3%A9%20um,ajuda%20a%20acompanhar%20essas%20altera%C3%A7%C3%B5es" TargetMode="External"/><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hyperlink" Target="https://www.cursospm3.com.br/blog/matriz-csd-o-que-e/#:~:text=A%20Matriz%20CSD%20%C3%A9%20um,ajuda%20a%20acompanhar%20essas%20altera%C3%A7%C3%B5es" TargetMode="External"/><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video" Target="file:///C:\Users\cl0743\Desktop\videos-completo\video_final.mp4" TargetMode="Externa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liveworkstudio.com.br/" TargetMode="External"/><Relationship Id="rId4" Type="http://schemas.openxmlformats.org/officeDocument/2006/relationships/hyperlink" Target="https://www.cursospm3.com.br/blog/matriz-csd-o-que-e/#:~:text=A%20Matriz%20CSD%20%C3%A9%20um,ajuda%20a%20acompanhar%20essas%20altera%C3%A7%C3%B5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cursospm3.com.br/blog/matriz-csd-o-que-e/#:~:text=A%20Matriz%20CSD%20%C3%A9%20um,ajuda%20a%20acompanhar%20essas%20altera%C3%A7%C3%B5es" TargetMode="External"/><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hyperlink" Target="https://www.cursospm3.com.br/blog/matriz-csd-o-que-e/#:~:text=A%20Matriz%20CSD%20%C3%A9%20um,ajuda%20a%20acompanhar%20essas%20altera%C3%A7%C3%B5e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FIAP-NOVO-2014-MAGENT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83125" y="1999290"/>
            <a:ext cx="3604019" cy="1051424"/>
          </a:xfrm>
          <a:prstGeom prst="rect">
            <a:avLst/>
          </a:prstGeom>
        </p:spPr>
      </p:pic>
    </p:spTree>
    <p:extLst>
      <p:ext uri="{BB962C8B-B14F-4D97-AF65-F5344CB8AC3E}">
        <p14:creationId xmlns:p14="http://schemas.microsoft.com/office/powerpoint/2010/main" val="141648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534728" y="333035"/>
            <a:ext cx="66137" cy="58526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3" name="Retângulo 2"/>
          <p:cNvSpPr/>
          <p:nvPr/>
        </p:nvSpPr>
        <p:spPr>
          <a:xfrm>
            <a:off x="600865" y="628236"/>
            <a:ext cx="7309953" cy="523220"/>
          </a:xfrm>
          <a:prstGeom prst="rect">
            <a:avLst/>
          </a:prstGeom>
        </p:spPr>
        <p:txBody>
          <a:bodyPr wrap="square">
            <a:spAutoFit/>
          </a:bodyPr>
          <a:lstStyle/>
          <a:p>
            <a:pPr fontAlgn="base"/>
            <a:r>
              <a:rPr lang="pt-BR" sz="2800" b="1" dirty="0">
                <a:solidFill>
                  <a:srgbClr val="2D2D2D"/>
                </a:solidFill>
                <a:latin typeface="inherit"/>
              </a:rPr>
              <a:t> </a:t>
            </a:r>
            <a:endParaRPr lang="pt-BR" sz="2800" b="1" i="0" dirty="0">
              <a:solidFill>
                <a:srgbClr val="2D2D2D"/>
              </a:solidFill>
              <a:effectLst/>
              <a:latin typeface="open_sansbold"/>
            </a:endParaRPr>
          </a:p>
        </p:txBody>
      </p:sp>
      <p:sp>
        <p:nvSpPr>
          <p:cNvPr id="31" name="CaixaDeTexto 30"/>
          <p:cNvSpPr txBox="1"/>
          <p:nvPr/>
        </p:nvSpPr>
        <p:spPr>
          <a:xfrm>
            <a:off x="600865" y="329329"/>
            <a:ext cx="6025432" cy="646331"/>
          </a:xfrm>
          <a:prstGeom prst="rect">
            <a:avLst/>
          </a:prstGeom>
          <a:noFill/>
        </p:spPr>
        <p:txBody>
          <a:bodyPr wrap="none" rtlCol="0">
            <a:spAutoFit/>
          </a:bodyPr>
          <a:lstStyle/>
          <a:p>
            <a:r>
              <a:rPr lang="pt-BR" sz="3600" b="1" i="0" dirty="0">
                <a:solidFill>
                  <a:srgbClr val="221C28"/>
                </a:solidFill>
                <a:effectLst/>
                <a:latin typeface="Inter"/>
              </a:rPr>
              <a:t>Quando Aplicar a Matriz CSD </a:t>
            </a:r>
            <a:r>
              <a:rPr lang="pt-BR" sz="3600" b="1" dirty="0"/>
              <a:t>?</a:t>
            </a:r>
          </a:p>
        </p:txBody>
      </p:sp>
      <p:sp>
        <p:nvSpPr>
          <p:cNvPr id="2" name="Retângulo 1">
            <a:extLst>
              <a:ext uri="{FF2B5EF4-FFF2-40B4-BE49-F238E27FC236}">
                <a16:creationId xmlns:a16="http://schemas.microsoft.com/office/drawing/2014/main" id="{F8FA1DAA-983D-4DB9-A09C-568D30AB5459}"/>
              </a:ext>
            </a:extLst>
          </p:cNvPr>
          <p:cNvSpPr/>
          <p:nvPr/>
        </p:nvSpPr>
        <p:spPr>
          <a:xfrm>
            <a:off x="600865" y="1874728"/>
            <a:ext cx="7587842" cy="4278094"/>
          </a:xfrm>
          <a:prstGeom prst="rect">
            <a:avLst/>
          </a:prstGeom>
        </p:spPr>
        <p:txBody>
          <a:bodyPr wrap="square">
            <a:spAutoFit/>
          </a:bodyPr>
          <a:lstStyle/>
          <a:p>
            <a:pPr marL="285750" indent="-285750" algn="just">
              <a:buFont typeface="Wingdings" panose="05000000000000000000" pitchFamily="2" charset="2"/>
              <a:buChar char="Ø"/>
            </a:pPr>
            <a:r>
              <a:rPr lang="pt-BR" sz="1600" b="1" dirty="0">
                <a:solidFill>
                  <a:srgbClr val="FF0000"/>
                </a:solidFill>
              </a:rPr>
              <a:t>Início do projeto. </a:t>
            </a:r>
            <a:r>
              <a:rPr lang="pt-BR" sz="1600" dirty="0"/>
              <a:t>Use a Matriz CSD para avaliar a viabilidade do projeto e identificar as principais incertezas que precisam ser abordadas durante o planejamento e a execução.</a:t>
            </a:r>
          </a:p>
          <a:p>
            <a:pPr marL="285750" indent="-285750" algn="just">
              <a:buFont typeface="Wingdings" panose="05000000000000000000" pitchFamily="2" charset="2"/>
              <a:buChar char="Ø"/>
            </a:pPr>
            <a:endParaRPr lang="pt-BR" sz="1600" dirty="0"/>
          </a:p>
          <a:p>
            <a:pPr marL="285750" indent="-285750" algn="just">
              <a:buFont typeface="Wingdings" panose="05000000000000000000" pitchFamily="2" charset="2"/>
              <a:buChar char="Ø"/>
            </a:pPr>
            <a:r>
              <a:rPr lang="pt-BR" sz="1600" b="1" dirty="0">
                <a:solidFill>
                  <a:srgbClr val="FF0000"/>
                </a:solidFill>
              </a:rPr>
              <a:t>Planejamento estratégico. </a:t>
            </a:r>
            <a:r>
              <a:rPr lang="pt-BR" sz="1600" dirty="0"/>
              <a:t>Durante as sessões de planejamento estratégico, a Matriz CSD pode ajudar a identificar fatores críticos que influenciam o sucesso da estratégia e a priorizar ações com base no nível de certeza e incerteza associado a elas.</a:t>
            </a:r>
          </a:p>
          <a:p>
            <a:pPr marL="285750" indent="-285750" algn="just">
              <a:buFont typeface="Wingdings" panose="05000000000000000000" pitchFamily="2" charset="2"/>
              <a:buChar char="Ø"/>
            </a:pPr>
            <a:endParaRPr lang="pt-BR" sz="1600" dirty="0"/>
          </a:p>
          <a:p>
            <a:pPr marL="285750" indent="-285750" algn="just">
              <a:buFont typeface="Wingdings" panose="05000000000000000000" pitchFamily="2" charset="2"/>
              <a:buChar char="Ø"/>
            </a:pPr>
            <a:r>
              <a:rPr lang="pt-BR" sz="1600" b="1" dirty="0">
                <a:solidFill>
                  <a:srgbClr val="FF0000"/>
                </a:solidFill>
              </a:rPr>
              <a:t>Gerenciamento de riscos. </a:t>
            </a:r>
            <a:r>
              <a:rPr lang="pt-BR" sz="1600" dirty="0"/>
              <a:t>Incorpore a Matriz CSD ao processo de gerenciamento de riscos para identificar e priorizar os riscos com base em seu impacto e probabilidade. Isso permite que as equipes desenvolvam planos proativos de mitigação de riscos e aloquem recursos de forma eficaz.</a:t>
            </a:r>
          </a:p>
          <a:p>
            <a:pPr marL="285750" indent="-285750" algn="just">
              <a:buFont typeface="Wingdings" panose="05000000000000000000" pitchFamily="2" charset="2"/>
              <a:buChar char="Ø"/>
            </a:pPr>
            <a:endParaRPr lang="pt-BR" sz="1600" dirty="0"/>
          </a:p>
          <a:p>
            <a:pPr marL="285750" indent="-285750" algn="just">
              <a:buFont typeface="Wingdings" panose="05000000000000000000" pitchFamily="2" charset="2"/>
              <a:buChar char="Ø"/>
            </a:pPr>
            <a:r>
              <a:rPr lang="pt-BR" sz="1600" b="1" dirty="0">
                <a:solidFill>
                  <a:srgbClr val="FF0000"/>
                </a:solidFill>
              </a:rPr>
              <a:t>Tomada de decisões. </a:t>
            </a:r>
            <a:r>
              <a:rPr lang="pt-BR" sz="1600" dirty="0"/>
              <a:t>Ao tomar decisões comerciais importantes, use a Matriz CSD para avaliar diferentes opções e avaliar o nível de certeza e incerteza associado a cada opção. Isso ajuda a tomar decisões informadas e a minimizar o impacto das incertezas nos resultados.</a:t>
            </a:r>
          </a:p>
        </p:txBody>
      </p:sp>
    </p:spTree>
    <p:extLst>
      <p:ext uri="{BB962C8B-B14F-4D97-AF65-F5344CB8AC3E}">
        <p14:creationId xmlns:p14="http://schemas.microsoft.com/office/powerpoint/2010/main" val="231797864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52042" y="507045"/>
            <a:ext cx="45719" cy="58003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CaixaDeTexto 7"/>
          <p:cNvSpPr txBox="1"/>
          <p:nvPr/>
        </p:nvSpPr>
        <p:spPr>
          <a:xfrm>
            <a:off x="734940" y="493197"/>
            <a:ext cx="5645031" cy="646331"/>
          </a:xfrm>
          <a:prstGeom prst="rect">
            <a:avLst/>
          </a:prstGeom>
          <a:noFill/>
        </p:spPr>
        <p:txBody>
          <a:bodyPr wrap="square" rtlCol="0">
            <a:spAutoFit/>
          </a:bodyPr>
          <a:lstStyle/>
          <a:p>
            <a:r>
              <a:rPr lang="pt-BR" sz="3600" b="1" i="0" dirty="0">
                <a:solidFill>
                  <a:srgbClr val="221C28"/>
                </a:solidFill>
                <a:effectLst/>
                <a:latin typeface="Inter"/>
              </a:rPr>
              <a:t>Como fazer a Matriz CSD</a:t>
            </a:r>
            <a:r>
              <a:rPr lang="pt-BR" sz="3600" b="1" dirty="0"/>
              <a:t>?</a:t>
            </a:r>
          </a:p>
        </p:txBody>
      </p:sp>
      <p:sp>
        <p:nvSpPr>
          <p:cNvPr id="9" name="Retângulo 8"/>
          <p:cNvSpPr/>
          <p:nvPr/>
        </p:nvSpPr>
        <p:spPr>
          <a:xfrm>
            <a:off x="4572000" y="6664482"/>
            <a:ext cx="4572000" cy="215444"/>
          </a:xfrm>
          <a:prstGeom prst="rect">
            <a:avLst/>
          </a:prstGeom>
        </p:spPr>
        <p:txBody>
          <a:bodyPr>
            <a:spAutoFit/>
          </a:bodyPr>
          <a:lstStyle/>
          <a:p>
            <a:pPr algn="r"/>
            <a:r>
              <a:rPr lang="pt-BR" sz="800" dirty="0">
                <a:hlinkClick r:id="rId3"/>
              </a:rPr>
              <a:t>Matriz CSD: o que é e como construir junto ao time (cursospm3.com.br)</a:t>
            </a:r>
            <a:endParaRPr lang="pt-BR" sz="800" dirty="0"/>
          </a:p>
        </p:txBody>
      </p:sp>
      <p:sp>
        <p:nvSpPr>
          <p:cNvPr id="13" name="TextBox 12">
            <a:extLst>
              <a:ext uri="{FF2B5EF4-FFF2-40B4-BE49-F238E27FC236}">
                <a16:creationId xmlns:a16="http://schemas.microsoft.com/office/drawing/2014/main" id="{2063FAD2-08D2-4578-B8A6-FC98B3202183}"/>
              </a:ext>
            </a:extLst>
          </p:cNvPr>
          <p:cNvSpPr txBox="1"/>
          <p:nvPr/>
        </p:nvSpPr>
        <p:spPr>
          <a:xfrm>
            <a:off x="652042" y="1515368"/>
            <a:ext cx="8080897" cy="1200329"/>
          </a:xfrm>
          <a:prstGeom prst="rect">
            <a:avLst/>
          </a:prstGeom>
          <a:noFill/>
        </p:spPr>
        <p:txBody>
          <a:bodyPr wrap="square">
            <a:spAutoFit/>
          </a:bodyPr>
          <a:lstStyle/>
          <a:p>
            <a:pPr algn="just"/>
            <a:r>
              <a:rPr lang="pt-BR" b="0" i="0" dirty="0">
                <a:solidFill>
                  <a:srgbClr val="221C28"/>
                </a:solidFill>
                <a:effectLst/>
              </a:rPr>
              <a:t>Ela não é feita para ficar de lado ou ser esquecida, e também </a:t>
            </a:r>
            <a:r>
              <a:rPr lang="pt-BR" b="1" i="0" dirty="0">
                <a:solidFill>
                  <a:srgbClr val="221C28"/>
                </a:solidFill>
                <a:effectLst/>
              </a:rPr>
              <a:t>não é uma estrutura imutável</a:t>
            </a:r>
            <a:r>
              <a:rPr lang="pt-BR" b="0" i="0" dirty="0">
                <a:solidFill>
                  <a:srgbClr val="221C28"/>
                </a:solidFill>
                <a:effectLst/>
              </a:rPr>
              <a:t>. Esse</a:t>
            </a:r>
            <a:r>
              <a:rPr lang="pt-BR" b="0" i="1" dirty="0">
                <a:solidFill>
                  <a:srgbClr val="221C28"/>
                </a:solidFill>
                <a:effectLst/>
              </a:rPr>
              <a:t> framework </a:t>
            </a:r>
            <a:r>
              <a:rPr lang="pt-BR" b="0" i="0" dirty="0">
                <a:solidFill>
                  <a:srgbClr val="FF0000"/>
                </a:solidFill>
                <a:effectLst/>
              </a:rPr>
              <a:t>pode ser modificado de acordo com o andamento do projeto e sofrer alterações ou acréscimos caso as prioridades mudem por algum motivo</a:t>
            </a:r>
            <a:r>
              <a:rPr lang="pt-BR" b="0" i="0" dirty="0">
                <a:solidFill>
                  <a:srgbClr val="221C28"/>
                </a:solidFill>
                <a:effectLst/>
              </a:rPr>
              <a:t>. </a:t>
            </a:r>
            <a:endParaRPr lang="en-US" dirty="0"/>
          </a:p>
        </p:txBody>
      </p:sp>
      <p:sp>
        <p:nvSpPr>
          <p:cNvPr id="14" name="TextBox 13">
            <a:extLst>
              <a:ext uri="{FF2B5EF4-FFF2-40B4-BE49-F238E27FC236}">
                <a16:creationId xmlns:a16="http://schemas.microsoft.com/office/drawing/2014/main" id="{A0124673-48E5-4CAB-A131-D984CFA253F6}"/>
              </a:ext>
            </a:extLst>
          </p:cNvPr>
          <p:cNvSpPr txBox="1"/>
          <p:nvPr/>
        </p:nvSpPr>
        <p:spPr>
          <a:xfrm>
            <a:off x="652042" y="2865031"/>
            <a:ext cx="5705070" cy="2554545"/>
          </a:xfrm>
          <a:prstGeom prst="rect">
            <a:avLst/>
          </a:prstGeom>
          <a:noFill/>
        </p:spPr>
        <p:txBody>
          <a:bodyPr wrap="square">
            <a:spAutoFit/>
          </a:bodyPr>
          <a:lstStyle/>
          <a:p>
            <a:pPr algn="just"/>
            <a:r>
              <a:rPr lang="pt-BR" sz="2000" b="0" i="0" dirty="0">
                <a:solidFill>
                  <a:srgbClr val="221C28"/>
                </a:solidFill>
                <a:effectLst/>
              </a:rPr>
              <a:t>Assim que o time decidir começar um projeto, é importante</a:t>
            </a:r>
            <a:r>
              <a:rPr lang="pt-BR" sz="2000" b="1" i="0" dirty="0">
                <a:solidFill>
                  <a:srgbClr val="221C28"/>
                </a:solidFill>
                <a:effectLst/>
              </a:rPr>
              <a:t> aplicar a matriz CSD para nortear todos os passos </a:t>
            </a:r>
            <a:r>
              <a:rPr lang="pt-BR" sz="2000" b="0" i="0" dirty="0">
                <a:solidFill>
                  <a:srgbClr val="221C28"/>
                </a:solidFill>
                <a:effectLst/>
              </a:rPr>
              <a:t>desde o início. </a:t>
            </a:r>
          </a:p>
          <a:p>
            <a:pPr algn="just"/>
            <a:endParaRPr lang="pt-BR" sz="2000" dirty="0">
              <a:solidFill>
                <a:srgbClr val="221C28"/>
              </a:solidFill>
            </a:endParaRPr>
          </a:p>
          <a:p>
            <a:pPr algn="just"/>
            <a:r>
              <a:rPr lang="pt-BR" sz="2000" b="0" i="0" dirty="0">
                <a:solidFill>
                  <a:srgbClr val="221C28"/>
                </a:solidFill>
                <a:effectLst/>
              </a:rPr>
              <a:t>Também pode utilizar essa estrutura para direcionar as primeiras pesquisas do projeto, seja para esclarecer as dúvidas, seja para confirmar as suposições e certezas. </a:t>
            </a:r>
            <a:endParaRPr lang="en-US" sz="2000" dirty="0"/>
          </a:p>
        </p:txBody>
      </p:sp>
      <p:pic>
        <p:nvPicPr>
          <p:cNvPr id="5122" name="Picture 2" descr="Dúvidas – Wiki Unifesspa">
            <a:extLst>
              <a:ext uri="{FF2B5EF4-FFF2-40B4-BE49-F238E27FC236}">
                <a16:creationId xmlns:a16="http://schemas.microsoft.com/office/drawing/2014/main" id="{BD4629F6-8D46-2CA6-549B-D1D88457738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7112" y="3152725"/>
            <a:ext cx="2665553" cy="199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1764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52042" y="507045"/>
            <a:ext cx="45719" cy="58003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CaixaDeTexto 7"/>
          <p:cNvSpPr txBox="1"/>
          <p:nvPr/>
        </p:nvSpPr>
        <p:spPr>
          <a:xfrm>
            <a:off x="734940" y="493197"/>
            <a:ext cx="7757018" cy="646331"/>
          </a:xfrm>
          <a:prstGeom prst="rect">
            <a:avLst/>
          </a:prstGeom>
          <a:noFill/>
        </p:spPr>
        <p:txBody>
          <a:bodyPr wrap="square" rtlCol="0">
            <a:spAutoFit/>
          </a:bodyPr>
          <a:lstStyle/>
          <a:p>
            <a:pPr algn="l"/>
            <a:r>
              <a:rPr lang="pt-BR" sz="3600" b="1" i="0" dirty="0">
                <a:solidFill>
                  <a:srgbClr val="221C28"/>
                </a:solidFill>
                <a:effectLst/>
                <a:latin typeface="Inter"/>
              </a:rPr>
              <a:t>Dicas práticas para utilizar a Matriz CSD</a:t>
            </a:r>
          </a:p>
        </p:txBody>
      </p:sp>
      <p:sp>
        <p:nvSpPr>
          <p:cNvPr id="9" name="Retângulo 8"/>
          <p:cNvSpPr/>
          <p:nvPr/>
        </p:nvSpPr>
        <p:spPr>
          <a:xfrm>
            <a:off x="4572000" y="6664482"/>
            <a:ext cx="4572000" cy="215444"/>
          </a:xfrm>
          <a:prstGeom prst="rect">
            <a:avLst/>
          </a:prstGeom>
        </p:spPr>
        <p:txBody>
          <a:bodyPr>
            <a:spAutoFit/>
          </a:bodyPr>
          <a:lstStyle/>
          <a:p>
            <a:pPr algn="r"/>
            <a:r>
              <a:rPr lang="pt-BR" sz="800" dirty="0">
                <a:hlinkClick r:id="rId3"/>
              </a:rPr>
              <a:t>Matriz CSD: o que é e como construir junto ao time (cursospm3.com.br)</a:t>
            </a:r>
            <a:endParaRPr lang="pt-BR" sz="800" dirty="0"/>
          </a:p>
        </p:txBody>
      </p:sp>
      <p:sp>
        <p:nvSpPr>
          <p:cNvPr id="2" name="CaixaDeTexto 1">
            <a:extLst>
              <a:ext uri="{FF2B5EF4-FFF2-40B4-BE49-F238E27FC236}">
                <a16:creationId xmlns:a16="http://schemas.microsoft.com/office/drawing/2014/main" id="{02203CDC-78CF-34AB-543F-16F0FF53D402}"/>
              </a:ext>
            </a:extLst>
          </p:cNvPr>
          <p:cNvSpPr txBox="1"/>
          <p:nvPr/>
        </p:nvSpPr>
        <p:spPr>
          <a:xfrm>
            <a:off x="734940" y="1370825"/>
            <a:ext cx="7939277" cy="646331"/>
          </a:xfrm>
          <a:prstGeom prst="rect">
            <a:avLst/>
          </a:prstGeom>
          <a:noFill/>
        </p:spPr>
        <p:txBody>
          <a:bodyPr wrap="square" rtlCol="0">
            <a:spAutoFit/>
          </a:bodyPr>
          <a:lstStyle/>
          <a:p>
            <a:pPr algn="just"/>
            <a:r>
              <a:rPr lang="pt-BR" b="0" i="0" dirty="0">
                <a:solidFill>
                  <a:srgbClr val="221C28"/>
                </a:solidFill>
                <a:effectLst/>
              </a:rPr>
              <a:t>A matriz CSD é uma estrutura muito útil para os times de Produto, vamos ver como você pode colocá-la em prátic</a:t>
            </a:r>
            <a:r>
              <a:rPr lang="pt-BR" dirty="0">
                <a:solidFill>
                  <a:srgbClr val="221C28"/>
                </a:solidFill>
              </a:rPr>
              <a:t>a:</a:t>
            </a:r>
            <a:endParaRPr lang="pt-BR" dirty="0"/>
          </a:p>
        </p:txBody>
      </p:sp>
      <p:sp>
        <p:nvSpPr>
          <p:cNvPr id="3" name="CaixaDeTexto 2">
            <a:extLst>
              <a:ext uri="{FF2B5EF4-FFF2-40B4-BE49-F238E27FC236}">
                <a16:creationId xmlns:a16="http://schemas.microsoft.com/office/drawing/2014/main" id="{5974DA35-95B2-5716-FE00-E144585F8381}"/>
              </a:ext>
            </a:extLst>
          </p:cNvPr>
          <p:cNvSpPr txBox="1"/>
          <p:nvPr/>
        </p:nvSpPr>
        <p:spPr>
          <a:xfrm>
            <a:off x="674901" y="2299475"/>
            <a:ext cx="5682211" cy="1477328"/>
          </a:xfrm>
          <a:prstGeom prst="rect">
            <a:avLst/>
          </a:prstGeom>
          <a:noFill/>
        </p:spPr>
        <p:txBody>
          <a:bodyPr wrap="square" rtlCol="0">
            <a:spAutoFit/>
          </a:bodyPr>
          <a:lstStyle/>
          <a:p>
            <a:pPr algn="just"/>
            <a:r>
              <a:rPr lang="pt-BR" b="1" i="0" dirty="0">
                <a:solidFill>
                  <a:srgbClr val="FF0000"/>
                </a:solidFill>
                <a:effectLst/>
              </a:rPr>
              <a:t>Defina o objetivo</a:t>
            </a:r>
          </a:p>
          <a:p>
            <a:pPr algn="just"/>
            <a:endParaRPr lang="pt-BR" b="1" i="0" dirty="0">
              <a:solidFill>
                <a:srgbClr val="221C28"/>
              </a:solidFill>
              <a:effectLst/>
            </a:endParaRPr>
          </a:p>
          <a:p>
            <a:pPr algn="just"/>
            <a:r>
              <a:rPr lang="pt-BR" b="0" i="0" dirty="0">
                <a:solidFill>
                  <a:srgbClr val="221C28"/>
                </a:solidFill>
                <a:effectLst/>
              </a:rPr>
              <a:t>Qual problema o time quer resolver? </a:t>
            </a:r>
            <a:r>
              <a:rPr lang="pt-BR" b="1" i="0" dirty="0">
                <a:solidFill>
                  <a:srgbClr val="221C28"/>
                </a:solidFill>
                <a:effectLst/>
              </a:rPr>
              <a:t>Por que o projeto existe? </a:t>
            </a:r>
            <a:r>
              <a:rPr lang="pt-BR" b="0" i="0" dirty="0">
                <a:solidFill>
                  <a:srgbClr val="221C28"/>
                </a:solidFill>
                <a:effectLst/>
              </a:rPr>
              <a:t>Essas perguntas vão ajudar na hora de levantar as certezas, as suposições e as dúvidas. </a:t>
            </a:r>
          </a:p>
        </p:txBody>
      </p:sp>
      <p:sp>
        <p:nvSpPr>
          <p:cNvPr id="13" name="TextBox 12">
            <a:extLst>
              <a:ext uri="{FF2B5EF4-FFF2-40B4-BE49-F238E27FC236}">
                <a16:creationId xmlns:a16="http://schemas.microsoft.com/office/drawing/2014/main" id="{2063FAD2-08D2-4578-B8A6-FC98B3202183}"/>
              </a:ext>
            </a:extLst>
          </p:cNvPr>
          <p:cNvSpPr txBox="1"/>
          <p:nvPr/>
        </p:nvSpPr>
        <p:spPr>
          <a:xfrm>
            <a:off x="674901" y="4056479"/>
            <a:ext cx="5727928" cy="2308324"/>
          </a:xfrm>
          <a:prstGeom prst="rect">
            <a:avLst/>
          </a:prstGeom>
          <a:noFill/>
        </p:spPr>
        <p:txBody>
          <a:bodyPr wrap="square">
            <a:spAutoFit/>
          </a:bodyPr>
          <a:lstStyle/>
          <a:p>
            <a:pPr algn="just"/>
            <a:r>
              <a:rPr lang="pt-BR" b="1" i="0" dirty="0">
                <a:solidFill>
                  <a:srgbClr val="FF0000"/>
                </a:solidFill>
                <a:effectLst/>
              </a:rPr>
              <a:t>Escreva as certezas, as suposições e as dúvidas</a:t>
            </a:r>
          </a:p>
          <a:p>
            <a:pPr algn="just"/>
            <a:endParaRPr lang="pt-BR" b="1" i="0" dirty="0">
              <a:solidFill>
                <a:srgbClr val="221C28"/>
              </a:solidFill>
              <a:effectLst/>
            </a:endParaRPr>
          </a:p>
          <a:p>
            <a:pPr algn="just"/>
            <a:r>
              <a:rPr lang="pt-BR" b="0" i="0" dirty="0">
                <a:solidFill>
                  <a:srgbClr val="221C28"/>
                </a:solidFill>
                <a:effectLst/>
              </a:rPr>
              <a:t>Faça um levantamento sobre as certezas, as suposições e as dúvidas em relação ao projeto. Uma dica é utilizar </a:t>
            </a:r>
            <a:r>
              <a:rPr lang="pt-BR" b="1" i="0" dirty="0">
                <a:solidFill>
                  <a:srgbClr val="221C28"/>
                </a:solidFill>
                <a:effectLst/>
              </a:rPr>
              <a:t>sessões de</a:t>
            </a:r>
            <a:r>
              <a:rPr lang="pt-BR" b="1" i="1" dirty="0">
                <a:solidFill>
                  <a:srgbClr val="221C28"/>
                </a:solidFill>
                <a:effectLst/>
              </a:rPr>
              <a:t> </a:t>
            </a:r>
            <a:r>
              <a:rPr lang="pt-BR" b="1" i="1" u="none" strike="noStrike" dirty="0">
                <a:effectLst/>
              </a:rPr>
              <a:t>brainstorming</a:t>
            </a:r>
            <a:r>
              <a:rPr lang="pt-BR" b="1" i="1" dirty="0">
                <a:effectLst/>
              </a:rPr>
              <a:t> </a:t>
            </a:r>
            <a:r>
              <a:rPr lang="pt-BR" b="1" i="0" dirty="0">
                <a:solidFill>
                  <a:srgbClr val="221C28"/>
                </a:solidFill>
                <a:effectLst/>
              </a:rPr>
              <a:t>com o time</a:t>
            </a:r>
            <a:r>
              <a:rPr lang="pt-BR" b="0" i="0" dirty="0">
                <a:solidFill>
                  <a:srgbClr val="221C28"/>
                </a:solidFill>
                <a:effectLst/>
              </a:rPr>
              <a:t>, de modo que cada pessoa monte um esboço da sua matriz e depois compartilhe com o time para discutirem o que deve entrar em cada coluna da matriz final. </a:t>
            </a:r>
          </a:p>
        </p:txBody>
      </p:sp>
      <p:pic>
        <p:nvPicPr>
          <p:cNvPr id="6146" name="Picture 2" descr="Cinco superdicas sobre dúvidas verbais - Escola Kids">
            <a:extLst>
              <a:ext uri="{FF2B5EF4-FFF2-40B4-BE49-F238E27FC236}">
                <a16:creationId xmlns:a16="http://schemas.microsoft.com/office/drawing/2014/main" id="{532FD340-A39F-0CB2-1183-53A62BEB54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9455" y="2921285"/>
            <a:ext cx="2479124" cy="1792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3430356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52042" y="507045"/>
            <a:ext cx="45719" cy="58003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CaixaDeTexto 7"/>
          <p:cNvSpPr txBox="1"/>
          <p:nvPr/>
        </p:nvSpPr>
        <p:spPr>
          <a:xfrm>
            <a:off x="734940" y="493197"/>
            <a:ext cx="7757018" cy="646331"/>
          </a:xfrm>
          <a:prstGeom prst="rect">
            <a:avLst/>
          </a:prstGeom>
          <a:noFill/>
        </p:spPr>
        <p:txBody>
          <a:bodyPr wrap="square" rtlCol="0">
            <a:spAutoFit/>
          </a:bodyPr>
          <a:lstStyle/>
          <a:p>
            <a:pPr algn="l"/>
            <a:r>
              <a:rPr lang="pt-BR" sz="3600" b="1" i="0" dirty="0">
                <a:solidFill>
                  <a:srgbClr val="221C28"/>
                </a:solidFill>
                <a:effectLst/>
                <a:latin typeface="Inter"/>
              </a:rPr>
              <a:t>Dicas práticas para utilizar a Matriz CSD</a:t>
            </a:r>
          </a:p>
        </p:txBody>
      </p:sp>
      <p:sp>
        <p:nvSpPr>
          <p:cNvPr id="9" name="Retângulo 8"/>
          <p:cNvSpPr/>
          <p:nvPr/>
        </p:nvSpPr>
        <p:spPr>
          <a:xfrm>
            <a:off x="4572000" y="6664482"/>
            <a:ext cx="4572000" cy="215444"/>
          </a:xfrm>
          <a:prstGeom prst="rect">
            <a:avLst/>
          </a:prstGeom>
        </p:spPr>
        <p:txBody>
          <a:bodyPr>
            <a:spAutoFit/>
          </a:bodyPr>
          <a:lstStyle/>
          <a:p>
            <a:pPr algn="r"/>
            <a:r>
              <a:rPr lang="pt-BR" sz="800" dirty="0">
                <a:hlinkClick r:id="rId3"/>
              </a:rPr>
              <a:t>Matriz CSD: o que é e como construir junto ao time (cursospm3.com.br)</a:t>
            </a:r>
            <a:endParaRPr lang="pt-BR" sz="800" dirty="0"/>
          </a:p>
        </p:txBody>
      </p:sp>
      <p:sp>
        <p:nvSpPr>
          <p:cNvPr id="16" name="TextBox 15">
            <a:extLst>
              <a:ext uri="{FF2B5EF4-FFF2-40B4-BE49-F238E27FC236}">
                <a16:creationId xmlns:a16="http://schemas.microsoft.com/office/drawing/2014/main" id="{392C1E10-F6B6-4617-BF21-91240B752C32}"/>
              </a:ext>
            </a:extLst>
          </p:cNvPr>
          <p:cNvSpPr txBox="1"/>
          <p:nvPr/>
        </p:nvSpPr>
        <p:spPr>
          <a:xfrm>
            <a:off x="583086" y="1766078"/>
            <a:ext cx="8342799" cy="1508105"/>
          </a:xfrm>
          <a:prstGeom prst="rect">
            <a:avLst/>
          </a:prstGeom>
          <a:noFill/>
        </p:spPr>
        <p:txBody>
          <a:bodyPr wrap="square">
            <a:spAutoFit/>
          </a:bodyPr>
          <a:lstStyle/>
          <a:p>
            <a:pPr algn="just"/>
            <a:r>
              <a:rPr lang="pt-BR" sz="2000" b="1" i="0" dirty="0">
                <a:solidFill>
                  <a:srgbClr val="FF0000"/>
                </a:solidFill>
                <a:effectLst/>
              </a:rPr>
              <a:t>Escolha uma boa ferramenta</a:t>
            </a:r>
            <a:endParaRPr lang="pt-BR" sz="2000" b="1" dirty="0">
              <a:solidFill>
                <a:srgbClr val="FF0000"/>
              </a:solidFill>
            </a:endParaRPr>
          </a:p>
          <a:p>
            <a:pPr algn="just"/>
            <a:endParaRPr lang="pt-BR" sz="2000" b="1" i="0" dirty="0">
              <a:solidFill>
                <a:srgbClr val="221C28"/>
              </a:solidFill>
              <a:effectLst/>
            </a:endParaRPr>
          </a:p>
          <a:p>
            <a:pPr algn="just"/>
            <a:r>
              <a:rPr lang="pt-BR" sz="1600" b="0" i="0" dirty="0">
                <a:solidFill>
                  <a:srgbClr val="221C28"/>
                </a:solidFill>
                <a:effectLst/>
              </a:rPr>
              <a:t>Como a sua equipe irá construir a Matriz CSD? Algumas opções são</a:t>
            </a:r>
            <a:r>
              <a:rPr lang="pt-BR" sz="1600" b="0" i="1" dirty="0">
                <a:solidFill>
                  <a:srgbClr val="221C28"/>
                </a:solidFill>
                <a:effectLst/>
              </a:rPr>
              <a:t> </a:t>
            </a:r>
            <a:r>
              <a:rPr lang="pt-BR" sz="1600" b="0" i="1" dirty="0" err="1">
                <a:solidFill>
                  <a:srgbClr val="221C28"/>
                </a:solidFill>
                <a:effectLst/>
              </a:rPr>
              <a:t>post-its</a:t>
            </a:r>
            <a:r>
              <a:rPr lang="pt-BR" sz="1600" b="0" i="1" dirty="0">
                <a:solidFill>
                  <a:srgbClr val="221C28"/>
                </a:solidFill>
                <a:effectLst/>
              </a:rPr>
              <a:t> </a:t>
            </a:r>
            <a:r>
              <a:rPr lang="pt-BR" sz="1600" b="0" i="0" dirty="0">
                <a:solidFill>
                  <a:srgbClr val="221C28"/>
                </a:solidFill>
                <a:effectLst/>
              </a:rPr>
              <a:t>em um quadro, caneta e placa de vidro, planilha no Google </a:t>
            </a:r>
            <a:r>
              <a:rPr lang="pt-BR" sz="1600" b="0" i="0" dirty="0" err="1">
                <a:solidFill>
                  <a:srgbClr val="221C28"/>
                </a:solidFill>
                <a:effectLst/>
              </a:rPr>
              <a:t>Sheets</a:t>
            </a:r>
            <a:r>
              <a:rPr lang="pt-BR" sz="1600" b="0" i="0" dirty="0">
                <a:solidFill>
                  <a:srgbClr val="221C28"/>
                </a:solidFill>
                <a:effectLst/>
              </a:rPr>
              <a:t> e ferramentas </a:t>
            </a:r>
            <a:r>
              <a:rPr lang="pt-BR" sz="1600" b="0" i="1" dirty="0">
                <a:solidFill>
                  <a:srgbClr val="221C28"/>
                </a:solidFill>
                <a:effectLst/>
              </a:rPr>
              <a:t>online</a:t>
            </a:r>
            <a:r>
              <a:rPr lang="pt-BR" sz="1600" b="0" i="0" dirty="0">
                <a:solidFill>
                  <a:srgbClr val="221C28"/>
                </a:solidFill>
                <a:effectLst/>
              </a:rPr>
              <a:t>. Em relação a esta última alternativa, você pode usar plataformas como o </a:t>
            </a:r>
            <a:r>
              <a:rPr lang="pt-BR" sz="1600" b="0" i="0" dirty="0" err="1">
                <a:solidFill>
                  <a:srgbClr val="221C28"/>
                </a:solidFill>
                <a:effectLst/>
              </a:rPr>
              <a:t>Trello</a:t>
            </a:r>
            <a:r>
              <a:rPr lang="pt-BR" sz="1600" b="0" i="0" dirty="0">
                <a:solidFill>
                  <a:srgbClr val="221C28"/>
                </a:solidFill>
                <a:effectLst/>
              </a:rPr>
              <a:t>, Miro e ou Mural para montar a matriz.</a:t>
            </a:r>
            <a:r>
              <a:rPr lang="pt-BR" sz="2000" b="0" i="0" dirty="0">
                <a:solidFill>
                  <a:srgbClr val="221C28"/>
                </a:solidFill>
                <a:effectLst/>
              </a:rPr>
              <a:t> </a:t>
            </a:r>
          </a:p>
        </p:txBody>
      </p:sp>
      <p:sp>
        <p:nvSpPr>
          <p:cNvPr id="2" name="Retângulo 1">
            <a:extLst>
              <a:ext uri="{FF2B5EF4-FFF2-40B4-BE49-F238E27FC236}">
                <a16:creationId xmlns:a16="http://schemas.microsoft.com/office/drawing/2014/main" id="{1B97FC9C-05D6-4EEA-A992-05447DD3EBA7}"/>
              </a:ext>
            </a:extLst>
          </p:cNvPr>
          <p:cNvSpPr/>
          <p:nvPr/>
        </p:nvSpPr>
        <p:spPr>
          <a:xfrm>
            <a:off x="583086" y="3759041"/>
            <a:ext cx="8243037" cy="2369880"/>
          </a:xfrm>
          <a:prstGeom prst="rect">
            <a:avLst/>
          </a:prstGeom>
        </p:spPr>
        <p:txBody>
          <a:bodyPr wrap="square">
            <a:spAutoFit/>
          </a:bodyPr>
          <a:lstStyle/>
          <a:p>
            <a:r>
              <a:rPr lang="pt-BR" b="1" dirty="0">
                <a:solidFill>
                  <a:srgbClr val="FF0000"/>
                </a:solidFill>
              </a:rPr>
              <a:t>Preze pela contribuição das pessoas do time</a:t>
            </a:r>
            <a:br>
              <a:rPr lang="pt-BR" b="1" dirty="0">
                <a:solidFill>
                  <a:srgbClr val="FF0000"/>
                </a:solidFill>
              </a:rPr>
            </a:br>
            <a:endParaRPr lang="pt-BR" b="1" dirty="0">
              <a:solidFill>
                <a:srgbClr val="FF0000"/>
              </a:solidFill>
            </a:endParaRPr>
          </a:p>
          <a:p>
            <a:r>
              <a:rPr lang="pt-BR" sz="1600" dirty="0"/>
              <a:t>Disponha os elementos que a equipe levantou nas respectivas colunas da Matriz CSD. Se utilizar uma ferramenta online ou uma planilha no Google </a:t>
            </a:r>
            <a:r>
              <a:rPr lang="pt-BR" sz="1600" dirty="0" err="1"/>
              <a:t>Sheets</a:t>
            </a:r>
            <a:r>
              <a:rPr lang="pt-BR" sz="1600" dirty="0"/>
              <a:t>, crie um modelo editável para as pessoas contribuírem e revise os detalhes. </a:t>
            </a:r>
            <a:br>
              <a:rPr lang="pt-BR" sz="1600" dirty="0"/>
            </a:br>
            <a:endParaRPr lang="pt-BR" sz="1600" dirty="0"/>
          </a:p>
          <a:p>
            <a:r>
              <a:rPr lang="pt-BR" sz="1600" dirty="0"/>
              <a:t>Se for utilizar post-its e um quadro no escritório, uma dica é separar os assuntos por cor para facilitar a visualização. Por exemplo, todos os post-its que trouxeram dúvidas, suposições e certezas sobre o público serão amarelos.</a:t>
            </a:r>
          </a:p>
        </p:txBody>
      </p:sp>
    </p:spTree>
    <p:extLst>
      <p:ext uri="{BB962C8B-B14F-4D97-AF65-F5344CB8AC3E}">
        <p14:creationId xmlns:p14="http://schemas.microsoft.com/office/powerpoint/2010/main" val="1214845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52042" y="507045"/>
            <a:ext cx="45719" cy="58003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CaixaDeTexto 7"/>
          <p:cNvSpPr txBox="1"/>
          <p:nvPr/>
        </p:nvSpPr>
        <p:spPr>
          <a:xfrm>
            <a:off x="734940" y="493197"/>
            <a:ext cx="7757018" cy="646331"/>
          </a:xfrm>
          <a:prstGeom prst="rect">
            <a:avLst/>
          </a:prstGeom>
          <a:noFill/>
        </p:spPr>
        <p:txBody>
          <a:bodyPr wrap="square" rtlCol="0">
            <a:spAutoFit/>
          </a:bodyPr>
          <a:lstStyle/>
          <a:p>
            <a:pPr algn="l"/>
            <a:r>
              <a:rPr lang="pt-BR" sz="3600" b="1" i="0" dirty="0">
                <a:solidFill>
                  <a:srgbClr val="221C28"/>
                </a:solidFill>
                <a:effectLst/>
                <a:latin typeface="Inter"/>
              </a:rPr>
              <a:t>Dicas práticas para utilizar a Matriz CSD</a:t>
            </a:r>
          </a:p>
        </p:txBody>
      </p:sp>
      <p:sp>
        <p:nvSpPr>
          <p:cNvPr id="2" name="Retângulo 1">
            <a:extLst>
              <a:ext uri="{FF2B5EF4-FFF2-40B4-BE49-F238E27FC236}">
                <a16:creationId xmlns:a16="http://schemas.microsoft.com/office/drawing/2014/main" id="{1076CC0E-1144-49A1-B7EC-00ABA692D0EA}"/>
              </a:ext>
            </a:extLst>
          </p:cNvPr>
          <p:cNvSpPr/>
          <p:nvPr/>
        </p:nvSpPr>
        <p:spPr>
          <a:xfrm>
            <a:off x="513825" y="1915497"/>
            <a:ext cx="8116349" cy="3970318"/>
          </a:xfrm>
          <a:prstGeom prst="rect">
            <a:avLst/>
          </a:prstGeom>
        </p:spPr>
        <p:txBody>
          <a:bodyPr wrap="square">
            <a:spAutoFit/>
          </a:bodyPr>
          <a:lstStyle/>
          <a:p>
            <a:r>
              <a:rPr lang="pt-BR" sz="1400" b="1" dirty="0">
                <a:solidFill>
                  <a:srgbClr val="FF0000"/>
                </a:solidFill>
              </a:rPr>
              <a:t>Use um quadro para anotar Certezas, Suposições e Dúvidas</a:t>
            </a:r>
          </a:p>
          <a:p>
            <a:r>
              <a:rPr lang="pt-BR" sz="1400" dirty="0"/>
              <a:t>Para começar, use um quadro para criar as colunas de Certezas, Suposições e Dúvidas. Para anotar as ideias, pode-se usar post-its.</a:t>
            </a:r>
          </a:p>
          <a:p>
            <a:endParaRPr lang="pt-BR" sz="1400" dirty="0"/>
          </a:p>
          <a:p>
            <a:r>
              <a:rPr lang="pt-BR" sz="1400" b="1" dirty="0">
                <a:solidFill>
                  <a:srgbClr val="FF0000"/>
                </a:solidFill>
              </a:rPr>
              <a:t>Comece pelas Certezas</a:t>
            </a:r>
          </a:p>
          <a:p>
            <a:r>
              <a:rPr lang="pt-BR" sz="1400" dirty="0"/>
              <a:t>É importante partir sempre dos fatos e dados disponíveis. O que parece ser a verdade absoluta, o time deve colocar na área de Certezas.</a:t>
            </a:r>
          </a:p>
          <a:p>
            <a:endParaRPr lang="pt-BR" sz="1400" dirty="0"/>
          </a:p>
          <a:p>
            <a:r>
              <a:rPr lang="pt-BR" sz="1400" b="1" dirty="0">
                <a:solidFill>
                  <a:srgbClr val="FF0000"/>
                </a:solidFill>
              </a:rPr>
              <a:t>O que fazer quando surgirem opiniões diferentes</a:t>
            </a:r>
          </a:p>
          <a:p>
            <a:r>
              <a:rPr lang="pt-BR" sz="1400" dirty="0"/>
              <a:t>Quando há opiniões diferentes sobre o mesmo assunto, o post-it vai para a área de Suposições. Isso significa que mesmo que alguém considere algo como certo, deve ficar na coluna de Suposições até prova em contrário. Estipular essa regra evita que o time perca tempo com discussões demoradas, bem no início do processo. O trabalho poderá avançar e as pessoas vão se concentrar no que é realmente comprovado.</a:t>
            </a:r>
          </a:p>
          <a:p>
            <a:endParaRPr lang="pt-BR" sz="1400" dirty="0"/>
          </a:p>
          <a:p>
            <a:r>
              <a:rPr lang="pt-BR" sz="1400" b="1" dirty="0">
                <a:solidFill>
                  <a:srgbClr val="FF0000"/>
                </a:solidFill>
              </a:rPr>
              <a:t>Não tenha medo de ter muitas Dúvidas</a:t>
            </a:r>
          </a:p>
          <a:p>
            <a:r>
              <a:rPr lang="pt-BR" sz="1400" dirty="0"/>
              <a:t>Para tudo o que não se sabe sobre o projeto, é só usar a coluna de Dúvidas. É comum que o volume de Dúvidas seja maior do que todo o resto nesse momento, mas isso também faz parte do processo. O time também terá consciência de que vai precisar comprovar muitas coisas e isso ajudará o trabalho a avançar.</a:t>
            </a:r>
          </a:p>
        </p:txBody>
      </p:sp>
    </p:spTree>
    <p:extLst>
      <p:ext uri="{BB962C8B-B14F-4D97-AF65-F5344CB8AC3E}">
        <p14:creationId xmlns:p14="http://schemas.microsoft.com/office/powerpoint/2010/main" val="13883689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52042" y="507045"/>
            <a:ext cx="45719" cy="58003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CaixaDeTexto 7"/>
          <p:cNvSpPr txBox="1"/>
          <p:nvPr/>
        </p:nvSpPr>
        <p:spPr>
          <a:xfrm>
            <a:off x="734940" y="493197"/>
            <a:ext cx="7757018" cy="646331"/>
          </a:xfrm>
          <a:prstGeom prst="rect">
            <a:avLst/>
          </a:prstGeom>
          <a:noFill/>
        </p:spPr>
        <p:txBody>
          <a:bodyPr wrap="square" rtlCol="0">
            <a:spAutoFit/>
          </a:bodyPr>
          <a:lstStyle/>
          <a:p>
            <a:pPr algn="l"/>
            <a:r>
              <a:rPr lang="pt-BR" sz="3600" b="1" i="0" dirty="0">
                <a:solidFill>
                  <a:srgbClr val="221C28"/>
                </a:solidFill>
                <a:effectLst/>
                <a:latin typeface="Inter"/>
              </a:rPr>
              <a:t>Dicas práticas para utilizar a Matriz CSD</a:t>
            </a:r>
          </a:p>
        </p:txBody>
      </p:sp>
      <p:sp>
        <p:nvSpPr>
          <p:cNvPr id="2" name="Retângulo 1">
            <a:extLst>
              <a:ext uri="{FF2B5EF4-FFF2-40B4-BE49-F238E27FC236}">
                <a16:creationId xmlns:a16="http://schemas.microsoft.com/office/drawing/2014/main" id="{1076CC0E-1144-49A1-B7EC-00ABA692D0EA}"/>
              </a:ext>
            </a:extLst>
          </p:cNvPr>
          <p:cNvSpPr/>
          <p:nvPr/>
        </p:nvSpPr>
        <p:spPr>
          <a:xfrm>
            <a:off x="644469" y="1748155"/>
            <a:ext cx="8116349" cy="4616648"/>
          </a:xfrm>
          <a:prstGeom prst="rect">
            <a:avLst/>
          </a:prstGeom>
        </p:spPr>
        <p:txBody>
          <a:bodyPr wrap="square">
            <a:spAutoFit/>
          </a:bodyPr>
          <a:lstStyle/>
          <a:p>
            <a:r>
              <a:rPr lang="pt-BR" sz="1400" dirty="0">
                <a:solidFill>
                  <a:srgbClr val="FF0000"/>
                </a:solidFill>
              </a:rPr>
              <a:t>Como agir se a equipe não estiver no mesmo espaço físico</a:t>
            </a:r>
          </a:p>
          <a:p>
            <a:r>
              <a:rPr lang="pt-BR" sz="1400" dirty="0"/>
              <a:t>A execução da Matriz CSD pode ser feita de forma remota e até assíncrona, se os membros da equipe estiverem em diferentes fusos horários. Nesse caso, é importante estipular um prazo para que as pessoas preencham a matriz e tragam considerações.</a:t>
            </a:r>
          </a:p>
          <a:p>
            <a:endParaRPr lang="pt-BR" sz="1400" dirty="0"/>
          </a:p>
          <a:p>
            <a:r>
              <a:rPr lang="pt-BR" sz="1400" dirty="0">
                <a:solidFill>
                  <a:srgbClr val="FF0000"/>
                </a:solidFill>
              </a:rPr>
              <a:t>Use ferramentas digitais para agilizar o processo</a:t>
            </a:r>
          </a:p>
          <a:p>
            <a:r>
              <a:rPr lang="pt-BR" sz="1400" dirty="0"/>
              <a:t>Plataformas e ferramentas digitais como Miro, </a:t>
            </a:r>
            <a:r>
              <a:rPr lang="pt-BR" sz="1400" dirty="0" err="1"/>
              <a:t>ClickUp</a:t>
            </a:r>
            <a:r>
              <a:rPr lang="pt-BR" sz="1400" dirty="0"/>
              <a:t>, </a:t>
            </a:r>
            <a:r>
              <a:rPr lang="pt-BR" sz="1400" dirty="0" err="1"/>
              <a:t>Trello</a:t>
            </a:r>
            <a:r>
              <a:rPr lang="pt-BR" sz="1400" dirty="0"/>
              <a:t> e </a:t>
            </a:r>
            <a:r>
              <a:rPr lang="pt-BR" sz="1400" dirty="0" err="1"/>
              <a:t>Figma</a:t>
            </a:r>
            <a:r>
              <a:rPr lang="pt-BR" sz="1400" dirty="0"/>
              <a:t> podem ajudar não apenas na hora de preencher a Matriz CSD, mas também para mover as colocações entre as áreas de Certezas, Suposições e Dúvidas. É possível criar um novo quadro para fazer o exercício à distância e compartilhar o conhecimento com todos os membros da equipe. </a:t>
            </a:r>
          </a:p>
          <a:p>
            <a:endParaRPr lang="pt-BR" sz="1400" dirty="0"/>
          </a:p>
          <a:p>
            <a:r>
              <a:rPr lang="pt-BR" sz="1400" dirty="0">
                <a:solidFill>
                  <a:srgbClr val="FF0000"/>
                </a:solidFill>
              </a:rPr>
              <a:t>Garanta que todos têm visibilidade do processo</a:t>
            </a:r>
          </a:p>
          <a:p>
            <a:r>
              <a:rPr lang="pt-BR" sz="1400" dirty="0"/>
              <a:t>O mais importante é que o time tenha visibilidade dos fatos e dados (Certezas), entendimento sobre as hipóteses (Suposições) e o que o time coletivamente não sabe ainda (Dúvidas) do projeto. Após a criação da Matriz CSD, é possível decidir facilmente o que a equipe precisará fazer e definir onde e como obter cada tipo de informação que está faltando.</a:t>
            </a:r>
          </a:p>
          <a:p>
            <a:endParaRPr lang="pt-BR" sz="1400" dirty="0"/>
          </a:p>
          <a:p>
            <a:r>
              <a:rPr lang="pt-BR" sz="1400" dirty="0">
                <a:solidFill>
                  <a:srgbClr val="FF0000"/>
                </a:solidFill>
              </a:rPr>
              <a:t>Revise a Matriz CSD à medida que o projeto avança</a:t>
            </a:r>
          </a:p>
          <a:p>
            <a:r>
              <a:rPr lang="pt-BR" sz="1400" dirty="0"/>
              <a:t>A Matriz CSD pode e deve ser usada durante todo o projeto, sendo constantemente revisada e atualizada até que as dúvidas do time desapareçam. No processo, a busca é aumentar as Certezas, comprovar Suposições e eliminar Dúvidas. </a:t>
            </a:r>
          </a:p>
        </p:txBody>
      </p:sp>
    </p:spTree>
    <p:extLst>
      <p:ext uri="{BB962C8B-B14F-4D97-AF65-F5344CB8AC3E}">
        <p14:creationId xmlns:p14="http://schemas.microsoft.com/office/powerpoint/2010/main" val="41309787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52042" y="507045"/>
            <a:ext cx="45719" cy="58003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CaixaDeTexto 7"/>
          <p:cNvSpPr txBox="1"/>
          <p:nvPr/>
        </p:nvSpPr>
        <p:spPr>
          <a:xfrm>
            <a:off x="734940" y="493197"/>
            <a:ext cx="7757018" cy="646331"/>
          </a:xfrm>
          <a:prstGeom prst="rect">
            <a:avLst/>
          </a:prstGeom>
          <a:noFill/>
        </p:spPr>
        <p:txBody>
          <a:bodyPr wrap="square" rtlCol="0">
            <a:spAutoFit/>
          </a:bodyPr>
          <a:lstStyle/>
          <a:p>
            <a:pPr algn="l"/>
            <a:r>
              <a:rPr lang="pt-BR" sz="3600" b="1" i="0" dirty="0">
                <a:solidFill>
                  <a:srgbClr val="221C28"/>
                </a:solidFill>
                <a:effectLst/>
                <a:latin typeface="Inter"/>
              </a:rPr>
              <a:t>Quais Perguntas Usar na Matriz CSD?</a:t>
            </a:r>
          </a:p>
        </p:txBody>
      </p:sp>
      <p:sp>
        <p:nvSpPr>
          <p:cNvPr id="3" name="Retângulo 2">
            <a:extLst>
              <a:ext uri="{FF2B5EF4-FFF2-40B4-BE49-F238E27FC236}">
                <a16:creationId xmlns:a16="http://schemas.microsoft.com/office/drawing/2014/main" id="{866A7214-17AB-426B-A14D-D3093B3B70E2}"/>
              </a:ext>
            </a:extLst>
          </p:cNvPr>
          <p:cNvSpPr/>
          <p:nvPr/>
        </p:nvSpPr>
        <p:spPr>
          <a:xfrm>
            <a:off x="674901" y="1377005"/>
            <a:ext cx="6974543" cy="1446550"/>
          </a:xfrm>
          <a:prstGeom prst="rect">
            <a:avLst/>
          </a:prstGeom>
        </p:spPr>
        <p:txBody>
          <a:bodyPr wrap="square">
            <a:spAutoFit/>
          </a:bodyPr>
          <a:lstStyle/>
          <a:p>
            <a:r>
              <a:rPr lang="pt-BR" b="1" dirty="0">
                <a:solidFill>
                  <a:srgbClr val="FF0000"/>
                </a:solidFill>
              </a:rPr>
              <a:t>Certezas </a:t>
            </a:r>
          </a:p>
          <a:p>
            <a:r>
              <a:rPr lang="pt-BR" sz="1400" dirty="0"/>
              <a:t>O que sabemos?</a:t>
            </a:r>
          </a:p>
          <a:p>
            <a:r>
              <a:rPr lang="pt-BR" sz="1400" dirty="0"/>
              <a:t>Como sabemos que sabemos isso?</a:t>
            </a:r>
          </a:p>
          <a:p>
            <a:r>
              <a:rPr lang="pt-BR" sz="1400" dirty="0"/>
              <a:t>De onde veio essa informação?</a:t>
            </a:r>
          </a:p>
          <a:p>
            <a:r>
              <a:rPr lang="pt-BR" sz="1400" dirty="0"/>
              <a:t>Qual é o grau de confiabilidade dos dados ou das informações?</a:t>
            </a:r>
          </a:p>
          <a:p>
            <a:r>
              <a:rPr lang="pt-BR" sz="1400" dirty="0"/>
              <a:t>O que faremos em seguida com essas informações?</a:t>
            </a:r>
          </a:p>
        </p:txBody>
      </p:sp>
      <p:sp>
        <p:nvSpPr>
          <p:cNvPr id="4" name="Retângulo 3">
            <a:extLst>
              <a:ext uri="{FF2B5EF4-FFF2-40B4-BE49-F238E27FC236}">
                <a16:creationId xmlns:a16="http://schemas.microsoft.com/office/drawing/2014/main" id="{22F03925-5B48-4270-91BF-3300FE747323}"/>
              </a:ext>
            </a:extLst>
          </p:cNvPr>
          <p:cNvSpPr/>
          <p:nvPr/>
        </p:nvSpPr>
        <p:spPr>
          <a:xfrm>
            <a:off x="697761" y="3113480"/>
            <a:ext cx="7621811" cy="1661993"/>
          </a:xfrm>
          <a:prstGeom prst="rect">
            <a:avLst/>
          </a:prstGeom>
        </p:spPr>
        <p:txBody>
          <a:bodyPr wrap="square">
            <a:spAutoFit/>
          </a:bodyPr>
          <a:lstStyle/>
          <a:p>
            <a:r>
              <a:rPr lang="pt-BR" b="1" dirty="0">
                <a:solidFill>
                  <a:srgbClr val="FF0000"/>
                </a:solidFill>
              </a:rPr>
              <a:t>Suposições </a:t>
            </a:r>
            <a:endParaRPr lang="pt-BR" dirty="0"/>
          </a:p>
          <a:p>
            <a:r>
              <a:rPr lang="pt-BR" sz="1400" dirty="0"/>
              <a:t>Quais são as hipóteses que temos?</a:t>
            </a:r>
          </a:p>
          <a:p>
            <a:r>
              <a:rPr lang="pt-BR" sz="1400" dirty="0"/>
              <a:t>Por que elas são plausíveis?</a:t>
            </a:r>
          </a:p>
          <a:p>
            <a:r>
              <a:rPr lang="pt-BR" sz="1400" dirty="0"/>
              <a:t>Qual é o grau de confiança que temos nessas suposições?</a:t>
            </a:r>
          </a:p>
          <a:p>
            <a:r>
              <a:rPr lang="pt-BR" sz="1400" dirty="0"/>
              <a:t>De onde ou quando aprendemos essas informações?</a:t>
            </a:r>
          </a:p>
          <a:p>
            <a:r>
              <a:rPr lang="pt-BR" sz="1400" dirty="0"/>
              <a:t>Podemos testar essa suposição para ter certeza? Como?</a:t>
            </a:r>
          </a:p>
          <a:p>
            <a:r>
              <a:rPr lang="pt-BR" sz="1400" dirty="0"/>
              <a:t>Qual é a prioridade de testar essa suposição?</a:t>
            </a:r>
          </a:p>
        </p:txBody>
      </p:sp>
      <p:sp>
        <p:nvSpPr>
          <p:cNvPr id="5" name="Retângulo 4">
            <a:extLst>
              <a:ext uri="{FF2B5EF4-FFF2-40B4-BE49-F238E27FC236}">
                <a16:creationId xmlns:a16="http://schemas.microsoft.com/office/drawing/2014/main" id="{F51E8E59-76B2-426C-B4D2-1FFAA2AEE933}"/>
              </a:ext>
            </a:extLst>
          </p:cNvPr>
          <p:cNvSpPr/>
          <p:nvPr/>
        </p:nvSpPr>
        <p:spPr>
          <a:xfrm>
            <a:off x="652042" y="5043098"/>
            <a:ext cx="4572000" cy="1508105"/>
          </a:xfrm>
          <a:prstGeom prst="rect">
            <a:avLst/>
          </a:prstGeom>
        </p:spPr>
        <p:txBody>
          <a:bodyPr>
            <a:spAutoFit/>
          </a:bodyPr>
          <a:lstStyle/>
          <a:p>
            <a:r>
              <a:rPr lang="pt-BR" b="1" dirty="0">
                <a:solidFill>
                  <a:srgbClr val="FF0000"/>
                </a:solidFill>
              </a:rPr>
              <a:t>Dúvidas</a:t>
            </a:r>
          </a:p>
          <a:p>
            <a:r>
              <a:rPr lang="pt-BR" sz="1400" dirty="0"/>
              <a:t>O que não sabemos?</a:t>
            </a:r>
          </a:p>
          <a:p>
            <a:r>
              <a:rPr lang="pt-BR" sz="1400" dirty="0"/>
              <a:t>O que precisamos aprender?</a:t>
            </a:r>
          </a:p>
          <a:p>
            <a:r>
              <a:rPr lang="pt-BR" sz="1400" dirty="0"/>
              <a:t>Com quem precisamos conversar?</a:t>
            </a:r>
          </a:p>
          <a:p>
            <a:r>
              <a:rPr lang="pt-BR" sz="1400" dirty="0"/>
              <a:t>Quais são os riscos?</a:t>
            </a:r>
          </a:p>
          <a:p>
            <a:endParaRPr lang="pt-BR" dirty="0"/>
          </a:p>
        </p:txBody>
      </p:sp>
    </p:spTree>
    <p:extLst>
      <p:ext uri="{BB962C8B-B14F-4D97-AF65-F5344CB8AC3E}">
        <p14:creationId xmlns:p14="http://schemas.microsoft.com/office/powerpoint/2010/main" val="6910022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486470" y="260449"/>
            <a:ext cx="45719" cy="41065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3" name="Retângulo 2"/>
          <p:cNvSpPr/>
          <p:nvPr/>
        </p:nvSpPr>
        <p:spPr>
          <a:xfrm>
            <a:off x="600865" y="628236"/>
            <a:ext cx="7309953" cy="523220"/>
          </a:xfrm>
          <a:prstGeom prst="rect">
            <a:avLst/>
          </a:prstGeom>
        </p:spPr>
        <p:txBody>
          <a:bodyPr wrap="square">
            <a:spAutoFit/>
          </a:bodyPr>
          <a:lstStyle/>
          <a:p>
            <a:pPr fontAlgn="base"/>
            <a:r>
              <a:rPr lang="pt-BR" sz="2800" b="1" dirty="0">
                <a:solidFill>
                  <a:srgbClr val="2D2D2D"/>
                </a:solidFill>
                <a:latin typeface="inherit"/>
              </a:rPr>
              <a:t> </a:t>
            </a:r>
            <a:endParaRPr lang="pt-BR" sz="2800" b="1" i="0" dirty="0">
              <a:solidFill>
                <a:srgbClr val="2D2D2D"/>
              </a:solidFill>
              <a:effectLst/>
              <a:latin typeface="open_sansbold"/>
            </a:endParaRPr>
          </a:p>
        </p:txBody>
      </p:sp>
      <p:sp>
        <p:nvSpPr>
          <p:cNvPr id="2" name="CaixaDeTexto 1"/>
          <p:cNvSpPr txBox="1"/>
          <p:nvPr/>
        </p:nvSpPr>
        <p:spPr>
          <a:xfrm>
            <a:off x="305686" y="2555889"/>
            <a:ext cx="4266314" cy="1107996"/>
          </a:xfrm>
          <a:prstGeom prst="rect">
            <a:avLst/>
          </a:prstGeom>
          <a:noFill/>
        </p:spPr>
        <p:txBody>
          <a:bodyPr wrap="square" rtlCol="0">
            <a:spAutoFit/>
          </a:bodyPr>
          <a:lstStyle/>
          <a:p>
            <a:r>
              <a:rPr lang="pt-BR" sz="6600" dirty="0">
                <a:solidFill>
                  <a:srgbClr val="FF0000"/>
                </a:solidFill>
              </a:rPr>
              <a:t>Perguntas?</a:t>
            </a:r>
          </a:p>
        </p:txBody>
      </p:sp>
      <p:pic>
        <p:nvPicPr>
          <p:cNvPr id="6" name="Imagem 5"/>
          <p:cNvPicPr>
            <a:picLocks noChangeAspect="1"/>
          </p:cNvPicPr>
          <p:nvPr/>
        </p:nvPicPr>
        <p:blipFill>
          <a:blip r:embed="rId3"/>
          <a:stretch>
            <a:fillRect/>
          </a:stretch>
        </p:blipFill>
        <p:spPr>
          <a:xfrm>
            <a:off x="4255841" y="2209884"/>
            <a:ext cx="3934885" cy="3411558"/>
          </a:xfrm>
          <a:prstGeom prst="rect">
            <a:avLst/>
          </a:prstGeom>
        </p:spPr>
      </p:pic>
    </p:spTree>
    <p:extLst>
      <p:ext uri="{BB962C8B-B14F-4D97-AF65-F5344CB8AC3E}">
        <p14:creationId xmlns:p14="http://schemas.microsoft.com/office/powerpoint/2010/main" val="37977093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video_final.mp4">
            <a:hlinkClick r:id="" action="ppaction://media"/>
          </p:cNvPr>
          <p:cNvPicPr>
            <a:picLocks noRot="1" noChangeAspect="1"/>
          </p:cNvPicPr>
          <p:nvPr>
            <a:videoFile r:link="rId1"/>
          </p:nvPr>
        </p:nvPicPr>
        <p:blipFill>
          <a:blip r:embed="rId3" cstate="print"/>
          <a:stretch>
            <a:fillRect/>
          </a:stretch>
        </p:blipFill>
        <p:spPr>
          <a:xfrm>
            <a:off x="0" y="0"/>
            <a:ext cx="9144000" cy="6858000"/>
          </a:xfrm>
          <a:prstGeom prst="rect">
            <a:avLst/>
          </a:prstGeom>
        </p:spPr>
      </p:pic>
      <p:pic>
        <p:nvPicPr>
          <p:cNvPr id="3" name="Espaço Reservado para Imagem 2"/>
          <p:cNvPicPr>
            <a:picLocks noChangeAspect="1"/>
          </p:cNvPicPr>
          <p:nvPr/>
        </p:nvPicPr>
        <p:blipFill>
          <a:blip r:embed="rId4" cstate="email">
            <a:extLst>
              <a:ext uri="{28A0092B-C50C-407E-A947-70E740481C1C}">
                <a14:useLocalDpi xmlns:a14="http://schemas.microsoft.com/office/drawing/2010/main" val="0"/>
              </a:ext>
            </a:extLst>
          </a:blip>
          <a:srcRect l="14" r="14"/>
          <a:stretch>
            <a:fillRect/>
          </a:stretch>
        </p:blipFill>
        <p:spPr>
          <a:xfrm>
            <a:off x="215412" y="642938"/>
            <a:ext cx="8440615" cy="571658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p:cNvSpPr/>
          <p:nvPr/>
        </p:nvSpPr>
        <p:spPr>
          <a:xfrm>
            <a:off x="605212" y="2146780"/>
            <a:ext cx="49129" cy="200577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aixaDeTexto 2"/>
          <p:cNvSpPr txBox="1"/>
          <p:nvPr/>
        </p:nvSpPr>
        <p:spPr>
          <a:xfrm>
            <a:off x="664856" y="2270720"/>
            <a:ext cx="7270578" cy="1446550"/>
          </a:xfrm>
          <a:prstGeom prst="rect">
            <a:avLst/>
          </a:prstGeom>
          <a:noFill/>
        </p:spPr>
        <p:txBody>
          <a:bodyPr wrap="square" rtlCol="0">
            <a:spAutoFit/>
          </a:bodyPr>
          <a:lstStyle/>
          <a:p>
            <a:r>
              <a:rPr lang="pt-BR" sz="4400" b="1" dirty="0">
                <a:solidFill>
                  <a:schemeClr val="bg1"/>
                </a:solidFill>
              </a:rPr>
              <a:t>Matriz CSD</a:t>
            </a:r>
          </a:p>
          <a:p>
            <a:endParaRPr lang="pt-BR" sz="2000" b="1" dirty="0">
              <a:solidFill>
                <a:schemeClr val="bg1"/>
              </a:solidFill>
            </a:endParaRPr>
          </a:p>
          <a:p>
            <a:endParaRPr lang="pt-BR" sz="2400" b="1" dirty="0">
              <a:solidFill>
                <a:schemeClr val="bg1"/>
              </a:solidFill>
            </a:endParaRPr>
          </a:p>
        </p:txBody>
      </p:sp>
      <p:sp>
        <p:nvSpPr>
          <p:cNvPr id="6" name="CaixaDeTexto 5"/>
          <p:cNvSpPr txBox="1"/>
          <p:nvPr/>
        </p:nvSpPr>
        <p:spPr>
          <a:xfrm>
            <a:off x="4199778" y="5749447"/>
            <a:ext cx="806631" cy="461665"/>
          </a:xfrm>
          <a:prstGeom prst="rect">
            <a:avLst/>
          </a:prstGeom>
          <a:noFill/>
        </p:spPr>
        <p:txBody>
          <a:bodyPr wrap="none" rtlCol="0">
            <a:spAutoFit/>
          </a:bodyPr>
          <a:lstStyle/>
          <a:p>
            <a:r>
              <a:rPr lang="pt-BR" sz="2400" b="1" dirty="0">
                <a:solidFill>
                  <a:schemeClr val="bg1"/>
                </a:solidFill>
              </a:rPr>
              <a:t>2024</a:t>
            </a:r>
          </a:p>
        </p:txBody>
      </p:sp>
      <p:pic>
        <p:nvPicPr>
          <p:cNvPr id="9" name="Picture 5" descr="FIAP-NOVO-2014-MAGENT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233182" y="450935"/>
            <a:ext cx="1502763" cy="438411"/>
          </a:xfrm>
          <a:prstGeom prst="rect">
            <a:avLst/>
          </a:prstGeom>
        </p:spPr>
      </p:pic>
      <p:sp>
        <p:nvSpPr>
          <p:cNvPr id="2" name="Retângulo 1">
            <a:extLst>
              <a:ext uri="{FF2B5EF4-FFF2-40B4-BE49-F238E27FC236}">
                <a16:creationId xmlns:a16="http://schemas.microsoft.com/office/drawing/2014/main" id="{3357DC20-44ED-4971-856A-742E9D8FDA19}"/>
              </a:ext>
            </a:extLst>
          </p:cNvPr>
          <p:cNvSpPr/>
          <p:nvPr/>
        </p:nvSpPr>
        <p:spPr>
          <a:xfrm>
            <a:off x="664856" y="3592396"/>
            <a:ext cx="4572000" cy="646331"/>
          </a:xfrm>
          <a:prstGeom prst="rect">
            <a:avLst/>
          </a:prstGeom>
        </p:spPr>
        <p:txBody>
          <a:bodyPr>
            <a:spAutoFit/>
          </a:bodyPr>
          <a:lstStyle/>
          <a:p>
            <a:r>
              <a:rPr lang="pt-BR" b="1" dirty="0">
                <a:solidFill>
                  <a:schemeClr val="bg1"/>
                </a:solidFill>
              </a:rPr>
              <a:t>Prof. Silvio Macedo</a:t>
            </a:r>
          </a:p>
          <a:p>
            <a:r>
              <a:rPr lang="pt-BR" b="1" dirty="0">
                <a:solidFill>
                  <a:schemeClr val="bg1"/>
                </a:solidFill>
              </a:rPr>
              <a:t>Prof. Dr., Me. Aurélio José Vitorino</a:t>
            </a:r>
          </a:p>
        </p:txBody>
      </p:sp>
    </p:spTree>
    <p:extLst>
      <p:ext uri="{BB962C8B-B14F-4D97-AF65-F5344CB8AC3E}">
        <p14:creationId xmlns:p14="http://schemas.microsoft.com/office/powerpoint/2010/main" val="390206249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52042" y="507045"/>
            <a:ext cx="45719" cy="58003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4" name="Retângulo 3">
            <a:extLst>
              <a:ext uri="{FF2B5EF4-FFF2-40B4-BE49-F238E27FC236}">
                <a16:creationId xmlns:a16="http://schemas.microsoft.com/office/drawing/2014/main" id="{968334D5-6CCE-4EAE-BB3D-3E517436D33C}"/>
              </a:ext>
            </a:extLst>
          </p:cNvPr>
          <p:cNvSpPr/>
          <p:nvPr/>
        </p:nvSpPr>
        <p:spPr>
          <a:xfrm>
            <a:off x="761292" y="1832491"/>
            <a:ext cx="7067725" cy="1015663"/>
          </a:xfrm>
          <a:prstGeom prst="rect">
            <a:avLst/>
          </a:prstGeom>
        </p:spPr>
        <p:txBody>
          <a:bodyPr wrap="square">
            <a:spAutoFit/>
          </a:bodyPr>
          <a:lstStyle/>
          <a:p>
            <a:pPr algn="just"/>
            <a:r>
              <a:rPr lang="pt-BR" sz="2000" dirty="0">
                <a:latin typeface="Roboto Mono"/>
              </a:rPr>
              <a:t>Ao se iniciar um novo projeto, como uma nova empresa, site, aplicativo ou qualquer outro, é comum o surgimento de várias dúvidas no processo.</a:t>
            </a:r>
          </a:p>
        </p:txBody>
      </p:sp>
      <p:sp>
        <p:nvSpPr>
          <p:cNvPr id="5" name="Retângulo 4">
            <a:extLst>
              <a:ext uri="{FF2B5EF4-FFF2-40B4-BE49-F238E27FC236}">
                <a16:creationId xmlns:a16="http://schemas.microsoft.com/office/drawing/2014/main" id="{677F7EC9-FB7D-4829-B357-9CEBCCEFAE83}"/>
              </a:ext>
            </a:extLst>
          </p:cNvPr>
          <p:cNvSpPr/>
          <p:nvPr/>
        </p:nvSpPr>
        <p:spPr>
          <a:xfrm>
            <a:off x="697761" y="3429000"/>
            <a:ext cx="7389227" cy="1477328"/>
          </a:xfrm>
          <a:prstGeom prst="rect">
            <a:avLst/>
          </a:prstGeom>
        </p:spPr>
        <p:txBody>
          <a:bodyPr wrap="square">
            <a:spAutoFit/>
          </a:bodyPr>
          <a:lstStyle/>
          <a:p>
            <a:pPr algn="just"/>
            <a:r>
              <a:rPr lang="pt-BR" dirty="0">
                <a:solidFill>
                  <a:srgbClr val="4A4A4A"/>
                </a:solidFill>
                <a:latin typeface="Roboto Mono"/>
              </a:rPr>
              <a:t>Mesmo trocando diversas informações e realizando várias reuniões a respeito da proposta apresentada, as informações nem sempre ficam claras para a </a:t>
            </a:r>
            <a:r>
              <a:rPr lang="pt-BR" dirty="0">
                <a:latin typeface="Roboto Mono"/>
              </a:rPr>
              <a:t>equipe</a:t>
            </a:r>
            <a:r>
              <a:rPr lang="pt-BR" dirty="0">
                <a:solidFill>
                  <a:srgbClr val="4A4A4A"/>
                </a:solidFill>
                <a:latin typeface="Roboto Mono"/>
              </a:rPr>
              <a:t>. Assim, utilizar uma ferramenta que reduz a possibilidade de erros na comunicação, se  torna uma forma rápida e eficiente de se debater um tema.</a:t>
            </a:r>
            <a:endParaRPr lang="pt-BR" dirty="0"/>
          </a:p>
        </p:txBody>
      </p:sp>
      <p:sp>
        <p:nvSpPr>
          <p:cNvPr id="6" name="Retângulo 5">
            <a:extLst>
              <a:ext uri="{FF2B5EF4-FFF2-40B4-BE49-F238E27FC236}">
                <a16:creationId xmlns:a16="http://schemas.microsoft.com/office/drawing/2014/main" id="{744360CA-684C-437D-85FA-60221795F34B}"/>
              </a:ext>
            </a:extLst>
          </p:cNvPr>
          <p:cNvSpPr/>
          <p:nvPr/>
        </p:nvSpPr>
        <p:spPr>
          <a:xfrm>
            <a:off x="6270771" y="6642556"/>
            <a:ext cx="2873229" cy="184666"/>
          </a:xfrm>
          <a:prstGeom prst="rect">
            <a:avLst/>
          </a:prstGeom>
        </p:spPr>
        <p:txBody>
          <a:bodyPr wrap="square">
            <a:spAutoFit/>
          </a:bodyPr>
          <a:lstStyle/>
          <a:p>
            <a:pPr algn="r"/>
            <a:r>
              <a:rPr lang="pt-BR" sz="600" dirty="0"/>
              <a:t>https://escoladesignthinking.echos.cc/blog/2020/08/matriz-csd/</a:t>
            </a:r>
          </a:p>
        </p:txBody>
      </p:sp>
    </p:spTree>
    <p:extLst>
      <p:ext uri="{BB962C8B-B14F-4D97-AF65-F5344CB8AC3E}">
        <p14:creationId xmlns:p14="http://schemas.microsoft.com/office/powerpoint/2010/main" val="216860674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triz CSD no Processo de UX Design - Certezas, Suposições e Dúvidas -  Designr">
            <a:extLst>
              <a:ext uri="{FF2B5EF4-FFF2-40B4-BE49-F238E27FC236}">
                <a16:creationId xmlns:a16="http://schemas.microsoft.com/office/drawing/2014/main" id="{7856E897-960C-D6FA-CF0D-852BE7FE1A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8178" y="2208262"/>
            <a:ext cx="2366787" cy="157374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52042" y="507045"/>
            <a:ext cx="45719" cy="58003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3"/>
          <a:stretch>
            <a:fillRect/>
          </a:stretch>
        </p:blipFill>
        <p:spPr>
          <a:xfrm>
            <a:off x="7829017" y="329329"/>
            <a:ext cx="997107" cy="272893"/>
          </a:xfrm>
          <a:prstGeom prst="rect">
            <a:avLst/>
          </a:prstGeom>
        </p:spPr>
      </p:pic>
      <p:sp>
        <p:nvSpPr>
          <p:cNvPr id="8" name="CaixaDeTexto 7"/>
          <p:cNvSpPr txBox="1"/>
          <p:nvPr/>
        </p:nvSpPr>
        <p:spPr>
          <a:xfrm>
            <a:off x="734940" y="493197"/>
            <a:ext cx="2503121" cy="646331"/>
          </a:xfrm>
          <a:prstGeom prst="rect">
            <a:avLst/>
          </a:prstGeom>
          <a:noFill/>
        </p:spPr>
        <p:txBody>
          <a:bodyPr wrap="none" rtlCol="0">
            <a:spAutoFit/>
          </a:bodyPr>
          <a:lstStyle/>
          <a:p>
            <a:r>
              <a:rPr lang="pt-BR" sz="3600" b="1" dirty="0"/>
              <a:t>Matriz CSD?</a:t>
            </a:r>
          </a:p>
        </p:txBody>
      </p:sp>
      <p:sp>
        <p:nvSpPr>
          <p:cNvPr id="9" name="Retângulo 8"/>
          <p:cNvSpPr/>
          <p:nvPr/>
        </p:nvSpPr>
        <p:spPr>
          <a:xfrm>
            <a:off x="4572000" y="6664482"/>
            <a:ext cx="4572000" cy="215444"/>
          </a:xfrm>
          <a:prstGeom prst="rect">
            <a:avLst/>
          </a:prstGeom>
        </p:spPr>
        <p:txBody>
          <a:bodyPr>
            <a:spAutoFit/>
          </a:bodyPr>
          <a:lstStyle/>
          <a:p>
            <a:pPr algn="r"/>
            <a:r>
              <a:rPr lang="pt-BR" sz="800" dirty="0">
                <a:hlinkClick r:id="rId4"/>
              </a:rPr>
              <a:t>Matriz CSD: o que é e como construir junto ao time (cursospm3.com.br)</a:t>
            </a:r>
            <a:endParaRPr lang="pt-BR" sz="800" dirty="0"/>
          </a:p>
        </p:txBody>
      </p:sp>
      <p:sp>
        <p:nvSpPr>
          <p:cNvPr id="2" name="CaixaDeTexto 1">
            <a:extLst>
              <a:ext uri="{FF2B5EF4-FFF2-40B4-BE49-F238E27FC236}">
                <a16:creationId xmlns:a16="http://schemas.microsoft.com/office/drawing/2014/main" id="{02203CDC-78CF-34AB-543F-16F0FF53D402}"/>
              </a:ext>
            </a:extLst>
          </p:cNvPr>
          <p:cNvSpPr txBox="1"/>
          <p:nvPr/>
        </p:nvSpPr>
        <p:spPr>
          <a:xfrm>
            <a:off x="697761" y="1396751"/>
            <a:ext cx="5682211" cy="2246769"/>
          </a:xfrm>
          <a:prstGeom prst="rect">
            <a:avLst/>
          </a:prstGeom>
          <a:noFill/>
        </p:spPr>
        <p:txBody>
          <a:bodyPr wrap="square" rtlCol="0">
            <a:spAutoFit/>
          </a:bodyPr>
          <a:lstStyle/>
          <a:p>
            <a:pPr algn="just"/>
            <a:r>
              <a:rPr lang="pt-BR" sz="2000" b="0" i="0" dirty="0">
                <a:effectLst/>
                <a:highlight>
                  <a:srgbClr val="FFFFFF"/>
                </a:highlight>
              </a:rPr>
              <a:t>A </a:t>
            </a:r>
            <a:r>
              <a:rPr lang="pt-BR" sz="2000" b="1" i="0" dirty="0">
                <a:effectLst/>
                <a:highlight>
                  <a:srgbClr val="FFFFFF"/>
                </a:highlight>
              </a:rPr>
              <a:t>Matriz CSD</a:t>
            </a:r>
            <a:r>
              <a:rPr lang="pt-BR" sz="2000" b="0" i="0" dirty="0">
                <a:effectLst/>
                <a:highlight>
                  <a:srgbClr val="FFFFFF"/>
                </a:highlight>
              </a:rPr>
              <a:t> é um</a:t>
            </a:r>
            <a:r>
              <a:rPr lang="pt-BR" sz="2000" b="0" i="1" dirty="0">
                <a:effectLst/>
                <a:highlight>
                  <a:srgbClr val="FFFFFF"/>
                </a:highlight>
              </a:rPr>
              <a:t> </a:t>
            </a:r>
            <a:r>
              <a:rPr lang="pt-BR" sz="2000" b="1" i="1" u="none" strike="noStrike" dirty="0">
                <a:effectLst/>
                <a:highlight>
                  <a:srgbClr val="FFFFFF"/>
                </a:highlight>
              </a:rPr>
              <a:t>framework</a:t>
            </a:r>
            <a:r>
              <a:rPr lang="pt-BR" sz="2000" b="1" i="0" u="none" strike="noStrike" dirty="0">
                <a:effectLst/>
                <a:highlight>
                  <a:srgbClr val="FFFFFF"/>
                </a:highlight>
              </a:rPr>
              <a:t> </a:t>
            </a:r>
            <a:r>
              <a:rPr lang="pt-BR" sz="2000" b="1" i="0" dirty="0">
                <a:effectLst/>
                <a:highlight>
                  <a:srgbClr val="FFFFFF"/>
                </a:highlight>
              </a:rPr>
              <a:t>utilizado na </a:t>
            </a:r>
            <a:r>
              <a:rPr lang="pt-BR" sz="2000" b="1" i="0" u="none" strike="noStrike" dirty="0">
                <a:effectLst/>
                <a:highlight>
                  <a:srgbClr val="FFFFFF"/>
                </a:highlight>
              </a:rPr>
              <a:t>gestão de projetos</a:t>
            </a:r>
            <a:r>
              <a:rPr lang="pt-BR" sz="2000" b="0" i="0" dirty="0">
                <a:effectLst/>
                <a:highlight>
                  <a:srgbClr val="FFFFFF"/>
                </a:highlight>
              </a:rPr>
              <a:t>, principalmente quando falamos </a:t>
            </a:r>
            <a:r>
              <a:rPr lang="pt-BR" sz="2000" b="1" i="0" u="none" strike="noStrike" dirty="0">
                <a:effectLst/>
                <a:highlight>
                  <a:srgbClr val="FFFFFF"/>
                </a:highlight>
              </a:rPr>
              <a:t>gestão de produto</a:t>
            </a:r>
            <a:r>
              <a:rPr lang="pt-BR" sz="2000" b="0" i="0" dirty="0">
                <a:effectLst/>
                <a:highlight>
                  <a:srgbClr val="FFFFFF"/>
                </a:highlight>
              </a:rPr>
              <a:t> e design de produto. A estrutura foi criada por uma consultoria de</a:t>
            </a:r>
            <a:r>
              <a:rPr lang="pt-BR" sz="2000" b="0" i="1" dirty="0">
                <a:effectLst/>
                <a:highlight>
                  <a:srgbClr val="FFFFFF"/>
                </a:highlight>
              </a:rPr>
              <a:t> </a:t>
            </a:r>
            <a:r>
              <a:rPr lang="pt-BR" sz="2000" b="1" i="0" u="none" strike="noStrike" dirty="0">
                <a:effectLst/>
                <a:highlight>
                  <a:srgbClr val="FFFFFF"/>
                </a:highlight>
              </a:rPr>
              <a:t>Service Design</a:t>
            </a:r>
            <a:r>
              <a:rPr lang="pt-BR" sz="2000" b="0" i="0" dirty="0">
                <a:effectLst/>
                <a:highlight>
                  <a:srgbClr val="FFFFFF"/>
                </a:highlight>
              </a:rPr>
              <a:t>, a </a:t>
            </a:r>
            <a:r>
              <a:rPr lang="pt-BR" sz="2000" b="1" i="0" strike="noStrike" dirty="0" err="1">
                <a:effectLst/>
                <a:highlight>
                  <a:srgbClr val="FFFFFF"/>
                </a:highlight>
                <a:hlinkClick r:id="rId5">
                  <a:extLst>
                    <a:ext uri="{A12FA001-AC4F-418D-AE19-62706E023703}">
                      <ahyp:hlinkClr xmlns:ahyp="http://schemas.microsoft.com/office/drawing/2018/hyperlinkcolor" val="tx"/>
                    </a:ext>
                  </a:extLst>
                </a:hlinkClick>
              </a:rPr>
              <a:t>Livework</a:t>
            </a:r>
            <a:r>
              <a:rPr lang="pt-BR" sz="2000" b="0" i="0" dirty="0">
                <a:effectLst/>
                <a:highlight>
                  <a:srgbClr val="FFFFFF"/>
                </a:highlight>
              </a:rPr>
              <a:t>. Como os projetos são vivos e mudam com frequência, a matriz ajuda a </a:t>
            </a:r>
            <a:r>
              <a:rPr lang="pt-BR" sz="2000" b="1" i="0" dirty="0">
                <a:effectLst/>
                <a:highlight>
                  <a:srgbClr val="FFFFFF"/>
                </a:highlight>
              </a:rPr>
              <a:t>acompanhar essas alterações</a:t>
            </a:r>
            <a:r>
              <a:rPr lang="pt-BR" sz="2000" b="0" i="0" dirty="0">
                <a:effectLst/>
                <a:highlight>
                  <a:srgbClr val="FFFFFF"/>
                </a:highlight>
              </a:rPr>
              <a:t>. </a:t>
            </a:r>
            <a:endParaRPr lang="pt-BR" sz="2000" dirty="0"/>
          </a:p>
        </p:txBody>
      </p:sp>
      <p:sp>
        <p:nvSpPr>
          <p:cNvPr id="3" name="CaixaDeTexto 2">
            <a:extLst>
              <a:ext uri="{FF2B5EF4-FFF2-40B4-BE49-F238E27FC236}">
                <a16:creationId xmlns:a16="http://schemas.microsoft.com/office/drawing/2014/main" id="{5974DA35-95B2-5716-FE00-E144585F8381}"/>
              </a:ext>
            </a:extLst>
          </p:cNvPr>
          <p:cNvSpPr txBox="1"/>
          <p:nvPr/>
        </p:nvSpPr>
        <p:spPr>
          <a:xfrm>
            <a:off x="697761" y="4145906"/>
            <a:ext cx="7993234" cy="1631216"/>
          </a:xfrm>
          <a:prstGeom prst="rect">
            <a:avLst/>
          </a:prstGeom>
          <a:noFill/>
        </p:spPr>
        <p:txBody>
          <a:bodyPr wrap="square" rtlCol="0">
            <a:spAutoFit/>
          </a:bodyPr>
          <a:lstStyle/>
          <a:p>
            <a:pPr algn="just"/>
            <a:r>
              <a:rPr lang="pt-BR" sz="2000" b="0" i="0" dirty="0">
                <a:solidFill>
                  <a:srgbClr val="221C28"/>
                </a:solidFill>
                <a:effectLst/>
                <a:highlight>
                  <a:srgbClr val="FFFFFF"/>
                </a:highlight>
              </a:rPr>
              <a:t>A sigla </a:t>
            </a:r>
            <a:r>
              <a:rPr lang="pt-BR" sz="2000" b="1" i="0" dirty="0">
                <a:solidFill>
                  <a:srgbClr val="221C28"/>
                </a:solidFill>
                <a:effectLst/>
                <a:highlight>
                  <a:srgbClr val="FFFFFF"/>
                </a:highlight>
              </a:rPr>
              <a:t>CSD </a:t>
            </a:r>
            <a:r>
              <a:rPr lang="pt-BR" sz="2000" b="0" i="0" dirty="0">
                <a:solidFill>
                  <a:srgbClr val="221C28"/>
                </a:solidFill>
                <a:effectLst/>
                <a:highlight>
                  <a:srgbClr val="FFFFFF"/>
                </a:highlight>
              </a:rPr>
              <a:t>vem de </a:t>
            </a:r>
            <a:r>
              <a:rPr lang="pt-BR" sz="2000" b="1" i="0" dirty="0">
                <a:solidFill>
                  <a:srgbClr val="FF0000"/>
                </a:solidFill>
                <a:effectLst/>
                <a:highlight>
                  <a:srgbClr val="FFFFFF"/>
                </a:highlight>
              </a:rPr>
              <a:t>C</a:t>
            </a:r>
            <a:r>
              <a:rPr lang="pt-BR" sz="2000" b="0" i="0" dirty="0">
                <a:solidFill>
                  <a:srgbClr val="FF0000"/>
                </a:solidFill>
                <a:effectLst/>
                <a:highlight>
                  <a:srgbClr val="FFFFFF"/>
                </a:highlight>
              </a:rPr>
              <a:t>ertezas, </a:t>
            </a:r>
            <a:r>
              <a:rPr lang="pt-BR" sz="2000" b="1" i="0" dirty="0">
                <a:solidFill>
                  <a:srgbClr val="FF0000"/>
                </a:solidFill>
                <a:effectLst/>
                <a:highlight>
                  <a:srgbClr val="FFFFFF"/>
                </a:highlight>
              </a:rPr>
              <a:t>S</a:t>
            </a:r>
            <a:r>
              <a:rPr lang="pt-BR" sz="2000" b="0" i="0" dirty="0">
                <a:solidFill>
                  <a:srgbClr val="FF0000"/>
                </a:solidFill>
                <a:effectLst/>
                <a:highlight>
                  <a:srgbClr val="FFFFFF"/>
                </a:highlight>
              </a:rPr>
              <a:t>uposições e </a:t>
            </a:r>
            <a:r>
              <a:rPr lang="pt-BR" sz="2000" b="1" i="0" dirty="0">
                <a:solidFill>
                  <a:srgbClr val="FF0000"/>
                </a:solidFill>
                <a:effectLst/>
                <a:highlight>
                  <a:srgbClr val="FFFFFF"/>
                </a:highlight>
              </a:rPr>
              <a:t>D</a:t>
            </a:r>
            <a:r>
              <a:rPr lang="pt-BR" sz="2000" b="0" i="0" dirty="0">
                <a:solidFill>
                  <a:srgbClr val="FF0000"/>
                </a:solidFill>
                <a:effectLst/>
                <a:highlight>
                  <a:srgbClr val="FFFFFF"/>
                </a:highlight>
              </a:rPr>
              <a:t>úvidas</a:t>
            </a:r>
            <a:r>
              <a:rPr lang="pt-BR" sz="2000" b="0" i="0" dirty="0">
                <a:solidFill>
                  <a:srgbClr val="221C28"/>
                </a:solidFill>
                <a:effectLst/>
                <a:highlight>
                  <a:srgbClr val="FFFFFF"/>
                </a:highlight>
              </a:rPr>
              <a:t>, elementos que fazem parte dos projetos e que</a:t>
            </a:r>
            <a:r>
              <a:rPr lang="pt-BR" sz="2000" b="1" i="0" dirty="0">
                <a:solidFill>
                  <a:srgbClr val="221C28"/>
                </a:solidFill>
                <a:effectLst/>
                <a:highlight>
                  <a:srgbClr val="FFFFFF"/>
                </a:highlight>
              </a:rPr>
              <a:t> envolvem todos os aspectos de uma determinada iniciativa</a:t>
            </a:r>
            <a:r>
              <a:rPr lang="pt-BR" sz="2000" b="0" i="0" dirty="0">
                <a:solidFill>
                  <a:srgbClr val="221C28"/>
                </a:solidFill>
                <a:effectLst/>
                <a:highlight>
                  <a:srgbClr val="FFFFFF"/>
                </a:highlight>
              </a:rPr>
              <a:t> (como o público, o contexto, a estratégia, o objetivo, as necessidades, os processos, o orçamento, o retorno financeiro, entre outros). </a:t>
            </a:r>
            <a:endParaRPr lang="pt-BR" sz="2000" dirty="0"/>
          </a:p>
        </p:txBody>
      </p:sp>
    </p:spTree>
    <p:extLst>
      <p:ext uri="{BB962C8B-B14F-4D97-AF65-F5344CB8AC3E}">
        <p14:creationId xmlns:p14="http://schemas.microsoft.com/office/powerpoint/2010/main" val="412420449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52042" y="507045"/>
            <a:ext cx="45719" cy="58003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CaixaDeTexto 7"/>
          <p:cNvSpPr txBox="1"/>
          <p:nvPr/>
        </p:nvSpPr>
        <p:spPr>
          <a:xfrm>
            <a:off x="734940" y="493197"/>
            <a:ext cx="4421916" cy="646331"/>
          </a:xfrm>
          <a:prstGeom prst="rect">
            <a:avLst/>
          </a:prstGeom>
          <a:noFill/>
        </p:spPr>
        <p:txBody>
          <a:bodyPr wrap="none" rtlCol="0">
            <a:spAutoFit/>
          </a:bodyPr>
          <a:lstStyle/>
          <a:p>
            <a:r>
              <a:rPr lang="pt-BR" sz="3600" b="1" dirty="0"/>
              <a:t>O que é a Matriz CSD?</a:t>
            </a:r>
          </a:p>
        </p:txBody>
      </p:sp>
      <p:sp>
        <p:nvSpPr>
          <p:cNvPr id="9" name="Retângulo 8"/>
          <p:cNvSpPr/>
          <p:nvPr/>
        </p:nvSpPr>
        <p:spPr>
          <a:xfrm>
            <a:off x="4572000" y="6664482"/>
            <a:ext cx="4572000" cy="215444"/>
          </a:xfrm>
          <a:prstGeom prst="rect">
            <a:avLst/>
          </a:prstGeom>
        </p:spPr>
        <p:txBody>
          <a:bodyPr>
            <a:spAutoFit/>
          </a:bodyPr>
          <a:lstStyle/>
          <a:p>
            <a:pPr algn="r"/>
            <a:r>
              <a:rPr lang="pt-BR" sz="800" dirty="0">
                <a:hlinkClick r:id="rId3"/>
              </a:rPr>
              <a:t>Matriz CSD: o que é e como construir junto ao time (cursospm3.com.br)</a:t>
            </a:r>
            <a:endParaRPr lang="pt-BR" sz="800" dirty="0"/>
          </a:p>
        </p:txBody>
      </p:sp>
      <p:sp>
        <p:nvSpPr>
          <p:cNvPr id="14" name="TextBox 13">
            <a:extLst>
              <a:ext uri="{FF2B5EF4-FFF2-40B4-BE49-F238E27FC236}">
                <a16:creationId xmlns:a16="http://schemas.microsoft.com/office/drawing/2014/main" id="{B232E54D-B4A9-47F2-8711-D4C1262F873E}"/>
              </a:ext>
            </a:extLst>
          </p:cNvPr>
          <p:cNvSpPr txBox="1"/>
          <p:nvPr/>
        </p:nvSpPr>
        <p:spPr>
          <a:xfrm>
            <a:off x="697761" y="1515368"/>
            <a:ext cx="7406004" cy="646331"/>
          </a:xfrm>
          <a:prstGeom prst="rect">
            <a:avLst/>
          </a:prstGeom>
          <a:noFill/>
        </p:spPr>
        <p:txBody>
          <a:bodyPr wrap="square">
            <a:spAutoFit/>
          </a:bodyPr>
          <a:lstStyle/>
          <a:p>
            <a:pPr algn="just"/>
            <a:r>
              <a:rPr lang="pt-BR" b="0" i="0" dirty="0">
                <a:solidFill>
                  <a:srgbClr val="FF0000"/>
                </a:solidFill>
                <a:effectLst/>
              </a:rPr>
              <a:t>O objetivo é esclarecer as dúvidas, transformar as suposições em certezas e confirmar as certezas.</a:t>
            </a:r>
            <a:endParaRPr lang="en-US" dirty="0">
              <a:solidFill>
                <a:srgbClr val="FF0000"/>
              </a:solidFill>
            </a:endParaRPr>
          </a:p>
        </p:txBody>
      </p:sp>
      <p:sp>
        <p:nvSpPr>
          <p:cNvPr id="16" name="TextBox 15">
            <a:extLst>
              <a:ext uri="{FF2B5EF4-FFF2-40B4-BE49-F238E27FC236}">
                <a16:creationId xmlns:a16="http://schemas.microsoft.com/office/drawing/2014/main" id="{C9D18473-A1BA-4B4A-9FDF-B9DF17F5C47C}"/>
              </a:ext>
            </a:extLst>
          </p:cNvPr>
          <p:cNvSpPr txBox="1"/>
          <p:nvPr/>
        </p:nvSpPr>
        <p:spPr>
          <a:xfrm>
            <a:off x="697762" y="2274978"/>
            <a:ext cx="7406004" cy="1200329"/>
          </a:xfrm>
          <a:prstGeom prst="rect">
            <a:avLst/>
          </a:prstGeom>
          <a:noFill/>
        </p:spPr>
        <p:txBody>
          <a:bodyPr wrap="square">
            <a:spAutoFit/>
          </a:bodyPr>
          <a:lstStyle/>
          <a:p>
            <a:pPr algn="just"/>
            <a:r>
              <a:rPr lang="pt-BR" b="0" i="0" dirty="0">
                <a:solidFill>
                  <a:srgbClr val="221C28"/>
                </a:solidFill>
                <a:effectLst/>
              </a:rPr>
              <a:t>Com o tempo, a equipe deve consolidar caminhos e entender melhor por onde seguir. Por isso, a matriz CSD é um </a:t>
            </a:r>
            <a:r>
              <a:rPr lang="pt-BR" b="1" i="0" dirty="0">
                <a:solidFill>
                  <a:srgbClr val="221C28"/>
                </a:solidFill>
                <a:effectLst/>
              </a:rPr>
              <a:t>bom guia para direcionar o começo dos projetos</a:t>
            </a:r>
            <a:r>
              <a:rPr lang="pt-BR" b="0" i="0" dirty="0">
                <a:solidFill>
                  <a:srgbClr val="221C28"/>
                </a:solidFill>
                <a:effectLst/>
              </a:rPr>
              <a:t>, que podem ser mais confusos no início, e manter a consistência das atividades até a finalização do projeto.</a:t>
            </a:r>
            <a:endParaRPr lang="en-US" dirty="0"/>
          </a:p>
        </p:txBody>
      </p:sp>
      <p:sp>
        <p:nvSpPr>
          <p:cNvPr id="19" name="TextBox 18">
            <a:extLst>
              <a:ext uri="{FF2B5EF4-FFF2-40B4-BE49-F238E27FC236}">
                <a16:creationId xmlns:a16="http://schemas.microsoft.com/office/drawing/2014/main" id="{6FE442C5-B869-4313-91F0-687CF5A0FC65}"/>
              </a:ext>
            </a:extLst>
          </p:cNvPr>
          <p:cNvSpPr txBox="1"/>
          <p:nvPr/>
        </p:nvSpPr>
        <p:spPr>
          <a:xfrm>
            <a:off x="652042" y="4126368"/>
            <a:ext cx="5103647" cy="1323439"/>
          </a:xfrm>
          <a:prstGeom prst="rect">
            <a:avLst/>
          </a:prstGeom>
          <a:noFill/>
        </p:spPr>
        <p:txBody>
          <a:bodyPr wrap="square">
            <a:spAutoFit/>
          </a:bodyPr>
          <a:lstStyle/>
          <a:p>
            <a:pPr algn="just"/>
            <a:r>
              <a:rPr lang="pt-BR" sz="2000" b="0" i="0" dirty="0">
                <a:solidFill>
                  <a:srgbClr val="221C28"/>
                </a:solidFill>
                <a:effectLst/>
                <a:latin typeface="+mj-lt"/>
              </a:rPr>
              <a:t>A matriz CSD é bastante utilizada pelos profissionais de </a:t>
            </a:r>
            <a:r>
              <a:rPr lang="pt-BR" sz="2000" b="0" i="1" dirty="0">
                <a:solidFill>
                  <a:srgbClr val="221C28"/>
                </a:solidFill>
                <a:effectLst/>
                <a:latin typeface="+mj-lt"/>
              </a:rPr>
              <a:t>Design</a:t>
            </a:r>
            <a:r>
              <a:rPr lang="pt-BR" sz="2000" b="0" i="0" dirty="0">
                <a:solidFill>
                  <a:srgbClr val="221C28"/>
                </a:solidFill>
                <a:effectLst/>
                <a:latin typeface="+mj-lt"/>
              </a:rPr>
              <a:t> de Produto e  traz </a:t>
            </a:r>
            <a:r>
              <a:rPr lang="pt-BR" sz="2000" b="0" i="1" dirty="0">
                <a:solidFill>
                  <a:srgbClr val="221C28"/>
                </a:solidFill>
                <a:effectLst/>
                <a:latin typeface="+mj-lt"/>
              </a:rPr>
              <a:t>insights</a:t>
            </a:r>
            <a:r>
              <a:rPr lang="pt-BR" sz="2000" b="0" i="0" dirty="0">
                <a:solidFill>
                  <a:srgbClr val="221C28"/>
                </a:solidFill>
                <a:effectLst/>
                <a:latin typeface="+mj-lt"/>
              </a:rPr>
              <a:t> para </a:t>
            </a:r>
            <a:r>
              <a:rPr lang="pt-BR" sz="2000" b="1" i="0" dirty="0">
                <a:solidFill>
                  <a:srgbClr val="221C28"/>
                </a:solidFill>
                <a:effectLst/>
                <a:latin typeface="+mj-lt"/>
              </a:rPr>
              <a:t>melhorar a </a:t>
            </a:r>
            <a:r>
              <a:rPr lang="pt-BR" sz="2000" b="1" i="0" u="none" strike="noStrike" dirty="0">
                <a:solidFill>
                  <a:srgbClr val="672AD1"/>
                </a:solidFill>
                <a:effectLst/>
                <a:latin typeface="+mj-lt"/>
              </a:rPr>
              <a:t>experiência do usuário</a:t>
            </a:r>
            <a:r>
              <a:rPr lang="pt-BR" sz="2000" b="0" i="0" dirty="0">
                <a:solidFill>
                  <a:srgbClr val="221C28"/>
                </a:solidFill>
                <a:effectLst/>
                <a:latin typeface="+mj-lt"/>
              </a:rPr>
              <a:t>.</a:t>
            </a:r>
            <a:endParaRPr lang="en-US" sz="2000" dirty="0">
              <a:latin typeface="+mj-lt"/>
            </a:endParaRPr>
          </a:p>
        </p:txBody>
      </p:sp>
      <p:pic>
        <p:nvPicPr>
          <p:cNvPr id="3074" name="Picture 2" descr="Suposições • Liberty Counselling Luxembourg">
            <a:extLst>
              <a:ext uri="{FF2B5EF4-FFF2-40B4-BE49-F238E27FC236}">
                <a16:creationId xmlns:a16="http://schemas.microsoft.com/office/drawing/2014/main" id="{593D7852-BB37-5630-9705-B645B353DD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2925" y="3475307"/>
            <a:ext cx="2273060" cy="2273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8527354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 matriz CSD exemplo">
            <a:extLst>
              <a:ext uri="{FF2B5EF4-FFF2-40B4-BE49-F238E27FC236}">
                <a16:creationId xmlns:a16="http://schemas.microsoft.com/office/drawing/2014/main" id="{713B8FFB-E9B4-7A90-54A1-BD00C8883B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2632" y="2602295"/>
            <a:ext cx="4178860" cy="374381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52042" y="507045"/>
            <a:ext cx="45719" cy="58003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3"/>
          <a:stretch>
            <a:fillRect/>
          </a:stretch>
        </p:blipFill>
        <p:spPr>
          <a:xfrm>
            <a:off x="7829017" y="329329"/>
            <a:ext cx="997107" cy="272893"/>
          </a:xfrm>
          <a:prstGeom prst="rect">
            <a:avLst/>
          </a:prstGeom>
        </p:spPr>
      </p:pic>
      <p:sp>
        <p:nvSpPr>
          <p:cNvPr id="8" name="CaixaDeTexto 7"/>
          <p:cNvSpPr txBox="1"/>
          <p:nvPr/>
        </p:nvSpPr>
        <p:spPr>
          <a:xfrm>
            <a:off x="734940" y="493197"/>
            <a:ext cx="4421916" cy="646331"/>
          </a:xfrm>
          <a:prstGeom prst="rect">
            <a:avLst/>
          </a:prstGeom>
          <a:noFill/>
        </p:spPr>
        <p:txBody>
          <a:bodyPr wrap="none" rtlCol="0">
            <a:spAutoFit/>
          </a:bodyPr>
          <a:lstStyle/>
          <a:p>
            <a:r>
              <a:rPr lang="pt-BR" sz="3600" b="1" dirty="0"/>
              <a:t>O que é a Matriz CSD?</a:t>
            </a:r>
          </a:p>
        </p:txBody>
      </p:sp>
      <p:sp>
        <p:nvSpPr>
          <p:cNvPr id="9" name="Retângulo 8"/>
          <p:cNvSpPr/>
          <p:nvPr/>
        </p:nvSpPr>
        <p:spPr>
          <a:xfrm>
            <a:off x="4572000" y="6664482"/>
            <a:ext cx="4572000" cy="215444"/>
          </a:xfrm>
          <a:prstGeom prst="rect">
            <a:avLst/>
          </a:prstGeom>
        </p:spPr>
        <p:txBody>
          <a:bodyPr>
            <a:spAutoFit/>
          </a:bodyPr>
          <a:lstStyle/>
          <a:p>
            <a:pPr algn="r"/>
            <a:r>
              <a:rPr lang="pt-BR" sz="800" dirty="0">
                <a:hlinkClick r:id="rId4"/>
              </a:rPr>
              <a:t>Matriz CSD: o que é e como construir junto ao time (cursospm3.com.br)</a:t>
            </a:r>
            <a:endParaRPr lang="pt-BR" sz="800" dirty="0"/>
          </a:p>
        </p:txBody>
      </p:sp>
      <p:sp>
        <p:nvSpPr>
          <p:cNvPr id="2" name="CaixaDeTexto 1">
            <a:extLst>
              <a:ext uri="{FF2B5EF4-FFF2-40B4-BE49-F238E27FC236}">
                <a16:creationId xmlns:a16="http://schemas.microsoft.com/office/drawing/2014/main" id="{02203CDC-78CF-34AB-543F-16F0FF53D402}"/>
              </a:ext>
            </a:extLst>
          </p:cNvPr>
          <p:cNvSpPr txBox="1"/>
          <p:nvPr/>
        </p:nvSpPr>
        <p:spPr>
          <a:xfrm>
            <a:off x="697761" y="1396751"/>
            <a:ext cx="8128363" cy="1323439"/>
          </a:xfrm>
          <a:prstGeom prst="rect">
            <a:avLst/>
          </a:prstGeom>
          <a:noFill/>
        </p:spPr>
        <p:txBody>
          <a:bodyPr wrap="square" rtlCol="0">
            <a:spAutoFit/>
          </a:bodyPr>
          <a:lstStyle/>
          <a:p>
            <a:pPr algn="just"/>
            <a:r>
              <a:rPr lang="pt-BR" sz="2000" b="0" i="0" dirty="0">
                <a:solidFill>
                  <a:srgbClr val="221C28"/>
                </a:solidFill>
                <a:effectLst/>
                <a:highlight>
                  <a:srgbClr val="FFFFFF"/>
                </a:highlight>
              </a:rPr>
              <a:t>Esse </a:t>
            </a:r>
            <a:r>
              <a:rPr lang="pt-BR" sz="2000" b="0" i="1" dirty="0">
                <a:solidFill>
                  <a:srgbClr val="221C28"/>
                </a:solidFill>
                <a:effectLst/>
                <a:highlight>
                  <a:srgbClr val="FFFFFF"/>
                </a:highlight>
              </a:rPr>
              <a:t>framework</a:t>
            </a:r>
            <a:r>
              <a:rPr lang="pt-BR" sz="2000" b="0" i="0" dirty="0">
                <a:solidFill>
                  <a:srgbClr val="221C28"/>
                </a:solidFill>
                <a:effectLst/>
                <a:highlight>
                  <a:srgbClr val="FFFFFF"/>
                </a:highlight>
              </a:rPr>
              <a:t> </a:t>
            </a:r>
            <a:r>
              <a:rPr lang="pt-BR" sz="2000" b="1" i="0" dirty="0">
                <a:solidFill>
                  <a:srgbClr val="221C28"/>
                </a:solidFill>
                <a:effectLst/>
                <a:highlight>
                  <a:srgbClr val="FFFFFF"/>
                </a:highlight>
              </a:rPr>
              <a:t>ajuda o time a focar no que importa </a:t>
            </a:r>
            <a:r>
              <a:rPr lang="pt-BR" sz="2000" b="0" i="0" dirty="0">
                <a:solidFill>
                  <a:srgbClr val="221C28"/>
                </a:solidFill>
                <a:effectLst/>
                <a:highlight>
                  <a:srgbClr val="FFFFFF"/>
                </a:highlight>
              </a:rPr>
              <a:t>para o desenvolvimento do projeto e traz mais clareza sobre qual caminho seguir, porque se trata de uma </a:t>
            </a:r>
            <a:r>
              <a:rPr lang="pt-BR" sz="2000" b="1" i="0" dirty="0">
                <a:solidFill>
                  <a:srgbClr val="221C28"/>
                </a:solidFill>
                <a:effectLst/>
                <a:highlight>
                  <a:srgbClr val="FFFFFF"/>
                </a:highlight>
              </a:rPr>
              <a:t>ferramenta visual</a:t>
            </a:r>
            <a:r>
              <a:rPr lang="pt-BR" sz="2000" b="0" i="0" dirty="0">
                <a:solidFill>
                  <a:srgbClr val="221C28"/>
                </a:solidFill>
                <a:effectLst/>
                <a:highlight>
                  <a:srgbClr val="FFFFFF"/>
                </a:highlight>
              </a:rPr>
              <a:t> que ajuda a dar direcionamento para os próximos passos de uma iniciativa.</a:t>
            </a:r>
          </a:p>
        </p:txBody>
      </p:sp>
      <p:sp>
        <p:nvSpPr>
          <p:cNvPr id="3" name="CaixaDeTexto 2">
            <a:extLst>
              <a:ext uri="{FF2B5EF4-FFF2-40B4-BE49-F238E27FC236}">
                <a16:creationId xmlns:a16="http://schemas.microsoft.com/office/drawing/2014/main" id="{5974DA35-95B2-5716-FE00-E144585F8381}"/>
              </a:ext>
            </a:extLst>
          </p:cNvPr>
          <p:cNvSpPr txBox="1"/>
          <p:nvPr/>
        </p:nvSpPr>
        <p:spPr>
          <a:xfrm>
            <a:off x="697761" y="3168315"/>
            <a:ext cx="3663609" cy="1323439"/>
          </a:xfrm>
          <a:prstGeom prst="rect">
            <a:avLst/>
          </a:prstGeom>
          <a:noFill/>
        </p:spPr>
        <p:txBody>
          <a:bodyPr wrap="square" rtlCol="0">
            <a:spAutoFit/>
          </a:bodyPr>
          <a:lstStyle/>
          <a:p>
            <a:pPr algn="just"/>
            <a:r>
              <a:rPr lang="pt-BR" sz="2000" b="0" i="0" dirty="0">
                <a:solidFill>
                  <a:srgbClr val="221C28"/>
                </a:solidFill>
                <a:effectLst/>
                <a:highlight>
                  <a:srgbClr val="FFFFFF"/>
                </a:highlight>
              </a:rPr>
              <a:t>Visualmente, </a:t>
            </a:r>
            <a:r>
              <a:rPr lang="pt-BR" sz="2000" b="1" i="0" dirty="0">
                <a:solidFill>
                  <a:srgbClr val="221C28"/>
                </a:solidFill>
                <a:effectLst/>
                <a:highlight>
                  <a:srgbClr val="FFFFFF"/>
                </a:highlight>
              </a:rPr>
              <a:t>a matriz é composta por três colunas</a:t>
            </a:r>
            <a:r>
              <a:rPr lang="pt-BR" sz="2000" b="0" i="0" dirty="0">
                <a:solidFill>
                  <a:srgbClr val="221C28"/>
                </a:solidFill>
                <a:effectLst/>
                <a:highlight>
                  <a:srgbClr val="FFFFFF"/>
                </a:highlight>
              </a:rPr>
              <a:t>, cada uma corresponde a uma letra da sigla CSD:</a:t>
            </a:r>
            <a:endParaRPr lang="pt-BR" sz="2000" dirty="0"/>
          </a:p>
        </p:txBody>
      </p:sp>
    </p:spTree>
    <p:extLst>
      <p:ext uri="{BB962C8B-B14F-4D97-AF65-F5344CB8AC3E}">
        <p14:creationId xmlns:p14="http://schemas.microsoft.com/office/powerpoint/2010/main" val="31744340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52042" y="507045"/>
            <a:ext cx="45719" cy="58003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CaixaDeTexto 7"/>
          <p:cNvSpPr txBox="1"/>
          <p:nvPr/>
        </p:nvSpPr>
        <p:spPr>
          <a:xfrm>
            <a:off x="734940" y="493197"/>
            <a:ext cx="4953215" cy="646331"/>
          </a:xfrm>
          <a:prstGeom prst="rect">
            <a:avLst/>
          </a:prstGeom>
          <a:noFill/>
        </p:spPr>
        <p:txBody>
          <a:bodyPr wrap="none" rtlCol="0">
            <a:spAutoFit/>
          </a:bodyPr>
          <a:lstStyle/>
          <a:p>
            <a:r>
              <a:rPr lang="pt-BR" sz="3600" b="1" dirty="0"/>
              <a:t>Estrutura da Matriz CSD?</a:t>
            </a:r>
          </a:p>
        </p:txBody>
      </p:sp>
      <p:sp>
        <p:nvSpPr>
          <p:cNvPr id="2" name="Retângulo 1">
            <a:extLst>
              <a:ext uri="{FF2B5EF4-FFF2-40B4-BE49-F238E27FC236}">
                <a16:creationId xmlns:a16="http://schemas.microsoft.com/office/drawing/2014/main" id="{FDC06358-42D2-4257-91BB-FF7CB50EDA00}"/>
              </a:ext>
            </a:extLst>
          </p:cNvPr>
          <p:cNvSpPr/>
          <p:nvPr/>
        </p:nvSpPr>
        <p:spPr>
          <a:xfrm>
            <a:off x="591423" y="1515368"/>
            <a:ext cx="7596231" cy="1661993"/>
          </a:xfrm>
          <a:prstGeom prst="rect">
            <a:avLst/>
          </a:prstGeom>
        </p:spPr>
        <p:txBody>
          <a:bodyPr wrap="square">
            <a:spAutoFit/>
          </a:bodyPr>
          <a:lstStyle/>
          <a:p>
            <a:r>
              <a:rPr lang="pt-BR" sz="3200" b="1" dirty="0">
                <a:solidFill>
                  <a:srgbClr val="FF0000"/>
                </a:solidFill>
              </a:rPr>
              <a:t>C</a:t>
            </a:r>
            <a:r>
              <a:rPr lang="pt-BR" dirty="0">
                <a:solidFill>
                  <a:srgbClr val="FF0000"/>
                </a:solidFill>
              </a:rPr>
              <a:t>ertezas</a:t>
            </a:r>
          </a:p>
          <a:p>
            <a:pPr algn="just"/>
            <a:r>
              <a:rPr lang="pt-BR" sz="1400" dirty="0"/>
              <a:t>Esses são os aspectos do projeto ou da decisão que são conhecidos com um alto nível de confiança. As certezas são baseadas em fatos, dados e informações confiáveis. Elas representam os elementos nos quais a equipe pode confiar sem incertezas significativas. Exemplos de certezas podem incluir a demanda do mercado por um produto, requisitos regulatórios ou capacidades técnicas de uma tecnologia que está sendo utilizada.</a:t>
            </a:r>
          </a:p>
        </p:txBody>
      </p:sp>
      <p:sp>
        <p:nvSpPr>
          <p:cNvPr id="3" name="Retângulo 2">
            <a:extLst>
              <a:ext uri="{FF2B5EF4-FFF2-40B4-BE49-F238E27FC236}">
                <a16:creationId xmlns:a16="http://schemas.microsoft.com/office/drawing/2014/main" id="{9E224BD3-E97B-4A8C-AC4C-5DC38EEC7AA0}"/>
              </a:ext>
            </a:extLst>
          </p:cNvPr>
          <p:cNvSpPr/>
          <p:nvPr/>
        </p:nvSpPr>
        <p:spPr>
          <a:xfrm>
            <a:off x="622882" y="3177361"/>
            <a:ext cx="7898236" cy="1661993"/>
          </a:xfrm>
          <a:prstGeom prst="rect">
            <a:avLst/>
          </a:prstGeom>
        </p:spPr>
        <p:txBody>
          <a:bodyPr wrap="square">
            <a:spAutoFit/>
          </a:bodyPr>
          <a:lstStyle/>
          <a:p>
            <a:r>
              <a:rPr lang="pt-BR" sz="3200" dirty="0">
                <a:solidFill>
                  <a:srgbClr val="FF0000"/>
                </a:solidFill>
              </a:rPr>
              <a:t>S</a:t>
            </a:r>
            <a:r>
              <a:rPr lang="pt-BR" dirty="0">
                <a:solidFill>
                  <a:srgbClr val="FF0000"/>
                </a:solidFill>
              </a:rPr>
              <a:t>uposições</a:t>
            </a:r>
          </a:p>
          <a:p>
            <a:r>
              <a:rPr lang="pt-BR" sz="1400" dirty="0"/>
              <a:t>As suposições são suposições feitas sobre fatores que não são totalmente conhecidos ou confirmados. São suposições ou hipóteses educadas que influenciam o projeto, mas estão sujeitas a alterações com base em informações ou análises adicionais. As suposições ajudam a reconhecer as áreas em que há algum nível de incerteza, mas em que a equipe fez suposições para avançar com o projeto. Essas suposições podem incluir suposições sobre o comportamento do cliente, ações da concorrência ou condições econômicas.</a:t>
            </a:r>
          </a:p>
        </p:txBody>
      </p:sp>
      <p:sp>
        <p:nvSpPr>
          <p:cNvPr id="4" name="Retângulo 3">
            <a:extLst>
              <a:ext uri="{FF2B5EF4-FFF2-40B4-BE49-F238E27FC236}">
                <a16:creationId xmlns:a16="http://schemas.microsoft.com/office/drawing/2014/main" id="{F05D2BAF-524B-4AF9-8CFB-6FD906347B89}"/>
              </a:ext>
            </a:extLst>
          </p:cNvPr>
          <p:cNvSpPr/>
          <p:nvPr/>
        </p:nvSpPr>
        <p:spPr>
          <a:xfrm>
            <a:off x="697761" y="4921503"/>
            <a:ext cx="8014777" cy="1661993"/>
          </a:xfrm>
          <a:prstGeom prst="rect">
            <a:avLst/>
          </a:prstGeom>
        </p:spPr>
        <p:txBody>
          <a:bodyPr wrap="square">
            <a:spAutoFit/>
          </a:bodyPr>
          <a:lstStyle/>
          <a:p>
            <a:r>
              <a:rPr lang="pt-BR" sz="3200" b="1" dirty="0">
                <a:solidFill>
                  <a:srgbClr val="FF0000"/>
                </a:solidFill>
              </a:rPr>
              <a:t>D</a:t>
            </a:r>
            <a:r>
              <a:rPr lang="pt-BR" dirty="0">
                <a:solidFill>
                  <a:srgbClr val="FF0000"/>
                </a:solidFill>
              </a:rPr>
              <a:t>úvidas</a:t>
            </a:r>
          </a:p>
          <a:p>
            <a:r>
              <a:rPr lang="pt-BR" sz="1400" dirty="0"/>
              <a:t>As dúvidas representam as áreas de incerteza ou risco significativo no projeto ou no processo de tomada de decisão. São fatores que a equipe reconhece como possíveis obstáculos ou desafios, mas não tem clareza ou compreensão. As dúvidas podem surgir por vários motivos, como falta de dados, condições de mercado imprevisíveis ou complexidades técnicas. Identificar dúvidas é fundamental, pois permite que a equipe aborde proativamente os possíveis riscos e desenvolva estratégias de mitigação.</a:t>
            </a:r>
          </a:p>
        </p:txBody>
      </p:sp>
    </p:spTree>
    <p:extLst>
      <p:ext uri="{BB962C8B-B14F-4D97-AF65-F5344CB8AC3E}">
        <p14:creationId xmlns:p14="http://schemas.microsoft.com/office/powerpoint/2010/main" val="17317018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52042" y="507045"/>
            <a:ext cx="45719" cy="58003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CaixaDeTexto 7"/>
          <p:cNvSpPr txBox="1"/>
          <p:nvPr/>
        </p:nvSpPr>
        <p:spPr>
          <a:xfrm>
            <a:off x="734940" y="493197"/>
            <a:ext cx="5912901" cy="646331"/>
          </a:xfrm>
          <a:prstGeom prst="rect">
            <a:avLst/>
          </a:prstGeom>
          <a:noFill/>
        </p:spPr>
        <p:txBody>
          <a:bodyPr wrap="none" rtlCol="0">
            <a:spAutoFit/>
          </a:bodyPr>
          <a:lstStyle/>
          <a:p>
            <a:r>
              <a:rPr lang="pt-BR" sz="3600" b="1" dirty="0"/>
              <a:t>Quem Faz Uso da Matriz CSD?</a:t>
            </a:r>
          </a:p>
        </p:txBody>
      </p:sp>
      <p:sp>
        <p:nvSpPr>
          <p:cNvPr id="2" name="Retângulo 1">
            <a:extLst>
              <a:ext uri="{FF2B5EF4-FFF2-40B4-BE49-F238E27FC236}">
                <a16:creationId xmlns:a16="http://schemas.microsoft.com/office/drawing/2014/main" id="{A86EA51E-E930-4313-9D92-CF31C1DAFEA3}"/>
              </a:ext>
            </a:extLst>
          </p:cNvPr>
          <p:cNvSpPr/>
          <p:nvPr/>
        </p:nvSpPr>
        <p:spPr>
          <a:xfrm>
            <a:off x="591424" y="1515368"/>
            <a:ext cx="7973736" cy="646331"/>
          </a:xfrm>
          <a:prstGeom prst="rect">
            <a:avLst/>
          </a:prstGeom>
        </p:spPr>
        <p:txBody>
          <a:bodyPr wrap="square">
            <a:spAutoFit/>
          </a:bodyPr>
          <a:lstStyle/>
          <a:p>
            <a:r>
              <a:rPr lang="pt-BR" sz="1200" dirty="0"/>
              <a:t>A Matrix CSD é uma ferramenta versátil que pode ser aplicada em vários setores e funções de negócios. Sua principal utilidade está na promoção do pensamento estruturado, facilitando a avaliação de riscos e orientando os processos de tomada de decisão</a:t>
            </a:r>
          </a:p>
        </p:txBody>
      </p:sp>
      <p:sp>
        <p:nvSpPr>
          <p:cNvPr id="3" name="Retângulo 2">
            <a:extLst>
              <a:ext uri="{FF2B5EF4-FFF2-40B4-BE49-F238E27FC236}">
                <a16:creationId xmlns:a16="http://schemas.microsoft.com/office/drawing/2014/main" id="{EE5893C8-BFB5-4304-9122-66A05744DEE4}"/>
              </a:ext>
            </a:extLst>
          </p:cNvPr>
          <p:cNvSpPr/>
          <p:nvPr/>
        </p:nvSpPr>
        <p:spPr>
          <a:xfrm>
            <a:off x="524312" y="2351570"/>
            <a:ext cx="7841672" cy="1292662"/>
          </a:xfrm>
          <a:prstGeom prst="rect">
            <a:avLst/>
          </a:prstGeom>
        </p:spPr>
        <p:txBody>
          <a:bodyPr wrap="square">
            <a:spAutoFit/>
          </a:bodyPr>
          <a:lstStyle/>
          <a:p>
            <a:pPr algn="just"/>
            <a:r>
              <a:rPr lang="pt-BR" dirty="0">
                <a:solidFill>
                  <a:srgbClr val="FF0000"/>
                </a:solidFill>
              </a:rPr>
              <a:t>Empresas de Tecnologia</a:t>
            </a:r>
          </a:p>
          <a:p>
            <a:pPr algn="just"/>
            <a:r>
              <a:rPr lang="pt-BR" sz="1200" dirty="0"/>
              <a:t>As empresas de tecnologia geralmente empregam a Matriz CSD para avaliar as oportunidades de mercado para novos produtos ou tecnologias. Ao identificar certezas (por exemplo, a demanda do mercado por um determinado recurso), suposições (por exemplo, a taxa de adoção entre os grupos demográficos que a empresa quer alcançar) e dúvidas (por exemplo, respostas da concorrência), elas podem refinar o desenvolvimento de seus produtos e as estratégias de entrada no mercado.</a:t>
            </a:r>
          </a:p>
        </p:txBody>
      </p:sp>
      <p:sp>
        <p:nvSpPr>
          <p:cNvPr id="4" name="Retângulo 3">
            <a:extLst>
              <a:ext uri="{FF2B5EF4-FFF2-40B4-BE49-F238E27FC236}">
                <a16:creationId xmlns:a16="http://schemas.microsoft.com/office/drawing/2014/main" id="{6132CC5B-BF91-47F7-8517-FE48682FA80A}"/>
              </a:ext>
            </a:extLst>
          </p:cNvPr>
          <p:cNvSpPr/>
          <p:nvPr/>
        </p:nvSpPr>
        <p:spPr>
          <a:xfrm>
            <a:off x="557867" y="3751138"/>
            <a:ext cx="7808117" cy="1107996"/>
          </a:xfrm>
          <a:prstGeom prst="rect">
            <a:avLst/>
          </a:prstGeom>
        </p:spPr>
        <p:txBody>
          <a:bodyPr wrap="square">
            <a:spAutoFit/>
          </a:bodyPr>
          <a:lstStyle/>
          <a:p>
            <a:r>
              <a:rPr lang="pt-BR" dirty="0">
                <a:solidFill>
                  <a:srgbClr val="FF0000"/>
                </a:solidFill>
              </a:rPr>
              <a:t>Empresas de Manufatura</a:t>
            </a:r>
          </a:p>
          <a:p>
            <a:pPr algn="just"/>
            <a:r>
              <a:rPr lang="pt-BR" sz="1200" dirty="0"/>
              <a:t>As empresas de manufatura utilizam o Matrix CSD para avaliar os riscos e as oportunidades da cadeia de suprimentos. Elas identificam certezas, como custos de matéria-prima, suposições, como previsões de demanda do mercado, e dúvidas, como riscos geopolíticos ou mudanças regulatórias, para otimizar seus processos de produção e mitigar possíveis interrupções.</a:t>
            </a:r>
          </a:p>
        </p:txBody>
      </p:sp>
      <p:sp>
        <p:nvSpPr>
          <p:cNvPr id="5" name="Retângulo 4">
            <a:extLst>
              <a:ext uri="{FF2B5EF4-FFF2-40B4-BE49-F238E27FC236}">
                <a16:creationId xmlns:a16="http://schemas.microsoft.com/office/drawing/2014/main" id="{45FF2874-5163-4BC1-A723-D9082095246A}"/>
              </a:ext>
            </a:extLst>
          </p:cNvPr>
          <p:cNvSpPr/>
          <p:nvPr/>
        </p:nvSpPr>
        <p:spPr>
          <a:xfrm>
            <a:off x="591424" y="5066398"/>
            <a:ext cx="7808116" cy="1107996"/>
          </a:xfrm>
          <a:prstGeom prst="rect">
            <a:avLst/>
          </a:prstGeom>
        </p:spPr>
        <p:txBody>
          <a:bodyPr wrap="square">
            <a:spAutoFit/>
          </a:bodyPr>
          <a:lstStyle/>
          <a:p>
            <a:r>
              <a:rPr lang="pt-BR" dirty="0">
                <a:solidFill>
                  <a:srgbClr val="FF0000"/>
                </a:solidFill>
              </a:rPr>
              <a:t>Empresas de Consultoria</a:t>
            </a:r>
          </a:p>
          <a:p>
            <a:r>
              <a:rPr lang="pt-BR" sz="1200" dirty="0"/>
              <a:t>As empresas de consultoria utilizam o Matrix CSD para estruturar os compromissos com os clientes e as recomendações estratégicas. Ao categorizar as certezas, suposições e dúvidas relacionadas ao ambiente de negócios ou aos desafios de um cliente, os consultores podem desenvolver soluções personalizadas que abordem as principais incertezas e proporcionem o máximo de valor.</a:t>
            </a:r>
          </a:p>
        </p:txBody>
      </p:sp>
    </p:spTree>
    <p:extLst>
      <p:ext uri="{BB962C8B-B14F-4D97-AF65-F5344CB8AC3E}">
        <p14:creationId xmlns:p14="http://schemas.microsoft.com/office/powerpoint/2010/main" val="406291208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534728" y="333035"/>
            <a:ext cx="66137" cy="58526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3" name="Retângulo 2"/>
          <p:cNvSpPr/>
          <p:nvPr/>
        </p:nvSpPr>
        <p:spPr>
          <a:xfrm>
            <a:off x="600865" y="628236"/>
            <a:ext cx="7309953" cy="523220"/>
          </a:xfrm>
          <a:prstGeom prst="rect">
            <a:avLst/>
          </a:prstGeom>
        </p:spPr>
        <p:txBody>
          <a:bodyPr wrap="square">
            <a:spAutoFit/>
          </a:bodyPr>
          <a:lstStyle/>
          <a:p>
            <a:pPr fontAlgn="base"/>
            <a:r>
              <a:rPr lang="pt-BR" sz="2800" b="1" dirty="0">
                <a:solidFill>
                  <a:srgbClr val="2D2D2D"/>
                </a:solidFill>
                <a:latin typeface="inherit"/>
              </a:rPr>
              <a:t> </a:t>
            </a:r>
            <a:endParaRPr lang="pt-BR" sz="2800" b="1" i="0" dirty="0">
              <a:solidFill>
                <a:srgbClr val="2D2D2D"/>
              </a:solidFill>
              <a:effectLst/>
              <a:latin typeface="open_sansbold"/>
            </a:endParaRPr>
          </a:p>
        </p:txBody>
      </p:sp>
      <p:sp>
        <p:nvSpPr>
          <p:cNvPr id="31" name="CaixaDeTexto 30"/>
          <p:cNvSpPr txBox="1"/>
          <p:nvPr/>
        </p:nvSpPr>
        <p:spPr>
          <a:xfrm>
            <a:off x="600865" y="329329"/>
            <a:ext cx="4787401" cy="646331"/>
          </a:xfrm>
          <a:prstGeom prst="rect">
            <a:avLst/>
          </a:prstGeom>
          <a:noFill/>
        </p:spPr>
        <p:txBody>
          <a:bodyPr wrap="none" rtlCol="0">
            <a:spAutoFit/>
          </a:bodyPr>
          <a:lstStyle/>
          <a:p>
            <a:r>
              <a:rPr lang="pt-BR" sz="3600" b="1" i="0" dirty="0">
                <a:solidFill>
                  <a:srgbClr val="221C28"/>
                </a:solidFill>
                <a:effectLst/>
                <a:latin typeface="Inter"/>
              </a:rPr>
              <a:t>Modelo da Matriz CSD </a:t>
            </a:r>
            <a:r>
              <a:rPr lang="pt-BR" sz="3600" b="1" dirty="0"/>
              <a:t>?</a:t>
            </a:r>
          </a:p>
        </p:txBody>
      </p:sp>
      <p:pic>
        <p:nvPicPr>
          <p:cNvPr id="5" name="Imagem 4">
            <a:extLst>
              <a:ext uri="{FF2B5EF4-FFF2-40B4-BE49-F238E27FC236}">
                <a16:creationId xmlns:a16="http://schemas.microsoft.com/office/drawing/2014/main" id="{7FAD896A-99AC-44BD-83A2-E3B896F78340}"/>
              </a:ext>
            </a:extLst>
          </p:cNvPr>
          <p:cNvPicPr>
            <a:picLocks noChangeAspect="1"/>
          </p:cNvPicPr>
          <p:nvPr/>
        </p:nvPicPr>
        <p:blipFill>
          <a:blip r:embed="rId3"/>
          <a:stretch>
            <a:fillRect/>
          </a:stretch>
        </p:blipFill>
        <p:spPr>
          <a:xfrm>
            <a:off x="604284" y="1700935"/>
            <a:ext cx="7935432" cy="4324954"/>
          </a:xfrm>
          <a:prstGeom prst="rect">
            <a:avLst/>
          </a:prstGeom>
        </p:spPr>
      </p:pic>
    </p:spTree>
    <p:extLst>
      <p:ext uri="{BB962C8B-B14F-4D97-AF65-F5344CB8AC3E}">
        <p14:creationId xmlns:p14="http://schemas.microsoft.com/office/powerpoint/2010/main" val="40655786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Default Theme">
  <a:themeElements>
    <a:clrScheme name="Opulento">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Escritório Clássico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6DEC1D1D21D4E48B520C5C8F616BA48" ma:contentTypeVersion="7" ma:contentTypeDescription="Crie um novo documento." ma:contentTypeScope="" ma:versionID="c4297d975cf71a687e44413e67ba5f83">
  <xsd:schema xmlns:xsd="http://www.w3.org/2001/XMLSchema" xmlns:xs="http://www.w3.org/2001/XMLSchema" xmlns:p="http://schemas.microsoft.com/office/2006/metadata/properties" xmlns:ns2="edf2e5cb-7110-439b-886f-65e18b4e3d15" targetNamespace="http://schemas.microsoft.com/office/2006/metadata/properties" ma:root="true" ma:fieldsID="7f6203334ae4502280f8934ea505716c" ns2:_="">
    <xsd:import namespace="edf2e5cb-7110-439b-886f-65e18b4e3d1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f2e5cb-7110-439b-886f-65e18b4e3d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A07CBD-6085-49D7-B654-715BF35AAE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f2e5cb-7110-439b-886f-65e18b4e3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9A7ECC-E15D-4211-9861-912AC985EEC6}">
  <ds:schemaRefs>
    <ds:schemaRef ds:uri="http://purl.org/dc/terms/"/>
    <ds:schemaRef ds:uri="http://purl.org/dc/dcmitype/"/>
    <ds:schemaRef ds:uri="edf2e5cb-7110-439b-886f-65e18b4e3d15"/>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99126E1-5851-462A-A1D8-C22CB6D656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731</TotalTime>
  <Words>2247</Words>
  <Application>Microsoft Office PowerPoint</Application>
  <PresentationFormat>Apresentação na tela (4:3)</PresentationFormat>
  <Paragraphs>114</Paragraphs>
  <Slides>18</Slides>
  <Notes>0</Notes>
  <HiddenSlides>0</HiddenSlides>
  <MMClips>1</MMClips>
  <ScaleCrop>false</ScaleCrop>
  <HeadingPairs>
    <vt:vector size="6" baseType="variant">
      <vt:variant>
        <vt:lpstr>Fontes usadas</vt:lpstr>
      </vt:variant>
      <vt:variant>
        <vt:i4>7</vt:i4>
      </vt:variant>
      <vt:variant>
        <vt:lpstr>Tema</vt:lpstr>
      </vt:variant>
      <vt:variant>
        <vt:i4>4</vt:i4>
      </vt:variant>
      <vt:variant>
        <vt:lpstr>Títulos de slides</vt:lpstr>
      </vt:variant>
      <vt:variant>
        <vt:i4>18</vt:i4>
      </vt:variant>
    </vt:vector>
  </HeadingPairs>
  <TitlesOfParts>
    <vt:vector size="29" baseType="lpstr">
      <vt:lpstr>Arial</vt:lpstr>
      <vt:lpstr>Calibri</vt:lpstr>
      <vt:lpstr>inherit</vt:lpstr>
      <vt:lpstr>Inter</vt:lpstr>
      <vt:lpstr>open_sansbold</vt:lpstr>
      <vt:lpstr>Roboto Mono</vt:lpstr>
      <vt:lpstr>Wingdings</vt:lpstr>
      <vt:lpstr>Default Theme</vt:lpstr>
      <vt:lpstr>1_Personalizar design</vt:lpstr>
      <vt:lpstr>2_Personalizar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Aurelio</dc:creator>
  <cp:lastModifiedBy>Aurelio Jose Vitorino</cp:lastModifiedBy>
  <cp:revision>68</cp:revision>
  <dcterms:modified xsi:type="dcterms:W3CDTF">2024-05-09T16:54:15Z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0x01010036DEC1D1D21D4E48B520C5C8F616BA48</vt:lpwstr>
  </property>
</Properties>
</file>