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6" r:id="rId3"/>
    <p:sldId id="378" r:id="rId4"/>
    <p:sldId id="402" r:id="rId5"/>
    <p:sldId id="309" r:id="rId6"/>
    <p:sldId id="379" r:id="rId7"/>
    <p:sldId id="403" r:id="rId8"/>
    <p:sldId id="380" r:id="rId9"/>
    <p:sldId id="311" r:id="rId10"/>
    <p:sldId id="405" r:id="rId11"/>
    <p:sldId id="406" r:id="rId12"/>
    <p:sldId id="382" r:id="rId13"/>
    <p:sldId id="315" r:id="rId14"/>
    <p:sldId id="316" r:id="rId15"/>
    <p:sldId id="383" r:id="rId16"/>
    <p:sldId id="384" r:id="rId17"/>
    <p:sldId id="404" r:id="rId18"/>
    <p:sldId id="385" r:id="rId19"/>
    <p:sldId id="401" r:id="rId20"/>
    <p:sldId id="386" r:id="rId21"/>
    <p:sldId id="387" r:id="rId22"/>
    <p:sldId id="388" r:id="rId23"/>
    <p:sldId id="394" r:id="rId24"/>
    <p:sldId id="395" r:id="rId2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CC"/>
    <a:srgbClr val="CCFFFF"/>
    <a:srgbClr val="CCCCFF"/>
    <a:srgbClr val="CCFFCC"/>
    <a:srgbClr val="FF9999"/>
    <a:srgbClr val="00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82138" autoAdjust="0"/>
  </p:normalViewPr>
  <p:slideViewPr>
    <p:cSldViewPr snapToGrid="0">
      <p:cViewPr varScale="1">
        <p:scale>
          <a:sx n="88" d="100"/>
          <a:sy n="88" d="100"/>
        </p:scale>
        <p:origin x="-10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23CE92-0A45-47A5-831E-BED0FF28AE87}" type="datetime1">
              <a:rPr lang="en-US" altLang="ko-KR" smtClean="0"/>
              <a:pPr/>
              <a:t>1/7/2019</a:t>
            </a:fld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40" y="235102"/>
            <a:ext cx="6067460" cy="9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59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DC31-7673-4422-82F7-B1BA922DF8C9}" type="datetime1">
              <a:rPr lang="en-US" altLang="ko-KR" smtClean="0"/>
              <a:pPr/>
              <a:t>1/7/2019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126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8DED6A-2F0F-4D62-9FBB-83B78E023D9D}" type="datetime1">
              <a:rPr lang="en-US" altLang="ko-KR" smtClean="0"/>
              <a:pPr/>
              <a:t>1/7/2019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911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0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800"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0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903-3BCF-4DA6-A785-BCC83A29BCEC}" type="datetime1">
              <a:rPr lang="en-US" altLang="ko-KR" smtClean="0"/>
              <a:pPr/>
              <a:t>1/7/2019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370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83C0-6FE1-45B5-B67B-8C2F4673E77E}" type="datetime1">
              <a:rPr lang="en-US" altLang="ko-KR" smtClean="0"/>
              <a:pPr/>
              <a:t>1/7/2019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7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4CB477-5707-4699-AB1D-6797D04C5FFE}" type="datetime1">
              <a:rPr lang="en-US" altLang="ko-KR" smtClean="0"/>
              <a:pPr/>
              <a:t>1/7/2019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24EDD3-E843-40D5-8FC4-992896EA4699}" type="datetime1">
              <a:rPr lang="en-US" altLang="ko-KR" smtClean="0"/>
              <a:pPr/>
              <a:t>1/7/2019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007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C16-74F0-4E38-982E-16770C082C58}" type="datetime1">
              <a:rPr lang="en-US" altLang="ko-KR" smtClean="0"/>
              <a:pPr/>
              <a:t>1/7/2019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93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BEC-4B59-49DE-BE4A-751A87E8412C}" type="datetime1">
              <a:rPr lang="en-US" altLang="ko-KR" smtClean="0"/>
              <a:pPr/>
              <a:t>1/7/2019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39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85B-B15F-4B92-85B5-0A0BAD77A6BF}" type="datetime1">
              <a:rPr lang="en-US" altLang="ko-KR" smtClean="0"/>
              <a:pPr/>
              <a:t>1/7/2019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229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1ADD5E5-B59D-4906-81F8-DE8C06419FDF}" type="datetime1">
              <a:rPr lang="en-US" altLang="ko-KR" smtClean="0"/>
              <a:pPr/>
              <a:t>1/7/2019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15461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78B43E-0FB2-4402-B89E-824E82589B46}" type="datetime1">
              <a:rPr lang="en-US" altLang="ko-KR" smtClean="0"/>
              <a:pPr/>
              <a:t>1/7/2019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6096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27E32FA9-E425-4826-99EB-F81BAD970436}" type="slidenum">
              <a:rPr kumimoji="0" lang="ko-KR" altLang="en-US" sz="1200" smtClean="0"/>
              <a:pPr algn="ctr" eaLnBrk="1" latinLnBrk="0" hangingPunct="1"/>
              <a:t>‹#›</a:t>
            </a:fld>
            <a:r>
              <a:rPr kumimoji="0" lang="en-US" altLang="ko-KR" sz="1200" smtClean="0"/>
              <a:t>/30</a:t>
            </a:r>
            <a:endParaRPr kumimoji="0" 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27" y="119152"/>
            <a:ext cx="3179173" cy="4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6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762000" y="1632857"/>
            <a:ext cx="8153400" cy="5014006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solidFill>
                  <a:schemeClr val="accent2"/>
                </a:solidFill>
              </a:rPr>
              <a:t>문자열 연결 연산자 </a:t>
            </a:r>
            <a:r>
              <a:rPr lang="en-US" altLang="ko-KR" dirty="0" smtClean="0">
                <a:solidFill>
                  <a:schemeClr val="accent2"/>
                </a:solidFill>
              </a:rPr>
              <a:t>(+)</a:t>
            </a:r>
          </a:p>
          <a:p>
            <a:pPr lvl="1">
              <a:defRPr/>
            </a:pPr>
            <a:r>
              <a:rPr lang="ko-KR" altLang="en-US" dirty="0" smtClean="0"/>
              <a:t>두 문자열 연결하여 새로운 문자열 형성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sz="500" dirty="0" smtClean="0"/>
          </a:p>
          <a:p>
            <a:pPr>
              <a:defRPr/>
            </a:pPr>
            <a:endParaRPr lang="en-US" altLang="ko-KR" sz="500" dirty="0" smtClean="0"/>
          </a:p>
          <a:p>
            <a:pPr>
              <a:defRPr/>
            </a:pPr>
            <a:r>
              <a:rPr lang="ko-KR" altLang="en-US" dirty="0" smtClean="0"/>
              <a:t>숫자 더하기 연산자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혼동 주의</a:t>
            </a:r>
            <a:r>
              <a:rPr lang="en-US" altLang="ko-KR" dirty="0" smtClean="0"/>
              <a:t>!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>
              <a:solidFill>
                <a:schemeClr val="accent2"/>
              </a:solidFill>
            </a:endParaRPr>
          </a:p>
          <a:p>
            <a:pPr>
              <a:defRPr/>
            </a:pPr>
            <a:endParaRPr lang="en-US" altLang="ko-KR" sz="1000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accent2"/>
                </a:solidFill>
              </a:rPr>
              <a:t>문자열 </a:t>
            </a:r>
            <a:r>
              <a:rPr lang="ko-KR" altLang="en-US" dirty="0">
                <a:solidFill>
                  <a:schemeClr val="accent2"/>
                </a:solidFill>
              </a:rPr>
              <a:t>반복 연산자 </a:t>
            </a:r>
            <a:r>
              <a:rPr lang="en-US" altLang="ko-KR" dirty="0">
                <a:solidFill>
                  <a:schemeClr val="accent2"/>
                </a:solidFill>
              </a:rPr>
              <a:t>(*)</a:t>
            </a:r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연산자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240631" y="2516982"/>
            <a:ext cx="7056438" cy="833437"/>
            <a:chOff x="762000" y="2900363"/>
            <a:chExt cx="7056438" cy="833437"/>
          </a:xfrm>
        </p:grpSpPr>
        <p:pic>
          <p:nvPicPr>
            <p:cNvPr id="2253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900363"/>
              <a:ext cx="4006850" cy="83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3130550"/>
              <a:ext cx="2103438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오른쪽 화살표 3"/>
            <p:cNvSpPr/>
            <p:nvPr/>
          </p:nvSpPr>
          <p:spPr>
            <a:xfrm>
              <a:off x="4610100" y="3200400"/>
              <a:ext cx="762000" cy="3000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225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31" y="4015569"/>
            <a:ext cx="3391807" cy="132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232466" y="5853565"/>
            <a:ext cx="7214848" cy="886675"/>
            <a:chOff x="779463" y="1996225"/>
            <a:chExt cx="8077200" cy="88667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1463" y="1996225"/>
              <a:ext cx="3505200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463" y="2044700"/>
              <a:ext cx="34702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181" y="2472249"/>
              <a:ext cx="3433763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오른쪽 화살표 12"/>
            <p:cNvSpPr/>
            <p:nvPr/>
          </p:nvSpPr>
          <p:spPr>
            <a:xfrm>
              <a:off x="4419600" y="2114550"/>
              <a:ext cx="762000" cy="3000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9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544286" y="1544637"/>
            <a:ext cx="8371114" cy="51022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solidFill>
                  <a:schemeClr val="accent2"/>
                </a:solidFill>
              </a:rPr>
              <a:t>문자열 반복 연산자 </a:t>
            </a:r>
            <a:r>
              <a:rPr lang="en-US" altLang="ko-KR" dirty="0" smtClean="0">
                <a:solidFill>
                  <a:schemeClr val="accent2"/>
                </a:solidFill>
              </a:rPr>
              <a:t>(*)</a:t>
            </a:r>
          </a:p>
          <a:p>
            <a:pPr lvl="1">
              <a:defRPr/>
            </a:pPr>
            <a:r>
              <a:rPr lang="ko-KR" altLang="en-US" dirty="0" smtClean="0"/>
              <a:t>문자열을 숫자와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로 연결하여 반복</a:t>
            </a: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>
                <a:solidFill>
                  <a:schemeClr val="accent2"/>
                </a:solidFill>
              </a:rPr>
              <a:t>문자 선택 연산자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lvl="1">
              <a:defRPr/>
            </a:pPr>
            <a:r>
              <a:rPr lang="ko-KR" altLang="en-US" dirty="0" smtClean="0"/>
              <a:t>문자열 내부의 문자 하나를 선택</a:t>
            </a:r>
            <a:endParaRPr lang="ko-KR" altLang="en-US" dirty="0"/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연산자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79463" y="1557677"/>
            <a:ext cx="8077200" cy="1325223"/>
            <a:chOff x="779463" y="1557677"/>
            <a:chExt cx="8077200" cy="1325223"/>
          </a:xfrm>
        </p:grpSpPr>
        <p:pic>
          <p:nvPicPr>
            <p:cNvPr id="2355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1463" y="1557677"/>
              <a:ext cx="3505200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463" y="2044700"/>
              <a:ext cx="34702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2900" y="2065338"/>
              <a:ext cx="3433763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오른쪽 화살표 6"/>
            <p:cNvSpPr/>
            <p:nvPr/>
          </p:nvSpPr>
          <p:spPr>
            <a:xfrm>
              <a:off x="4419600" y="2114550"/>
              <a:ext cx="762000" cy="3000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7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648" y="1765269"/>
            <a:ext cx="8182668" cy="33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변수이름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클래스 이름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객체이름등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소문자와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대문자는 서로 다르게 취급된다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변수의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이름은 영문자와 숫자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밑줄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(_)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로 이루어진다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변수의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이름 중간에 공백이 들어가면 안 된다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단어를 구분하려면 밑줄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(_)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을 사용 한다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735956"/>
            <a:ext cx="4343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0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9246" y="1963459"/>
            <a:ext cx="6834753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영문 알파벳 문자로 시작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_count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밑줄 문자로 시작할 수 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number_of_pictures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중간에 밑줄 문자를 넣을 수 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King3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맨 처음이 아니라면 숫자도 넣을 수 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9246" y="3780757"/>
            <a:ext cx="6834753" cy="64633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2nd_base (X)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숫자로 시작할 수 없다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money# (X)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#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 같은 기호는 사용할 수 없다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이런 것도 가능하다</a:t>
            </a:r>
            <a:r>
              <a:rPr lang="en-US" altLang="ko-KR" dirty="0">
                <a:effectLst/>
              </a:rPr>
              <a:t>! 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2681" y="1647296"/>
            <a:ext cx="6834753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it-IT" altLang="ko-KR" dirty="0"/>
              <a:t>score = 10</a:t>
            </a:r>
          </a:p>
          <a:p>
            <a:pPr latinLnBrk="1"/>
            <a:r>
              <a:rPr lang="it-IT" altLang="ko-KR" dirty="0"/>
              <a:t>score = score + 1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7950" y="2486950"/>
            <a:ext cx="67913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값을 함께 출력하기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40764"/>
            <a:ext cx="82296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100</a:t>
            </a:r>
          </a:p>
          <a:p>
            <a:pPr latinLnBrk="1"/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200</a:t>
            </a:r>
          </a:p>
          <a:p>
            <a:pPr latinLnBrk="1"/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</a:t>
            </a:r>
          </a:p>
          <a:p>
            <a:pPr latinLnBrk="1"/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print(x,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</a:t>
            </a:r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의 합은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</a:t>
            </a:r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344" y="3138857"/>
            <a:ext cx="8229600" cy="4086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의 합은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8325" y="3905953"/>
            <a:ext cx="5467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문자열 합치기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를 생성하여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 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올해는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, y : “2018</a:t>
            </a:r>
            <a:r>
              <a:rPr lang="ko-KR" altLang="en-US" dirty="0" smtClean="0"/>
              <a:t>년 입니다 </a:t>
            </a:r>
            <a:r>
              <a:rPr lang="en-US" altLang="ko-KR" dirty="0" smtClean="0"/>
              <a:t>“</a:t>
            </a:r>
          </a:p>
          <a:p>
            <a:pPr lvl="1"/>
            <a:r>
              <a:rPr lang="ko-KR" altLang="en-US" dirty="0" smtClean="0"/>
              <a:t>아래와 같이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올해는 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 입니다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문자열과 변수를 함께 출력하기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1)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j, k </a:t>
            </a:r>
            <a:r>
              <a:rPr lang="ko-KR" altLang="en-US" dirty="0" smtClean="0"/>
              <a:t>변수 </a:t>
            </a:r>
            <a:r>
              <a:rPr lang="ko-KR" altLang="en-US" dirty="0" err="1" smtClean="0"/>
              <a:t>세개를</a:t>
            </a:r>
            <a:r>
              <a:rPr lang="ko-KR" altLang="en-US" dirty="0" smtClean="0"/>
              <a:t> 만든다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2) I : </a:t>
            </a:r>
            <a:r>
              <a:rPr lang="ko-KR" altLang="en-US" dirty="0" smtClean="0"/>
              <a:t>내가 태어난 연도</a:t>
            </a:r>
            <a:r>
              <a:rPr lang="en-US" altLang="ko-KR" dirty="0" smtClean="0"/>
              <a:t>, j : 2018, k :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</a:t>
            </a:r>
            <a:r>
              <a:rPr lang="ko-KR" altLang="en-US" dirty="0" smtClean="0"/>
              <a:t>를 이용하여 올해 나이를 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3) k </a:t>
            </a:r>
            <a:r>
              <a:rPr lang="ko-KR" altLang="en-US" dirty="0" smtClean="0"/>
              <a:t>값을 이용하여 다음과 같은 문자열을 출력하도록 만든다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나는 </a:t>
            </a:r>
            <a:r>
              <a:rPr lang="en-US" altLang="ko-KR" dirty="0" smtClean="0"/>
              <a:t>xx(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살입니다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1-1)</a:t>
            </a:r>
            <a:r>
              <a:rPr lang="ko-KR" altLang="en-US" dirty="0" smtClean="0"/>
              <a:t>을 한라인으로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사용자로부터 정수 </a:t>
            </a:r>
            <a:r>
              <a:rPr lang="ko-KR" altLang="en-US" dirty="0" err="1" smtClean="0">
                <a:effectLst/>
              </a:rPr>
              <a:t>입력받기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1814"/>
            <a:ext cx="9009572" cy="250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2224" y="1647929"/>
            <a:ext cx="58128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Input()</a:t>
            </a:r>
          </a:p>
          <a:p>
            <a:r>
              <a:rPr lang="ko-KR" altLang="en-US" b="1" dirty="0" err="1" smtClean="0"/>
              <a:t>리턴값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문자열</a:t>
            </a:r>
            <a:endParaRPr lang="en-US" altLang="ko-KR" b="1" dirty="0" smtClean="0"/>
          </a:p>
          <a:p>
            <a:r>
              <a:rPr lang="ko-KR" altLang="en-US" b="1" dirty="0" smtClean="0"/>
              <a:t>매개변수 </a:t>
            </a:r>
            <a:r>
              <a:rPr lang="en-US" altLang="ko-KR" b="1" dirty="0" smtClean="0"/>
              <a:t>: input()</a:t>
            </a:r>
            <a:r>
              <a:rPr lang="ko-KR" altLang="en-US" b="1" dirty="0" smtClean="0"/>
              <a:t>실행시시 출력할 문자열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리턴값이</a:t>
            </a:r>
            <a:r>
              <a:rPr lang="ko-KR" altLang="en-US" b="1" dirty="0" smtClean="0">
                <a:solidFill>
                  <a:srgbClr val="FF0000"/>
                </a:solidFill>
              </a:rPr>
              <a:t> 문자열이기 때문에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정수등으로</a:t>
            </a:r>
            <a:r>
              <a:rPr lang="ko-KR" altLang="en-US" b="1" dirty="0" smtClean="0">
                <a:solidFill>
                  <a:srgbClr val="FF0000"/>
                </a:solidFill>
              </a:rPr>
              <a:t> 사용하기 위해서는 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반드시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형변환을</a:t>
            </a:r>
            <a:r>
              <a:rPr lang="ko-KR" altLang="en-US" b="1" dirty="0" smtClean="0">
                <a:solidFill>
                  <a:srgbClr val="FF0000"/>
                </a:solidFill>
              </a:rPr>
              <a:t> 해줘야 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73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b="1" dirty="0" smtClean="0"/>
              <a:t>문자열을 정수로 변환</a:t>
            </a:r>
            <a:endParaRPr lang="en-US" altLang="ko-KR" b="1" dirty="0" smtClean="0"/>
          </a:p>
          <a:p>
            <a:pPr lvl="2"/>
            <a:r>
              <a:rPr lang="en-US" altLang="ko-KR" b="1" dirty="0" err="1" smtClean="0"/>
              <a:t>int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 사용</a:t>
            </a:r>
            <a:endParaRPr lang="ko-KR" altLang="en-US" dirty="0" smtClean="0"/>
          </a:p>
          <a:p>
            <a:pPr lvl="1"/>
            <a:r>
              <a:rPr lang="ko-KR" altLang="en-US" b="1" dirty="0" smtClean="0"/>
              <a:t>문자열을 실수로 변환</a:t>
            </a:r>
            <a:endParaRPr lang="en-US" altLang="ko-KR" b="1" dirty="0" smtClean="0"/>
          </a:p>
          <a:p>
            <a:pPr lvl="2"/>
            <a:r>
              <a:rPr lang="en-US" altLang="ko-KR" b="1" dirty="0" smtClean="0"/>
              <a:t>float() </a:t>
            </a:r>
            <a:r>
              <a:rPr lang="ko-KR" altLang="en-US" b="1" dirty="0" smtClean="0"/>
              <a:t>함수 사용</a:t>
            </a:r>
            <a:endParaRPr lang="ko-KR" altLang="en-US" dirty="0" smtClean="0"/>
          </a:p>
          <a:p>
            <a:pPr lvl="1"/>
            <a:r>
              <a:rPr lang="ko-KR" altLang="en-US" b="1" dirty="0" smtClean="0"/>
              <a:t>숫자를 문자열로 변환</a:t>
            </a:r>
            <a:endParaRPr lang="en-US" altLang="ko-KR" b="1" dirty="0" smtClean="0"/>
          </a:p>
          <a:p>
            <a:pPr lvl="2"/>
            <a:r>
              <a:rPr lang="en-US" altLang="ko-KR" b="1" dirty="0" err="1" smtClean="0"/>
              <a:t>str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 사용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7163" y="1747838"/>
            <a:ext cx="24669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1990725"/>
            <a:ext cx="18002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>
            <a:off x="6448425" y="3162300"/>
            <a:ext cx="200025" cy="1066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04" y="3427973"/>
            <a:ext cx="61055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소개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값을 </a:t>
            </a:r>
            <a:r>
              <a:rPr lang="ko-KR" altLang="en-US" sz="2000" dirty="0"/>
              <a:t>저장하는 상자로 생각할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변수는 계속해서 변경 가능하다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8159" y="2330078"/>
            <a:ext cx="1448458" cy="14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완전한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896" y="1898445"/>
            <a:ext cx="82296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print(x,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y,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의 합은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sum,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557" y="5399222"/>
            <a:ext cx="8229600" cy="1021556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300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400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의 합은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9" y="3156211"/>
            <a:ext cx="6018453" cy="21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6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사용자로부터 문자열 </a:t>
            </a:r>
            <a:r>
              <a:rPr lang="ko-KR" altLang="en-US" dirty="0" err="1" smtClean="0"/>
              <a:t>입력받기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40764"/>
            <a:ext cx="82296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name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이름을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print(name,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씨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파이썬에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오신 것을 환영합니다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755804"/>
            <a:ext cx="8229600" cy="1021556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이름을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 씨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파이썬에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오신 것을 환영합니다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59" y="4063851"/>
            <a:ext cx="36385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7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62" y="1651755"/>
            <a:ext cx="8364677" cy="30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로봇 기자 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사용자에게 </a:t>
            </a:r>
            <a:r>
              <a:rPr lang="ko-KR" altLang="en-US" dirty="0"/>
              <a:t>경기장</a:t>
            </a:r>
            <a:r>
              <a:rPr lang="en-US" altLang="ko-KR" dirty="0"/>
              <a:t>, </a:t>
            </a:r>
            <a:r>
              <a:rPr lang="ko-KR" altLang="en-US" dirty="0"/>
              <a:t>점수</a:t>
            </a:r>
            <a:r>
              <a:rPr lang="en-US" altLang="ko-KR" dirty="0"/>
              <a:t>, </a:t>
            </a:r>
            <a:r>
              <a:rPr lang="ko-KR" altLang="en-US" dirty="0"/>
              <a:t>이긴 팀</a:t>
            </a:r>
            <a:r>
              <a:rPr lang="en-US" altLang="ko-KR" dirty="0"/>
              <a:t>, </a:t>
            </a:r>
            <a:r>
              <a:rPr lang="ko-KR" altLang="en-US" dirty="0"/>
              <a:t>진 팀</a:t>
            </a:r>
            <a:r>
              <a:rPr lang="en-US" altLang="ko-KR" dirty="0"/>
              <a:t>, </a:t>
            </a:r>
            <a:r>
              <a:rPr lang="ko-KR" altLang="en-US" dirty="0"/>
              <a:t>우수 선수를 질문하고 변수에 저장한다</a:t>
            </a:r>
            <a:r>
              <a:rPr lang="en-US" altLang="ko-KR" dirty="0"/>
              <a:t>. </a:t>
            </a:r>
            <a:r>
              <a:rPr lang="ko-KR" altLang="en-US" dirty="0"/>
              <a:t>이들 문자열에 </a:t>
            </a:r>
            <a:r>
              <a:rPr lang="ko-KR" altLang="en-US" dirty="0" smtClean="0"/>
              <a:t>문장을 </a:t>
            </a:r>
            <a:r>
              <a:rPr lang="ko-KR" altLang="en-US" dirty="0"/>
              <a:t>붙여서 기사를 </a:t>
            </a:r>
            <a:r>
              <a:rPr lang="ko-KR" altLang="en-US" dirty="0" smtClean="0"/>
              <a:t>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2509" y="2954631"/>
            <a:ext cx="8229600" cy="377975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경기장은 어디입니까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서울</a:t>
            </a: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이긴팀은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어디입니까삼성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진팀은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어디입니까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?LG</a:t>
            </a: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우수선수는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누구입니까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스코어는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몇대몇입니까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8:7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===========================================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오늘 서울 에서 야구 경기가 열렸습니다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삼성 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LG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치열한 공방전을 펼쳤습니다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 이 맹활약을 하였습니다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결국 삼성 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LG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8:7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이겼습니다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===========================================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76619" y="72029"/>
            <a:ext cx="1107799" cy="9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6344" y="1540764"/>
            <a:ext cx="8229600" cy="42473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사용자의 대답을 변수에 저장한다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stadium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경기장은 어디입니까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winner = input("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이긴팀은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어디입니까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loser = input("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진팀은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어디입니까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vip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input("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우수선수는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누구입니까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스코어는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몇대몇입니까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변수와 문자열을 연결하여 기사를 작성한다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print("===========================================")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오늘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stadium,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 야구 경기가 열렸습니다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print(winner,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loser,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치열한 공방전을 펼쳤습니다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vip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맹활약을 하였습니다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결국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winner,"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loser,"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score,"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이겼습니다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print("===========================================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생성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변수를 생성하려면 다음과 같이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언어와 달리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선언하지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</a:t>
            </a:r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75174" y="2180493"/>
            <a:ext cx="6845138" cy="841671"/>
            <a:chOff x="984738" y="3446585"/>
            <a:chExt cx="6845138" cy="841671"/>
          </a:xfrm>
        </p:grpSpPr>
        <p:sp>
          <p:nvSpPr>
            <p:cNvPr id="6" name="TextBox 5"/>
            <p:cNvSpPr txBox="1"/>
            <p:nvPr/>
          </p:nvSpPr>
          <p:spPr>
            <a:xfrm>
              <a:off x="995123" y="3918924"/>
              <a:ext cx="6834753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 </a:t>
              </a:r>
              <a:r>
                <a:rPr lang="en-US" altLang="ko-KR" dirty="0"/>
                <a:t>= </a:t>
              </a:r>
              <a:r>
                <a:rPr lang="en-US" altLang="ko-KR" dirty="0" smtClean="0"/>
                <a:t>100</a:t>
              </a:r>
              <a:endParaRPr lang="en-US" altLang="ko-KR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84738" y="3446585"/>
              <a:ext cx="268291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변수명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= </a:t>
              </a:r>
              <a:r>
                <a:rPr lang="ko-KR" altLang="en-US" dirty="0" smtClean="0"/>
                <a:t>값</a:t>
              </a:r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2597" y="5092440"/>
            <a:ext cx="8047978" cy="12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생성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변수에 값을 할당 할 때 선언은 자동으로 </a:t>
            </a:r>
            <a:r>
              <a:rPr lang="ko-KR" altLang="en-US" dirty="0" err="1" smtClean="0"/>
              <a:t>이루진다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01745" y="2420083"/>
            <a:ext cx="5923503" cy="1719838"/>
            <a:chOff x="1230923" y="2892355"/>
            <a:chExt cx="5463739" cy="13144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30923" y="2892355"/>
              <a:ext cx="2743200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04037" y="3192968"/>
              <a:ext cx="119062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오른쪽 화살표 6"/>
            <p:cNvSpPr/>
            <p:nvPr/>
          </p:nvSpPr>
          <p:spPr>
            <a:xfrm>
              <a:off x="4391130" y="3215473"/>
              <a:ext cx="502417" cy="2612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생성된 변수에는 얼마든지 다른 값을 저장할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변수의 출력 </a:t>
            </a:r>
            <a:r>
              <a:rPr lang="en-US" altLang="ko-KR" dirty="0" smtClean="0"/>
              <a:t>: print() </a:t>
            </a:r>
            <a:r>
              <a:rPr lang="ko-KR" altLang="en-US" dirty="0" smtClean="0"/>
              <a:t>의 매개변수로 변수를 넣어준다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4284" y="2908575"/>
            <a:ext cx="6834753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 </a:t>
            </a:r>
            <a:r>
              <a:rPr lang="en-US" altLang="ko-KR" dirty="0"/>
              <a:t>= 100</a:t>
            </a:r>
          </a:p>
          <a:p>
            <a:r>
              <a:rPr lang="en-US" altLang="ko-KR" dirty="0" smtClean="0"/>
              <a:t>x </a:t>
            </a:r>
            <a:r>
              <a:rPr lang="en-US" altLang="ko-KR" dirty="0"/>
              <a:t>= 200</a:t>
            </a:r>
          </a:p>
          <a:p>
            <a:r>
              <a:rPr lang="en-US" altLang="ko-KR" dirty="0" smtClean="0"/>
              <a:t>print(x)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--- </a:t>
            </a:r>
            <a:r>
              <a:rPr lang="ko-KR" altLang="en-US" dirty="0" smtClean="0"/>
              <a:t>실행결과</a:t>
            </a:r>
            <a:r>
              <a:rPr lang="en-US" altLang="ko-KR" dirty="0" smtClean="0"/>
              <a:t>---</a:t>
            </a:r>
            <a:endParaRPr lang="en-US" altLang="ko-KR" dirty="0"/>
          </a:p>
          <a:p>
            <a:r>
              <a:rPr lang="en-US" altLang="ko-KR" dirty="0"/>
              <a:t>200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7390" y="4760872"/>
            <a:ext cx="31337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생성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2682" y="1727195"/>
            <a:ext cx="6834753" cy="31393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 </a:t>
            </a:r>
            <a:r>
              <a:rPr lang="en-US" altLang="ko-KR" dirty="0"/>
              <a:t>= 100</a:t>
            </a:r>
          </a:p>
          <a:p>
            <a:r>
              <a:rPr lang="en-US" altLang="ko-KR" dirty="0" smtClean="0"/>
              <a:t>y </a:t>
            </a:r>
            <a:r>
              <a:rPr lang="en-US" altLang="ko-KR" dirty="0"/>
              <a:t>= </a:t>
            </a:r>
            <a:r>
              <a:rPr lang="en-US" altLang="ko-KR" dirty="0" smtClean="0"/>
              <a:t>200</a:t>
            </a:r>
            <a:endParaRPr lang="en-US" altLang="ko-KR" dirty="0"/>
          </a:p>
          <a:p>
            <a:r>
              <a:rPr lang="en-US" altLang="ko-KR" dirty="0" smtClean="0"/>
              <a:t>print(x)</a:t>
            </a:r>
          </a:p>
          <a:p>
            <a:r>
              <a:rPr lang="en-US" altLang="ko-KR" dirty="0" smtClean="0"/>
              <a:t>print(y)</a:t>
            </a:r>
          </a:p>
          <a:p>
            <a:endParaRPr lang="en-US" altLang="ko-KR" dirty="0"/>
          </a:p>
          <a:p>
            <a:r>
              <a:rPr lang="en-US" altLang="ko-KR" dirty="0"/>
              <a:t>--- </a:t>
            </a:r>
            <a:r>
              <a:rPr lang="ko-KR" altLang="en-US" dirty="0"/>
              <a:t>실행결과</a:t>
            </a:r>
            <a:r>
              <a:rPr lang="en-US" altLang="ko-KR" dirty="0"/>
              <a:t>---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200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0582" y="4866516"/>
            <a:ext cx="4191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다중할당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동시에 여러 변수에 하나의 값을 할당 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972074" y="3004458"/>
            <a:ext cx="7307768" cy="1768510"/>
            <a:chOff x="1273524" y="2652765"/>
            <a:chExt cx="6486945" cy="96385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7493" y="2722894"/>
              <a:ext cx="11430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73524" y="3236407"/>
              <a:ext cx="1733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406392" y="2652765"/>
              <a:ext cx="4354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여러 변수를 선언하고 같은 </a:t>
              </a:r>
              <a:r>
                <a:rPr lang="ko-KR" altLang="en-US" dirty="0" err="1" smtClean="0"/>
                <a:t>자료형의</a:t>
              </a:r>
              <a:r>
                <a:rPr lang="ko-KR" altLang="en-US" dirty="0" smtClean="0"/>
                <a:t> 하나의 값만을  저장하는 경우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18599" y="3247292"/>
              <a:ext cx="385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여러 변수를 선언하고 다른 </a:t>
              </a:r>
              <a:r>
                <a:rPr lang="ko-KR" altLang="en-US" dirty="0" err="1" smtClean="0"/>
                <a:t>자료형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다른값을</a:t>
              </a:r>
              <a:r>
                <a:rPr lang="ko-KR" altLang="en-US" dirty="0" smtClean="0"/>
                <a:t>  저장하는 경우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2602523" y="2863780"/>
              <a:ext cx="6531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3084844" y="3366198"/>
              <a:ext cx="3516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변수를 이용한 계산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6150" y="1540764"/>
            <a:ext cx="6834753" cy="20313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dirty="0" smtClean="0"/>
              <a:t>x </a:t>
            </a:r>
            <a:r>
              <a:rPr lang="es-ES" altLang="ko-KR" dirty="0"/>
              <a:t>= 100</a:t>
            </a:r>
          </a:p>
          <a:p>
            <a:r>
              <a:rPr lang="es-ES" altLang="ko-KR" dirty="0" smtClean="0"/>
              <a:t>y </a:t>
            </a:r>
            <a:r>
              <a:rPr lang="es-ES" altLang="ko-KR" dirty="0"/>
              <a:t>= 200</a:t>
            </a:r>
          </a:p>
          <a:p>
            <a:r>
              <a:rPr lang="es-ES" altLang="ko-KR" dirty="0" smtClean="0"/>
              <a:t>sum </a:t>
            </a:r>
            <a:r>
              <a:rPr lang="es-ES" altLang="ko-KR" dirty="0"/>
              <a:t>= x + y</a:t>
            </a:r>
          </a:p>
          <a:p>
            <a:r>
              <a:rPr lang="es-ES" altLang="ko-KR" dirty="0" smtClean="0"/>
              <a:t>print(sum)</a:t>
            </a:r>
          </a:p>
          <a:p>
            <a:endParaRPr lang="es-ES" altLang="ko-KR" dirty="0"/>
          </a:p>
          <a:p>
            <a:r>
              <a:rPr lang="es-ES" altLang="ko-KR" dirty="0" smtClean="0"/>
              <a:t>---- </a:t>
            </a:r>
            <a:r>
              <a:rPr lang="ko-KR" altLang="en-US" dirty="0" smtClean="0"/>
              <a:t>실행결과 </a:t>
            </a:r>
            <a:r>
              <a:rPr lang="en-US" altLang="ko-KR" dirty="0" smtClean="0"/>
              <a:t>-----</a:t>
            </a:r>
            <a:endParaRPr lang="es-ES" altLang="ko-KR" dirty="0"/>
          </a:p>
          <a:p>
            <a:r>
              <a:rPr lang="es-ES" altLang="ko-KR" dirty="0"/>
              <a:t>300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757" y="4140104"/>
            <a:ext cx="76200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 smtClean="0">
                <a:effectLst/>
              </a:rPr>
              <a:t>문자열도 변수에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저장할 </a:t>
            </a:r>
            <a:r>
              <a:rPr lang="ko-KR" altLang="en-US" dirty="0">
                <a:effectLst/>
              </a:rPr>
              <a:t>수 있다</a:t>
            </a:r>
            <a:r>
              <a:rPr lang="en-US" altLang="ko-KR" dirty="0">
                <a:effectLst/>
              </a:rPr>
              <a:t>!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변수에는 </a:t>
            </a:r>
            <a:r>
              <a:rPr lang="ko-KR" altLang="en-US" dirty="0" err="1"/>
              <a:t>정수뿐만</a:t>
            </a:r>
            <a:r>
              <a:rPr lang="ko-KR" altLang="en-US" dirty="0"/>
              <a:t> 아니라 문자열도 저장할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767" y="2440011"/>
            <a:ext cx="6834753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name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address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서울시 종로구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4624" y="5029684"/>
            <a:ext cx="2372348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print(name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print(address)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1514" y="3310002"/>
            <a:ext cx="2290485" cy="14490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6140" y="3422048"/>
            <a:ext cx="2281608" cy="13370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94897" y="4989062"/>
            <a:ext cx="228780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  <a:endParaRPr lang="en-US" altLang="ko-KR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서울시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종로구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번지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788229" y="5192486"/>
            <a:ext cx="488954" cy="23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</TotalTime>
  <Words>773</Words>
  <Application>Microsoft Office PowerPoint</Application>
  <PresentationFormat>화면 슬라이드 쇼(4:3)</PresentationFormat>
  <Paragraphs>174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1_가을</vt:lpstr>
      <vt:lpstr>2장 변수</vt:lpstr>
      <vt:lpstr>변수의 소개</vt:lpstr>
      <vt:lpstr>변수 생성 </vt:lpstr>
      <vt:lpstr>변수 생성 </vt:lpstr>
      <vt:lpstr>변수의 사용</vt:lpstr>
      <vt:lpstr>변수 2개 생성</vt:lpstr>
      <vt:lpstr>변수 다중할당</vt:lpstr>
      <vt:lpstr>변수를 이용한 계산</vt:lpstr>
      <vt:lpstr>문자열도 변수에 저장할 수 있다!</vt:lpstr>
      <vt:lpstr>문자열 연산자</vt:lpstr>
      <vt:lpstr>문자열 연산자</vt:lpstr>
      <vt:lpstr>도전문제</vt:lpstr>
      <vt:lpstr>식별자</vt:lpstr>
      <vt:lpstr>식별자</vt:lpstr>
      <vt:lpstr>이런 것도 가능하다! </vt:lpstr>
      <vt:lpstr>여러 값을 함께 출력하기</vt:lpstr>
      <vt:lpstr>복습</vt:lpstr>
      <vt:lpstr>사용자로부터 정수 입력받기</vt:lpstr>
      <vt:lpstr>형변환</vt:lpstr>
      <vt:lpstr>완전한 코드</vt:lpstr>
      <vt:lpstr>사용자로부터 문자열 입력받기</vt:lpstr>
      <vt:lpstr>도전문제</vt:lpstr>
      <vt:lpstr>Lab: 로봇 기자 만들기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338</cp:revision>
  <dcterms:created xsi:type="dcterms:W3CDTF">2007-06-29T06:43:39Z</dcterms:created>
  <dcterms:modified xsi:type="dcterms:W3CDTF">2019-01-07T04:53:46Z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