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82"/>
  </p:notesMasterIdLst>
  <p:handoutMasterIdLst>
    <p:handoutMasterId r:id="rId83"/>
  </p:handoutMasterIdLst>
  <p:sldIdLst>
    <p:sldId id="256" r:id="rId2"/>
    <p:sldId id="390" r:id="rId3"/>
    <p:sldId id="391" r:id="rId4"/>
    <p:sldId id="336" r:id="rId5"/>
    <p:sldId id="337" r:id="rId6"/>
    <p:sldId id="400" r:id="rId7"/>
    <p:sldId id="338" r:id="rId8"/>
    <p:sldId id="383" r:id="rId9"/>
    <p:sldId id="371" r:id="rId10"/>
    <p:sldId id="384" r:id="rId11"/>
    <p:sldId id="418" r:id="rId12"/>
    <p:sldId id="401" r:id="rId13"/>
    <p:sldId id="402" r:id="rId14"/>
    <p:sldId id="403" r:id="rId15"/>
    <p:sldId id="404" r:id="rId16"/>
    <p:sldId id="405" r:id="rId17"/>
    <p:sldId id="406" r:id="rId18"/>
    <p:sldId id="385" r:id="rId19"/>
    <p:sldId id="376" r:id="rId20"/>
    <p:sldId id="377" r:id="rId21"/>
    <p:sldId id="347" r:id="rId22"/>
    <p:sldId id="445" r:id="rId23"/>
    <p:sldId id="446" r:id="rId24"/>
    <p:sldId id="447" r:id="rId25"/>
    <p:sldId id="351" r:id="rId26"/>
    <p:sldId id="421" r:id="rId27"/>
    <p:sldId id="443" r:id="rId28"/>
    <p:sldId id="389" r:id="rId29"/>
    <p:sldId id="426" r:id="rId30"/>
    <p:sldId id="427" r:id="rId31"/>
    <p:sldId id="428" r:id="rId32"/>
    <p:sldId id="436" r:id="rId33"/>
    <p:sldId id="419" r:id="rId34"/>
    <p:sldId id="444" r:id="rId35"/>
    <p:sldId id="407" r:id="rId36"/>
    <p:sldId id="408" r:id="rId37"/>
    <p:sldId id="409" r:id="rId38"/>
    <p:sldId id="412" r:id="rId39"/>
    <p:sldId id="410" r:id="rId40"/>
    <p:sldId id="422" r:id="rId41"/>
    <p:sldId id="429" r:id="rId42"/>
    <p:sldId id="423" r:id="rId43"/>
    <p:sldId id="413" r:id="rId44"/>
    <p:sldId id="353" r:id="rId45"/>
    <p:sldId id="354" r:id="rId46"/>
    <p:sldId id="355" r:id="rId47"/>
    <p:sldId id="356" r:id="rId48"/>
    <p:sldId id="357" r:id="rId49"/>
    <p:sldId id="448" r:id="rId50"/>
    <p:sldId id="449" r:id="rId51"/>
    <p:sldId id="450" r:id="rId52"/>
    <p:sldId id="451" r:id="rId53"/>
    <p:sldId id="452" r:id="rId54"/>
    <p:sldId id="453" r:id="rId55"/>
    <p:sldId id="454" r:id="rId56"/>
    <p:sldId id="455" r:id="rId57"/>
    <p:sldId id="456" r:id="rId58"/>
    <p:sldId id="457" r:id="rId59"/>
    <p:sldId id="458" r:id="rId60"/>
    <p:sldId id="459" r:id="rId61"/>
    <p:sldId id="460" r:id="rId62"/>
    <p:sldId id="461" r:id="rId63"/>
    <p:sldId id="462" r:id="rId64"/>
    <p:sldId id="463" r:id="rId65"/>
    <p:sldId id="464" r:id="rId66"/>
    <p:sldId id="465" r:id="rId67"/>
    <p:sldId id="466" r:id="rId68"/>
    <p:sldId id="467" r:id="rId69"/>
    <p:sldId id="468" r:id="rId70"/>
    <p:sldId id="469" r:id="rId71"/>
    <p:sldId id="470" r:id="rId72"/>
    <p:sldId id="471" r:id="rId73"/>
    <p:sldId id="472" r:id="rId74"/>
    <p:sldId id="473" r:id="rId75"/>
    <p:sldId id="474" r:id="rId76"/>
    <p:sldId id="475" r:id="rId77"/>
    <p:sldId id="476" r:id="rId78"/>
    <p:sldId id="477" r:id="rId79"/>
    <p:sldId id="478" r:id="rId80"/>
    <p:sldId id="479" r:id="rId8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CCFF"/>
    <a:srgbClr val="CCFFCC"/>
    <a:srgbClr val="CCFFFF"/>
    <a:srgbClr val="FFFFCC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801" autoAdjust="0"/>
    <p:restoredTop sz="93514" autoAdjust="0"/>
  </p:normalViewPr>
  <p:slideViewPr>
    <p:cSldViewPr snapToGrid="0">
      <p:cViewPr varScale="1">
        <p:scale>
          <a:sx n="85" d="100"/>
          <a:sy n="85" d="100"/>
        </p:scale>
        <p:origin x="-9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23CE92-0A45-47A5-831E-BED0FF28AE87}" type="datetime1">
              <a:rPr lang="en-US" altLang="ko-KR" smtClean="0"/>
              <a:pPr/>
              <a:t>1/11/2019</a:t>
            </a:fld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8500" y="252412"/>
            <a:ext cx="5905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0229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DC31-7673-4422-82F7-B1BA922DF8C9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7516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8DED6A-2F0F-4D62-9FBB-83B78E023D9D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50745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0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800"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9020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00625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38225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83C0-6FE1-45B5-B67B-8C2F4673E77E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117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4CB477-5707-4699-AB1D-6797D04C5FFE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170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24EDD3-E843-40D5-8FC4-992896EA4699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31284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C16-74F0-4E38-982E-16770C082C58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612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BEC-4B59-49DE-BE4A-751A87E8412C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7903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85B-B15F-4B92-85B5-0A0BAD77A6BF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38433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1ADD5E5-B59D-4906-81F8-DE8C06419FDF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334805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78B43E-0FB2-4402-B89E-824E82589B46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6096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27E32FA9-E425-4826-99EB-F81BAD970436}" type="slidenum">
              <a:rPr kumimoji="0" lang="ko-KR" altLang="en-US" sz="1200" smtClean="0"/>
              <a:pPr algn="ctr" eaLnBrk="1" latinLnBrk="0" hangingPunct="1"/>
              <a:t>‹#›</a:t>
            </a:fld>
            <a:r>
              <a:rPr kumimoji="0" lang="en-US" altLang="ko-KR" sz="1200" smtClean="0"/>
              <a:t>/36</a:t>
            </a:r>
            <a:endParaRPr kumimoji="0" lang="en-US" sz="120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91247" y="14285"/>
            <a:ext cx="2952753" cy="4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724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 smtClean="0"/>
              <a:t>장 </a:t>
            </a:r>
            <a:r>
              <a:rPr lang="ko-KR" altLang="en-US" b="0" err="1" smtClean="0"/>
              <a:t>자료형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068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접합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개의 문자열을 합치려면 </a:t>
            </a:r>
            <a:r>
              <a:rPr lang="en-US" altLang="ko-KR" smtClean="0"/>
              <a:t>-&gt; + </a:t>
            </a:r>
            <a:r>
              <a:rPr lang="ko-KR" altLang="en-US" smtClean="0"/>
              <a:t>연산자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8337" y="3532877"/>
            <a:ext cx="4749653" cy="23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251191" y="2578437"/>
            <a:ext cx="6023574" cy="369332"/>
            <a:chOff x="698741" y="2250620"/>
            <a:chExt cx="6023574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698741" y="2250620"/>
              <a:ext cx="3035059" cy="35923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>
                <a:defRPr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smtClean="0"/>
                <a:t>print('Hello </a:t>
              </a:r>
              <a:r>
                <a:rPr lang="en-US" altLang="ko-KR"/>
                <a:t>' + 'World</a:t>
              </a:r>
              <a:r>
                <a:rPr lang="en-US" altLang="ko-KR" smtClean="0"/>
                <a:t>!‘)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85062" y="2250620"/>
              <a:ext cx="143725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mtClean="0"/>
                <a:t>Hello </a:t>
              </a:r>
              <a:r>
                <a:rPr lang="en-US" altLang="ko-KR"/>
                <a:t>World</a:t>
              </a:r>
              <a:r>
                <a:rPr lang="en-US" altLang="ko-KR" smtClean="0"/>
                <a:t>!</a:t>
              </a:r>
              <a:endParaRPr lang="ko-KR" altLang="en-US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4257675" y="2343150"/>
              <a:ext cx="695325" cy="200025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161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</a:t>
            </a:r>
            <a:r>
              <a:rPr lang="en-US" altLang="ko-KR" smtClean="0"/>
              <a:t>-&gt;</a:t>
            </a:r>
            <a:r>
              <a:rPr lang="ko-KR" altLang="en-US" smtClean="0"/>
              <a:t>문자열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다음과 같이 오류가 발생하는 코드를 실행결과처럼 나오세 수정하세요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5223" y="2448455"/>
            <a:ext cx="7944928" cy="18561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print</a:t>
            </a:r>
            <a:r>
              <a:rPr lang="en-US" altLang="ko-KR"/>
              <a:t>('</a:t>
            </a:r>
            <a:r>
              <a:rPr lang="ko-KR" altLang="en-US"/>
              <a:t>나는 현재 </a:t>
            </a:r>
            <a:r>
              <a:rPr lang="en-US" altLang="ko-KR"/>
              <a:t>' + 21 + '</a:t>
            </a:r>
            <a:r>
              <a:rPr lang="ko-KR" altLang="en-US"/>
              <a:t>살이다</a:t>
            </a:r>
            <a:r>
              <a:rPr lang="en-US" altLang="ko-KR" smtClean="0"/>
              <a:t>.')</a:t>
            </a:r>
          </a:p>
          <a:p>
            <a:endParaRPr lang="en-US" altLang="ko-KR"/>
          </a:p>
          <a:p>
            <a:r>
              <a:rPr lang="ko-KR" altLang="en-US" smtClean="0"/>
              <a:t>실행 결과 </a:t>
            </a:r>
            <a:r>
              <a:rPr lang="en-US" altLang="ko-KR" smtClean="0"/>
              <a:t>: </a:t>
            </a:r>
            <a:r>
              <a:rPr lang="ko-KR" altLang="en-US" smtClean="0"/>
              <a:t>나는 현재 </a:t>
            </a:r>
            <a:r>
              <a:rPr lang="en-US" altLang="ko-KR" smtClean="0"/>
              <a:t>21 </a:t>
            </a:r>
            <a:r>
              <a:rPr lang="ko-KR" altLang="en-US" smtClean="0"/>
              <a:t>살이다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93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/>
          <p:cNvSpPr>
            <a:spLocks noGrp="1"/>
          </p:cNvSpPr>
          <p:nvPr>
            <p:ph sz="quarter" idx="10"/>
          </p:nvPr>
        </p:nvSpPr>
        <p:spPr>
          <a:xfrm>
            <a:off x="695324" y="1752599"/>
            <a:ext cx="8220075" cy="4894263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문자열 내부에 따옴표 넣기</a:t>
            </a:r>
            <a:endParaRPr lang="en-US" altLang="ko-KR" smtClean="0"/>
          </a:p>
          <a:p>
            <a:pPr lvl="1">
              <a:defRPr/>
            </a:pPr>
            <a:r>
              <a:rPr lang="en-US" altLang="ko-KR" smtClean="0"/>
              <a:t>""</a:t>
            </a:r>
            <a:r>
              <a:rPr lang="ko-KR" altLang="en-US" smtClean="0"/>
              <a:t>안녕하세요</a:t>
            </a:r>
            <a:r>
              <a:rPr lang="en-US" altLang="ko-KR" smtClean="0"/>
              <a:t>"</a:t>
            </a:r>
            <a:r>
              <a:rPr lang="ko-KR" altLang="en-US" smtClean="0"/>
              <a:t>라고 말했습니다</a:t>
            </a:r>
            <a:r>
              <a:rPr lang="en-US" altLang="ko-KR" smtClean="0"/>
              <a:t>"</a:t>
            </a:r>
          </a:p>
          <a:p>
            <a:pPr lvl="1">
              <a:defRPr/>
            </a:pPr>
            <a:endParaRPr lang="en-US" altLang="ko-KR" smtClean="0"/>
          </a:p>
          <a:p>
            <a:pPr lvl="1">
              <a:defRPr/>
            </a:pPr>
            <a:r>
              <a:rPr lang="en-US" altLang="ko-KR" smtClean="0"/>
              <a:t>print(""</a:t>
            </a:r>
            <a:r>
              <a:rPr lang="ko-KR" altLang="en-US" smtClean="0"/>
              <a:t>안녕하세요</a:t>
            </a:r>
            <a:r>
              <a:rPr lang="en-US" altLang="ko-KR" smtClean="0"/>
              <a:t>"</a:t>
            </a:r>
            <a:r>
              <a:rPr lang="ko-KR" altLang="en-US" smtClean="0"/>
              <a:t>라고 말했습니다</a:t>
            </a:r>
            <a:r>
              <a:rPr lang="en-US" altLang="ko-KR" smtClean="0"/>
              <a:t>") </a:t>
            </a:r>
          </a:p>
          <a:p>
            <a:pPr lvl="2">
              <a:defRPr/>
            </a:pPr>
            <a:r>
              <a:rPr lang="ko-KR" altLang="en-US" smtClean="0">
                <a:solidFill>
                  <a:schemeClr val="accent2"/>
                </a:solidFill>
              </a:rPr>
              <a:t>구문 오류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(Syntax Error) </a:t>
            </a:r>
            <a:r>
              <a:rPr lang="ko-KR" altLang="en-US" smtClean="0"/>
              <a:t>발생</a:t>
            </a:r>
            <a:endParaRPr lang="en-US" altLang="ko-KR" smtClean="0"/>
          </a:p>
          <a:p>
            <a:pPr lvl="2">
              <a:defRPr/>
            </a:pPr>
            <a:r>
              <a:rPr lang="ko-KR" altLang="en-US" smtClean="0"/>
              <a:t>여러 자료</a:t>
            </a:r>
            <a:r>
              <a:rPr lang="en-US" altLang="ko-KR" smtClean="0"/>
              <a:t>(</a:t>
            </a:r>
            <a:r>
              <a:rPr lang="ko-KR" altLang="en-US" smtClean="0"/>
              <a:t>문자열</a:t>
            </a:r>
            <a:r>
              <a:rPr lang="en-US" altLang="ko-KR" smtClean="0"/>
              <a:t>)</a:t>
            </a:r>
            <a:r>
              <a:rPr lang="ko-KR" altLang="en-US" smtClean="0"/>
              <a:t>를 단순히 나열할 수 없음</a:t>
            </a:r>
            <a:endParaRPr lang="en-US" altLang="ko-KR" smtClean="0"/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이스케이프 문자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95325" y="4657724"/>
            <a:ext cx="7458075" cy="1565275"/>
            <a:chOff x="695325" y="3917950"/>
            <a:chExt cx="8150225" cy="2038350"/>
          </a:xfrm>
        </p:grpSpPr>
        <p:pic>
          <p:nvPicPr>
            <p:cNvPr id="174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" y="4114800"/>
              <a:ext cx="5915025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3917950"/>
              <a:ext cx="3435350" cy="203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4" name="TextBox 5"/>
            <p:cNvSpPr txBox="1">
              <a:spLocks noChangeArrowheads="1"/>
            </p:cNvSpPr>
            <p:nvPr/>
          </p:nvSpPr>
          <p:spPr bwMode="auto">
            <a:xfrm>
              <a:off x="717550" y="3994150"/>
              <a:ext cx="4311650" cy="1962150"/>
            </a:xfrm>
            <a:prstGeom prst="rect">
              <a:avLst/>
            </a:prstGeom>
            <a:noFill/>
            <a:ln w="25400" cmpd="thickThin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 sz="14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latinLnBrk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ko-KR" altLang="en-US">
                <a:latin typeface="돋움" pitchFamily="50" charset="-127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840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790574" y="1647825"/>
            <a:ext cx="8124825" cy="4999038"/>
          </a:xfrm>
        </p:spPr>
        <p:txBody>
          <a:bodyPr/>
          <a:lstStyle/>
          <a:p>
            <a:pPr lvl="1">
              <a:defRPr/>
            </a:pPr>
            <a:r>
              <a:rPr lang="ko-KR" altLang="en-US" smtClean="0"/>
              <a:t>큰따옴표를 문자열 내부에 넣는 경우</a:t>
            </a:r>
            <a:endParaRPr lang="en-US" altLang="ko-KR" smtClean="0"/>
          </a:p>
          <a:p>
            <a:pPr lvl="2">
              <a:defRPr/>
            </a:pPr>
            <a:r>
              <a:rPr lang="en-US" altLang="ko-KR" smtClean="0"/>
              <a:t>print(' "</a:t>
            </a:r>
            <a:r>
              <a:rPr lang="ko-KR" altLang="en-US" smtClean="0"/>
              <a:t>안녕하세요</a:t>
            </a:r>
            <a:r>
              <a:rPr lang="en-US" altLang="ko-KR" smtClean="0"/>
              <a:t>"</a:t>
            </a:r>
            <a:r>
              <a:rPr lang="ko-KR" altLang="en-US" smtClean="0"/>
              <a:t>라고 말했습니다</a:t>
            </a:r>
            <a:r>
              <a:rPr lang="en-US" altLang="ko-KR" smtClean="0"/>
              <a:t>')</a:t>
            </a:r>
          </a:p>
          <a:p>
            <a:pPr marL="627062" lvl="2" indent="0">
              <a:buFontTx/>
              <a:buNone/>
              <a:defRPr/>
            </a:pPr>
            <a:r>
              <a:rPr lang="en-US" altLang="ko-KR" smtClean="0">
                <a:latin typeface="Calibri"/>
              </a:rPr>
              <a:t>	→ </a:t>
            </a:r>
            <a:r>
              <a:rPr lang="en-US" altLang="ko-KR" smtClean="0"/>
              <a:t>"</a:t>
            </a:r>
            <a:r>
              <a:rPr lang="ko-KR" altLang="en-US" smtClean="0"/>
              <a:t>안녕하세요</a:t>
            </a:r>
            <a:r>
              <a:rPr lang="en-US" altLang="ko-KR" smtClean="0"/>
              <a:t>"</a:t>
            </a:r>
            <a:r>
              <a:rPr lang="ko-KR" altLang="en-US" smtClean="0"/>
              <a:t>라고 말했습니다</a:t>
            </a:r>
            <a:endParaRPr lang="en-US" altLang="ko-KR" smtClean="0"/>
          </a:p>
          <a:p>
            <a:pPr marL="627062" lvl="2" indent="0">
              <a:buFontTx/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 smtClean="0"/>
              <a:t>작은따옴표를 문자열 내부에 넣는 경우</a:t>
            </a:r>
            <a:endParaRPr lang="en-US" altLang="ko-KR" smtClean="0"/>
          </a:p>
          <a:p>
            <a:pPr lvl="2">
              <a:defRPr/>
            </a:pPr>
            <a:r>
              <a:rPr lang="en-US" altLang="ko-KR" smtClean="0"/>
              <a:t>print(“ '</a:t>
            </a:r>
            <a:r>
              <a:rPr lang="ko-KR" altLang="en-US" smtClean="0"/>
              <a:t>배가 고픕니다</a:t>
            </a:r>
            <a:r>
              <a:rPr lang="en-US" altLang="ko-KR" smtClean="0"/>
              <a:t>'</a:t>
            </a:r>
            <a:r>
              <a:rPr lang="ko-KR" altLang="en-US" smtClean="0"/>
              <a:t>라고 생각했습니다</a:t>
            </a:r>
            <a:r>
              <a:rPr lang="en-US" altLang="ko-KR" smtClean="0"/>
              <a:t>")</a:t>
            </a:r>
          </a:p>
          <a:p>
            <a:pPr marL="627062" lvl="2" indent="0">
              <a:buFontTx/>
              <a:buNone/>
              <a:defRPr/>
            </a:pPr>
            <a:r>
              <a:rPr lang="en-US" altLang="ko-KR" smtClean="0">
                <a:latin typeface="Calibri"/>
              </a:rPr>
              <a:t>	→ </a:t>
            </a:r>
            <a:r>
              <a:rPr lang="en-US" altLang="ko-KR" smtClean="0"/>
              <a:t>'</a:t>
            </a:r>
            <a:r>
              <a:rPr lang="ko-KR" altLang="en-US" smtClean="0"/>
              <a:t>배가 고픕니다</a:t>
            </a:r>
            <a:r>
              <a:rPr lang="en-US" altLang="ko-KR" smtClean="0"/>
              <a:t>'</a:t>
            </a:r>
            <a:r>
              <a:rPr lang="ko-KR" altLang="en-US" smtClean="0"/>
              <a:t>라고 생각했습니다</a:t>
            </a:r>
            <a:endParaRPr lang="en-US" altLang="ko-KR" smtClean="0"/>
          </a:p>
          <a:p>
            <a:pPr marL="627062" lvl="2" indent="0">
              <a:buFontTx/>
              <a:buNone/>
              <a:defRPr/>
            </a:pPr>
            <a:endParaRPr lang="en-US" altLang="ko-KR"/>
          </a:p>
          <a:p>
            <a:pPr lvl="1">
              <a:defRPr/>
            </a:pPr>
            <a:endParaRPr lang="en-US" altLang="ko-KR" smtClean="0"/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이스케이프 문자</a:t>
            </a:r>
          </a:p>
        </p:txBody>
      </p:sp>
    </p:spTree>
    <p:extLst>
      <p:ext uri="{BB962C8B-B14F-4D97-AF65-F5344CB8AC3E}">
        <p14:creationId xmlns:p14="http://schemas.microsoft.com/office/powerpoint/2010/main" xmlns="" val="28723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/>
          <p:cNvSpPr>
            <a:spLocks noGrp="1"/>
          </p:cNvSpPr>
          <p:nvPr>
            <p:ph sz="quarter" idx="10"/>
          </p:nvPr>
        </p:nvSpPr>
        <p:spPr>
          <a:xfrm>
            <a:off x="733424" y="1609725"/>
            <a:ext cx="8181975" cy="5037138"/>
          </a:xfrm>
        </p:spPr>
        <p:txBody>
          <a:bodyPr/>
          <a:lstStyle/>
          <a:p>
            <a:pPr>
              <a:defRPr/>
            </a:pPr>
            <a:r>
              <a:rPr lang="ko-KR" altLang="en-US" smtClean="0">
                <a:solidFill>
                  <a:schemeClr val="accent2"/>
                </a:solidFill>
              </a:rPr>
              <a:t>이스케이프 문자</a:t>
            </a:r>
            <a:r>
              <a:rPr lang="en-US" altLang="ko-KR" smtClean="0">
                <a:solidFill>
                  <a:schemeClr val="accent2"/>
                </a:solidFill>
              </a:rPr>
              <a:t>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(Escape Character)</a:t>
            </a:r>
          </a:p>
          <a:p>
            <a:pPr lvl="1">
              <a:defRPr/>
            </a:pPr>
            <a:r>
              <a:rPr lang="en-US" altLang="ko-KR" smtClean="0">
                <a:latin typeface="Calibri" pitchFamily="34" charset="0"/>
              </a:rPr>
              <a:t>\ </a:t>
            </a:r>
            <a:r>
              <a:rPr lang="en-US" altLang="ko-KR" smtClean="0"/>
              <a:t>(</a:t>
            </a:r>
            <a:r>
              <a:rPr lang="ko-KR" altLang="en-US" smtClean="0"/>
              <a:t>백슬래시</a:t>
            </a:r>
            <a:r>
              <a:rPr lang="en-US" altLang="ko-KR" smtClean="0"/>
              <a:t>) </a:t>
            </a:r>
            <a:r>
              <a:rPr lang="ko-KR" altLang="en-US" smtClean="0"/>
              <a:t>기호와 함께 문자 조합하여 사용</a:t>
            </a:r>
            <a:endParaRPr lang="en-US" altLang="ko-KR" smtClean="0"/>
          </a:p>
          <a:p>
            <a:pPr lvl="2">
              <a:defRPr/>
            </a:pPr>
            <a:endParaRPr lang="en-US" altLang="ko-KR" smtClean="0"/>
          </a:p>
          <a:p>
            <a:pPr lvl="1">
              <a:defRPr/>
            </a:pPr>
            <a:r>
              <a:rPr lang="ko-KR" altLang="en-US" smtClean="0"/>
              <a:t>문자열 만드는 기호 아닌 단순 따옴표로 인식</a:t>
            </a:r>
            <a:endParaRPr lang="en-US" altLang="ko-KR" smtClean="0"/>
          </a:p>
          <a:p>
            <a:pPr>
              <a:defRPr/>
            </a:pPr>
            <a:endParaRPr lang="ko-KR" altLang="en-US" smtClean="0"/>
          </a:p>
        </p:txBody>
      </p:sp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이스케이프 문자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5838" y="2667000"/>
            <a:ext cx="7286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5838" y="4352925"/>
            <a:ext cx="563721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188" y="5486400"/>
            <a:ext cx="39703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위로 굽은 화살표 4"/>
          <p:cNvSpPr/>
          <p:nvPr/>
        </p:nvSpPr>
        <p:spPr>
          <a:xfrm rot="5400000">
            <a:off x="3714750" y="5221288"/>
            <a:ext cx="571500" cy="990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94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1657350"/>
            <a:ext cx="8686800" cy="4989468"/>
          </a:xfrm>
        </p:spPr>
        <p:txBody>
          <a:bodyPr/>
          <a:lstStyle/>
          <a:p>
            <a:r>
              <a:rPr lang="ko-KR" altLang="en-US" err="1"/>
              <a:t>역슬래시</a:t>
            </a:r>
            <a:r>
              <a:rPr lang="ko-KR" altLang="en-US"/>
              <a:t> 표현 방법</a:t>
            </a:r>
            <a:endParaRPr lang="en-US" altLang="ko-KR"/>
          </a:p>
          <a:p>
            <a:pPr lvl="1"/>
            <a:r>
              <a:rPr lang="ko-KR" altLang="en-US" err="1"/>
              <a:t>역슬래시가</a:t>
            </a:r>
            <a:r>
              <a:rPr lang="ko-KR" altLang="en-US"/>
              <a:t> 단독으로 쓰이면 이스케이프 문자로 인식하기 때문에</a:t>
            </a:r>
            <a:r>
              <a:rPr lang="en-US" altLang="ko-KR"/>
              <a:t>, </a:t>
            </a:r>
            <a:r>
              <a:rPr lang="ko-KR" altLang="en-US"/>
              <a:t>아래와 같이 </a:t>
            </a:r>
            <a:r>
              <a:rPr lang="ko-KR" altLang="en-US" err="1"/>
              <a:t>역슬래시를</a:t>
            </a:r>
            <a:r>
              <a:rPr lang="ko-KR" altLang="en-US"/>
              <a:t> </a:t>
            </a:r>
            <a:r>
              <a:rPr lang="ko-KR" altLang="en-US" err="1"/>
              <a:t>두번</a:t>
            </a:r>
            <a:r>
              <a:rPr lang="ko-KR" altLang="en-US"/>
              <a:t> 사용함으로 하나의 </a:t>
            </a:r>
            <a:r>
              <a:rPr lang="ko-KR" altLang="en-US" err="1"/>
              <a:t>역슬래시를</a:t>
            </a:r>
            <a:r>
              <a:rPr lang="ko-KR" altLang="en-US"/>
              <a:t>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r>
              <a:rPr lang="ko-KR" altLang="en-US"/>
              <a:t>줄의 마지막에 </a:t>
            </a:r>
            <a:r>
              <a:rPr lang="ko-KR" altLang="en-US" err="1"/>
              <a:t>역슬래시</a:t>
            </a:r>
            <a:r>
              <a:rPr lang="en-US" altLang="ko-KR"/>
              <a:t>(\)</a:t>
            </a:r>
            <a:r>
              <a:rPr lang="ko-KR" altLang="en-US"/>
              <a:t>를 사용하면 다음 줄과 현재 줄이 하나로 이어짐</a:t>
            </a:r>
          </a:p>
          <a:p>
            <a:pPr lvl="1"/>
            <a:endParaRPr lang="ko-KR" altLang="en-US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이스케이프 문자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7275" y="2905095"/>
            <a:ext cx="363855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"c:</a:t>
            </a:r>
            <a: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\\</a:t>
            </a:r>
            <a: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read.txt"</a:t>
            </a:r>
            <a:r>
              <a:rPr kumimoji="1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endParaRPr kumimoji="1" lang="ko-KR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20968" y="294170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c:\read.txt</a:t>
            </a:r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4524375" y="2941707"/>
            <a:ext cx="819150" cy="25869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7275" y="4599057"/>
            <a:ext cx="240030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"a</a:t>
            </a:r>
            <a: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\</a:t>
            </a:r>
            <a:b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b"</a:t>
            </a:r>
            <a:r>
              <a:rPr kumimoji="1" lang="ko-KR" altLang="ko-KR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</a:t>
            </a:r>
            <a:endParaRPr kumimoji="1" lang="ko-KR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581525" y="4823653"/>
            <a:ext cx="819150" cy="25869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20968" y="47683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ab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55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도전문제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" y="1659061"/>
            <a:ext cx="8848725" cy="15335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-1145059" y="2477074"/>
            <a:ext cx="1145059" cy="1149702"/>
          </a:xfrm>
          <a:prstGeom prst="rect">
            <a:avLst/>
          </a:prstGeom>
        </p:spPr>
        <p:txBody>
          <a:bodyPr>
            <a:normAutofit/>
          </a:bodyPr>
          <a:lstStyle/>
          <a:p>
            <a:fld id="{05062E18-1804-4C78-B91B-667B633A24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899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/>
          <p:cNvSpPr>
            <a:spLocks noGrp="1"/>
          </p:cNvSpPr>
          <p:nvPr>
            <p:ph sz="quarter" idx="10"/>
          </p:nvPr>
        </p:nvSpPr>
        <p:spPr>
          <a:xfrm>
            <a:off x="276225" y="1634331"/>
            <a:ext cx="8639175" cy="5012532"/>
          </a:xfrm>
        </p:spPr>
        <p:txBody>
          <a:bodyPr/>
          <a:lstStyle/>
          <a:p>
            <a:r>
              <a:rPr lang="ko-KR" altLang="en-US" smtClean="0">
                <a:solidFill>
                  <a:schemeClr val="accent2"/>
                </a:solidFill>
              </a:rPr>
              <a:t>여러 줄 문자열</a:t>
            </a:r>
            <a:endParaRPr lang="en-US" altLang="ko-KR" smtClean="0">
              <a:solidFill>
                <a:schemeClr val="accent2"/>
              </a:solidFill>
            </a:endParaRPr>
          </a:p>
          <a:p>
            <a:pPr lvl="1"/>
            <a:r>
              <a:rPr lang="en-US" altLang="ko-KR" smtClean="0">
                <a:latin typeface="Calibri" pitchFamily="34" charset="0"/>
              </a:rPr>
              <a:t>\ </a:t>
            </a:r>
            <a:r>
              <a:rPr lang="en-US" altLang="ko-KR" smtClean="0"/>
              <a:t>n </a:t>
            </a:r>
            <a:r>
              <a:rPr lang="ko-KR" altLang="en-US" smtClean="0"/>
              <a:t>대신 사용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err="1" smtClean="0"/>
              <a:t>출력시</a:t>
            </a:r>
            <a:r>
              <a:rPr lang="ko-KR" altLang="en-US" smtClean="0"/>
              <a:t> 탭 만큼 </a:t>
            </a:r>
            <a:r>
              <a:rPr lang="ko-KR" altLang="en-US" err="1" smtClean="0"/>
              <a:t>공간만들기</a:t>
            </a:r>
            <a:endParaRPr lang="en-US" altLang="ko-KR" smtClean="0"/>
          </a:p>
          <a:p>
            <a:pPr lvl="1"/>
            <a:r>
              <a:rPr lang="en-US" altLang="ko-KR" smtClean="0"/>
              <a:t>\</a:t>
            </a:r>
            <a:r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여러 줄 문자열 만들기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4082" y="3736001"/>
            <a:ext cx="2614393" cy="112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724" y="2673543"/>
            <a:ext cx="78835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4662486" y="3171825"/>
            <a:ext cx="1362075" cy="385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텍스트 개체 틀 5"/>
          <p:cNvSpPr txBox="1">
            <a:spLocks/>
          </p:cNvSpPr>
          <p:nvPr/>
        </p:nvSpPr>
        <p:spPr>
          <a:xfrm>
            <a:off x="830263" y="5529262"/>
            <a:ext cx="6985000" cy="766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 fontScale="92500" lnSpcReduction="10000"/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err="1" smtClean="0"/>
              <a:t>tabLine</a:t>
            </a:r>
            <a:r>
              <a:rPr lang="en-US" altLang="ko-KR" smtClean="0"/>
              <a:t> = "Life is too short\t You need python“</a:t>
            </a:r>
          </a:p>
          <a:p>
            <a:pPr marL="0" indent="0">
              <a:buNone/>
              <a:defRPr/>
            </a:pPr>
            <a:r>
              <a:rPr lang="en-US" altLang="ko-KR" smtClean="0"/>
              <a:t>print(</a:t>
            </a:r>
            <a:r>
              <a:rPr lang="en-US" altLang="ko-KR" err="1" smtClean="0"/>
              <a:t>tabLine</a:t>
            </a:r>
            <a:r>
              <a:rPr lang="en-US" altLang="ko-KR" smtClean="0"/>
              <a:t>)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48300" y="6368534"/>
            <a:ext cx="38141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/>
              <a:t>Life is too short	 You need 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33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반복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문자열을 반복하려면 </a:t>
            </a:r>
            <a:r>
              <a:rPr lang="en-US" altLang="ko-KR"/>
              <a:t>-&gt; </a:t>
            </a:r>
            <a:r>
              <a:rPr lang="en-US" altLang="ko-KR" smtClean="0"/>
              <a:t>* </a:t>
            </a:r>
            <a:r>
              <a:rPr lang="ko-KR" altLang="en-US"/>
              <a:t>연산자</a:t>
            </a:r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8741" y="2299503"/>
            <a:ext cx="7944928" cy="155812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message </a:t>
            </a:r>
            <a:r>
              <a:rPr lang="en-US" altLang="ko-KR"/>
              <a:t>= " Congratulations!"</a:t>
            </a:r>
          </a:p>
          <a:p>
            <a:r>
              <a:rPr lang="en-US" altLang="ko-KR" smtClean="0"/>
              <a:t>print(message*3</a:t>
            </a:r>
            <a:r>
              <a:rPr lang="en-US" altLang="ko-KR"/>
              <a:t>)</a:t>
            </a:r>
          </a:p>
          <a:p>
            <a:endParaRPr lang="en-US" altLang="ko-KR" smtClean="0"/>
          </a:p>
          <a:p>
            <a:r>
              <a:rPr lang="en-US" altLang="ko-KR" smtClean="0"/>
              <a:t>--- </a:t>
            </a:r>
            <a:r>
              <a:rPr lang="ko-KR" altLang="en-US" smtClean="0"/>
              <a:t>실행결과 </a:t>
            </a:r>
            <a:r>
              <a:rPr lang="en-US" altLang="ko-KR" smtClean="0"/>
              <a:t>----</a:t>
            </a:r>
          </a:p>
          <a:p>
            <a:r>
              <a:rPr lang="en-US" altLang="ko-KR" err="1" smtClean="0"/>
              <a:t>Congratulations!Congratulations!Congratulations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8741" y="3952900"/>
            <a:ext cx="7944928" cy="11050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&gt;&gt;&gt; print("="*50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en-US" altLang="ko-KR" smtClean="0"/>
              <a:t>--- </a:t>
            </a:r>
            <a:r>
              <a:rPr lang="ko-KR" altLang="en-US"/>
              <a:t>실행결과 </a:t>
            </a:r>
            <a:r>
              <a:rPr lang="en-US" altLang="ko-KR" smtClean="0"/>
              <a:t>----</a:t>
            </a:r>
            <a:endParaRPr lang="en-US" altLang="ko-KR"/>
          </a:p>
          <a:p>
            <a:r>
              <a:rPr lang="en-US" altLang="ko-KR"/>
              <a:t>==================================================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61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문자열과 숫자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5488" y="1540764"/>
            <a:ext cx="8322549" cy="142437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smtClean="0"/>
              <a:t>print</a:t>
            </a:r>
            <a:r>
              <a:rPr lang="en-US" altLang="ko-KR" sz="2000" i="1"/>
              <a:t>("</a:t>
            </a:r>
            <a:r>
              <a:rPr lang="en-US" altLang="ko-KR" sz="2000" i="1" smtClean="0"/>
              <a:t>100”+ "200")</a:t>
            </a:r>
          </a:p>
          <a:p>
            <a:endParaRPr lang="en-US" altLang="ko-KR" sz="2000"/>
          </a:p>
          <a:p>
            <a:r>
              <a:rPr lang="en-US" altLang="ko-KR" sz="2000"/>
              <a:t>--- </a:t>
            </a:r>
            <a:r>
              <a:rPr lang="ko-KR" altLang="en-US" sz="2000"/>
              <a:t>실행결과 </a:t>
            </a:r>
            <a:r>
              <a:rPr lang="en-US" altLang="ko-KR" sz="2000"/>
              <a:t>----</a:t>
            </a:r>
          </a:p>
          <a:p>
            <a:r>
              <a:rPr lang="en-US" altLang="ko-KR" sz="2000" i="1" smtClean="0"/>
              <a:t>100200</a:t>
            </a:r>
            <a:endParaRPr lang="en-US" altLang="ko-KR" sz="2000" i="1"/>
          </a:p>
        </p:txBody>
      </p:sp>
      <p:sp>
        <p:nvSpPr>
          <p:cNvPr id="5" name="TextBox 4"/>
          <p:cNvSpPr txBox="1"/>
          <p:nvPr/>
        </p:nvSpPr>
        <p:spPr>
          <a:xfrm>
            <a:off x="466344" y="3317778"/>
            <a:ext cx="8322549" cy="12232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smtClean="0"/>
              <a:t>print(100 + 200)</a:t>
            </a:r>
            <a:endParaRPr lang="en-US" altLang="ko-KR" sz="2000" i="1"/>
          </a:p>
          <a:p>
            <a:endParaRPr lang="en-US" altLang="ko-KR" sz="2000"/>
          </a:p>
          <a:p>
            <a:r>
              <a:rPr lang="en-US" altLang="ko-KR" sz="2000"/>
              <a:t>--- </a:t>
            </a:r>
            <a:r>
              <a:rPr lang="ko-KR" altLang="en-US" sz="2000"/>
              <a:t>실행결과 </a:t>
            </a:r>
            <a:r>
              <a:rPr lang="en-US" altLang="ko-KR" sz="2000"/>
              <a:t>----</a:t>
            </a:r>
          </a:p>
          <a:p>
            <a:r>
              <a:rPr lang="en-US" altLang="ko-KR" sz="2000" i="1" smtClean="0"/>
              <a:t>300</a:t>
            </a:r>
            <a:endParaRPr lang="en-US" altLang="ko-KR" sz="2000" i="1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830909" y="1456373"/>
            <a:ext cx="1961965" cy="1056443"/>
          </a:xfrm>
          <a:prstGeom prst="wedgeRoundRectCallout">
            <a:avLst>
              <a:gd name="adj1" fmla="val -155769"/>
              <a:gd name="adj2" fmla="val -17820"/>
              <a:gd name="adj3" fmla="val 16667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따옴표</a:t>
            </a:r>
            <a:r>
              <a:rPr lang="en-US" altLang="ko-KR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(“…”)</a:t>
            </a:r>
            <a:r>
              <a:rPr lang="ko-KR" altLang="en-US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</a:t>
            </a:r>
            <a:r>
              <a:rPr lang="en-US" altLang="ko-KR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붙으면 문자열입니다</a:t>
            </a:r>
            <a:r>
              <a:rPr lang="en-US" altLang="ko-KR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-1145059" y="2477074"/>
            <a:ext cx="1145059" cy="1149702"/>
          </a:xfrm>
          <a:prstGeom prst="rect">
            <a:avLst/>
          </a:prstGeom>
        </p:spPr>
        <p:txBody>
          <a:bodyPr>
            <a:normAutofit/>
          </a:bodyPr>
          <a:lstStyle/>
          <a:p>
            <a:fld id="{05062E18-1804-4C78-B91B-667B633A2436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522843" y="3417163"/>
            <a:ext cx="2773307" cy="888138"/>
          </a:xfrm>
          <a:prstGeom prst="wedgeRoundRectCallout">
            <a:avLst>
              <a:gd name="adj1" fmla="val -106904"/>
              <a:gd name="adj2" fmla="val -43654"/>
              <a:gd name="adj3" fmla="val 16667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따옴표</a:t>
            </a:r>
            <a:r>
              <a:rPr lang="en-US" altLang="ko-KR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(“…”)</a:t>
            </a:r>
            <a:r>
              <a:rPr lang="ko-KR" altLang="en-US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</a:t>
            </a:r>
            <a:r>
              <a:rPr lang="en-US" altLang="ko-KR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없으면 숫자입니다</a:t>
            </a:r>
            <a:r>
              <a:rPr lang="en-US" altLang="ko-KR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4572000"/>
            <a:ext cx="8153400" cy="1524000"/>
          </a:xfrm>
        </p:spPr>
        <p:txBody>
          <a:bodyPr/>
          <a:lstStyle/>
          <a:p>
            <a:endParaRPr lang="en-US" altLang="ko-KR" smtClean="0"/>
          </a:p>
          <a:p>
            <a:r>
              <a:rPr lang="en-US" altLang="ko-KR" smtClean="0"/>
              <a:t>print()</a:t>
            </a:r>
            <a:r>
              <a:rPr lang="ko-KR" altLang="en-US" smtClean="0"/>
              <a:t>에서 문자열과 숫자는 </a:t>
            </a:r>
            <a:r>
              <a:rPr lang="en-US" altLang="ko-KR" smtClean="0"/>
              <a:t>, </a:t>
            </a:r>
            <a:r>
              <a:rPr lang="ko-KR" altLang="en-US" smtClean="0"/>
              <a:t>로 결합가능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14503" y="2488363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i="1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“100”+”200”</a:t>
            </a:r>
            <a:r>
              <a:rPr lang="ko-KR" altLang="en-US" sz="1500" i="1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텍스트와 텍스트끼리 합하는 것이기 때문에 그냥 </a:t>
            </a:r>
            <a:r>
              <a:rPr lang="en-US" altLang="ko-KR" sz="1500" i="1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500" i="1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개의 텍스트가 붙어 버린다</a:t>
            </a:r>
            <a:r>
              <a:rPr lang="en-US" altLang="ko-KR" sz="1500" i="1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1500"/>
          </a:p>
        </p:txBody>
      </p:sp>
      <p:sp>
        <p:nvSpPr>
          <p:cNvPr id="11" name="직사각형 10"/>
          <p:cNvSpPr/>
          <p:nvPr/>
        </p:nvSpPr>
        <p:spPr>
          <a:xfrm>
            <a:off x="4236720" y="4264075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i="1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100+200</a:t>
            </a:r>
            <a:r>
              <a:rPr lang="ko-KR" altLang="en-US" sz="1500" i="1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하면 </a:t>
            </a:r>
            <a:r>
              <a:rPr lang="en-US" altLang="ko-KR" sz="1500" i="1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500" i="1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</a:t>
            </a:r>
            <a:r>
              <a:rPr lang="en-US" altLang="ko-KR" sz="1500" i="1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ko-KR" altLang="en-US" sz="1500" i="1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</a:t>
            </a:r>
            <a:r>
              <a:rPr lang="en-US" altLang="ko-KR" sz="1500" i="1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500" i="1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형태가 되어서 덧셈이 가능하다</a:t>
            </a:r>
            <a:endParaRPr lang="ko-KR" altLang="en-US" sz="1500"/>
          </a:p>
        </p:txBody>
      </p:sp>
      <p:grpSp>
        <p:nvGrpSpPr>
          <p:cNvPr id="13" name="그룹 12"/>
          <p:cNvGrpSpPr/>
          <p:nvPr/>
        </p:nvGrpSpPr>
        <p:grpSpPr>
          <a:xfrm>
            <a:off x="692609" y="5620161"/>
            <a:ext cx="6368508" cy="584775"/>
            <a:chOff x="1104900" y="3049588"/>
            <a:chExt cx="3456268" cy="584775"/>
          </a:xfrm>
        </p:grpSpPr>
        <p:sp>
          <p:nvSpPr>
            <p:cNvPr id="14" name="TextBox 13"/>
            <p:cNvSpPr txBox="1"/>
            <p:nvPr/>
          </p:nvSpPr>
          <p:spPr bwMode="auto">
            <a:xfrm>
              <a:off x="1104900" y="3049588"/>
              <a:ext cx="1890712" cy="584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>
                <a:defRPr/>
              </a:pPr>
              <a:r>
                <a:rPr lang="en-US" altLang="ko-KR" sz="1600"/>
                <a:t>print("</a:t>
              </a:r>
              <a:r>
                <a:rPr lang="ko-KR" altLang="en-US" sz="1600"/>
                <a:t>나는</a:t>
              </a:r>
              <a:r>
                <a:rPr lang="en-US" altLang="ko-KR" sz="1600"/>
                <a:t>",26,"</a:t>
              </a:r>
              <a:r>
                <a:rPr lang="ko-KR" altLang="en-US" sz="1600"/>
                <a:t>살입니다</a:t>
              </a:r>
              <a:r>
                <a:rPr lang="en-US" altLang="ko-KR" sz="1600"/>
                <a:t>.")</a:t>
              </a:r>
              <a:endParaRPr lang="pt-BR" altLang="ko-KR" sz="160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55402" y="3149084"/>
              <a:ext cx="8057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/>
                <a:t>나는 </a:t>
              </a:r>
              <a:r>
                <a:rPr lang="en-US" altLang="ko-KR"/>
                <a:t>26 </a:t>
              </a:r>
              <a:r>
                <a:rPr lang="ko-KR" altLang="en-US"/>
                <a:t>살입니다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3183615" y="3193792"/>
              <a:ext cx="419100" cy="279916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5291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파이썬</a:t>
            </a:r>
            <a:r>
              <a:rPr lang="ko-KR" altLang="en-US" smtClean="0"/>
              <a:t> 표준 데이터 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err="1" smtClean="0"/>
              <a:t>파이썬은</a:t>
            </a:r>
            <a:r>
              <a:rPr lang="ko-KR" altLang="en-US" smtClean="0"/>
              <a:t> 다섯 표준 데이터 유형이 있다</a:t>
            </a:r>
            <a:r>
              <a:rPr lang="en-US" altLang="ko-KR" smtClean="0"/>
              <a:t>:</a:t>
            </a:r>
          </a:p>
          <a:p>
            <a:pPr lvl="1"/>
            <a:r>
              <a:rPr lang="en-US" altLang="ko-KR" smtClean="0"/>
              <a:t>Numbers</a:t>
            </a:r>
          </a:p>
          <a:p>
            <a:pPr lvl="1"/>
            <a:r>
              <a:rPr lang="en-US" altLang="ko-KR" smtClean="0"/>
              <a:t>String</a:t>
            </a:r>
          </a:p>
          <a:p>
            <a:pPr lvl="1"/>
            <a:r>
              <a:rPr lang="en-US" altLang="ko-KR" smtClean="0"/>
              <a:t>List</a:t>
            </a:r>
          </a:p>
          <a:p>
            <a:pPr lvl="1"/>
            <a:r>
              <a:rPr lang="en-US" altLang="ko-KR"/>
              <a:t>Tuple</a:t>
            </a:r>
          </a:p>
          <a:p>
            <a:pPr lvl="1"/>
            <a:r>
              <a:rPr lang="en-US" altLang="ko-KR"/>
              <a:t>Dictionary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도전문제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-1145059" y="2477074"/>
            <a:ext cx="1145059" cy="1149702"/>
          </a:xfrm>
          <a:prstGeom prst="rect">
            <a:avLst/>
          </a:prstGeom>
        </p:spPr>
        <p:txBody>
          <a:bodyPr>
            <a:normAutofit/>
          </a:bodyPr>
          <a:lstStyle/>
          <a:p>
            <a:fld id="{05062E18-1804-4C78-B91B-667B633A2436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err="1" smtClean="0"/>
              <a:t>두개의</a:t>
            </a:r>
            <a:r>
              <a:rPr lang="ko-KR" altLang="en-US" smtClean="0"/>
              <a:t> 문자열 </a:t>
            </a:r>
            <a:r>
              <a:rPr lang="en-US" altLang="ko-KR" smtClean="0"/>
              <a:t>“I’m a” , “boy”</a:t>
            </a:r>
            <a:r>
              <a:rPr lang="ko-KR" altLang="en-US" smtClean="0"/>
              <a:t>를 이용하여 하나의 문자열                         </a:t>
            </a:r>
            <a:endParaRPr lang="en-US" altLang="ko-KR" smtClean="0"/>
          </a:p>
          <a:p>
            <a:pPr>
              <a:buNone/>
            </a:pPr>
            <a:r>
              <a:rPr lang="en-US" altLang="ko-KR" smtClean="0"/>
              <a:t>                    </a:t>
            </a:r>
            <a:r>
              <a:rPr lang="ko-KR" altLang="en-US" smtClean="0"/>
              <a:t>를 출력</a:t>
            </a:r>
            <a:endParaRPr lang="en-US" altLang="ko-KR" smtClean="0"/>
          </a:p>
          <a:p>
            <a:r>
              <a:rPr lang="ko-KR" altLang="en-US" err="1" smtClean="0"/>
              <a:t>두개의</a:t>
            </a:r>
            <a:r>
              <a:rPr lang="ko-KR" altLang="en-US" smtClean="0"/>
              <a:t> 상수 </a:t>
            </a:r>
            <a:r>
              <a:rPr lang="en-US" altLang="ko-KR" smtClean="0"/>
              <a:t>1000, 300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합과 곱의 값을 출력</a:t>
            </a:r>
            <a:endParaRPr lang="en-US" altLang="ko-KR" smtClean="0"/>
          </a:p>
          <a:p>
            <a:r>
              <a:rPr lang="ko-KR" altLang="en-US" smtClean="0"/>
              <a:t>두 개의 문자열 </a:t>
            </a:r>
            <a:r>
              <a:rPr lang="en-US" altLang="ko-KR" smtClean="0"/>
              <a:t>“</a:t>
            </a:r>
            <a:r>
              <a:rPr lang="ko-KR" altLang="en-US" smtClean="0"/>
              <a:t>나의 나이는</a:t>
            </a:r>
            <a:r>
              <a:rPr lang="en-US" altLang="ko-KR" smtClean="0"/>
              <a:t>”, </a:t>
            </a:r>
            <a:r>
              <a:rPr lang="ko-KR" altLang="en-US" smtClean="0"/>
              <a:t>하나의 상수 </a:t>
            </a:r>
            <a:r>
              <a:rPr lang="en-US" altLang="ko-KR" smtClean="0"/>
              <a:t>- </a:t>
            </a:r>
            <a:r>
              <a:rPr lang="ko-KR" altLang="en-US" smtClean="0"/>
              <a:t>나이</a:t>
            </a:r>
            <a:r>
              <a:rPr lang="en-US" altLang="ko-KR" smtClean="0"/>
              <a:t>(ex. 33), “</a:t>
            </a:r>
            <a:r>
              <a:rPr lang="ko-KR" altLang="en-US" smtClean="0"/>
              <a:t>입니다</a:t>
            </a:r>
            <a:r>
              <a:rPr lang="en-US" altLang="ko-KR" smtClean="0"/>
              <a:t>”</a:t>
            </a:r>
            <a:r>
              <a:rPr lang="ko-KR" altLang="en-US" smtClean="0"/>
              <a:t>를</a:t>
            </a:r>
            <a:r>
              <a:rPr lang="en-US" altLang="ko-KR" smtClean="0"/>
              <a:t> </a:t>
            </a:r>
            <a:r>
              <a:rPr lang="ko-KR" altLang="en-US" smtClean="0"/>
              <a:t>이용하여                                      출력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6725" y="3400425"/>
            <a:ext cx="175721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나의 나이는 </a:t>
            </a:r>
            <a:r>
              <a:rPr lang="en-US" altLang="ko-KR" smtClean="0"/>
              <a:t>33 </a:t>
            </a:r>
            <a:r>
              <a:rPr lang="ko-KR" altLang="en-US" smtClean="0"/>
              <a:t>입니다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6325" y="2124075"/>
            <a:ext cx="112082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I’m a boy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54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문자열에 </a:t>
            </a:r>
            <a:r>
              <a:rPr lang="ko-KR" altLang="en-US" err="1" smtClean="0"/>
              <a:t>변수값</a:t>
            </a:r>
            <a:r>
              <a:rPr lang="ko-KR" altLang="en-US" smtClean="0"/>
              <a:t> 포함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문자열에 변수의 값을 삽입하여 출력하고 싶으면 </a:t>
            </a:r>
            <a:r>
              <a:rPr lang="en-US" altLang="ko-KR" smtClean="0"/>
              <a:t>-&gt;%</a:t>
            </a:r>
            <a:r>
              <a:rPr lang="ko-KR" altLang="en-US" smtClean="0"/>
              <a:t>기호 사용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8741" y="2852031"/>
            <a:ext cx="7944928" cy="11050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price </a:t>
            </a:r>
            <a:r>
              <a:rPr lang="en-US" altLang="ko-KR"/>
              <a:t>= 10000</a:t>
            </a:r>
          </a:p>
          <a:p>
            <a:r>
              <a:rPr lang="en-US" altLang="ko-KR" smtClean="0"/>
              <a:t>print</a:t>
            </a:r>
            <a:r>
              <a:rPr lang="en-US" altLang="ko-KR"/>
              <a:t>("</a:t>
            </a:r>
            <a:r>
              <a:rPr lang="ko-KR" altLang="en-US"/>
              <a:t>상품의 가격은 </a:t>
            </a:r>
            <a:r>
              <a:rPr lang="en-US" altLang="ko-KR"/>
              <a:t>%s</a:t>
            </a:r>
            <a:r>
              <a:rPr lang="ko-KR" altLang="en-US"/>
              <a:t>원입니다</a:t>
            </a:r>
            <a:r>
              <a:rPr lang="en-US" altLang="ko-KR"/>
              <a:t>." </a:t>
            </a:r>
            <a:r>
              <a:rPr lang="en-US" altLang="ko-KR" smtClean="0"/>
              <a:t>%price</a:t>
            </a:r>
            <a:r>
              <a:rPr lang="en-US" altLang="ko-KR"/>
              <a:t>)</a:t>
            </a:r>
          </a:p>
          <a:p>
            <a:r>
              <a:rPr lang="ko-KR" altLang="en-US"/>
              <a:t>상품의 가격은 </a:t>
            </a:r>
            <a:r>
              <a:rPr lang="en-US" altLang="ko-KR"/>
              <a:t>10000</a:t>
            </a:r>
            <a:r>
              <a:rPr lang="ko-KR" altLang="en-US"/>
              <a:t>원입니다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99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거북이와 </a:t>
            </a:r>
            <a:r>
              <a:rPr lang="ko-KR" altLang="en-US" dirty="0" err="1" smtClean="0"/>
              <a:t>인사해보자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그래픽에서 사용자의 이름을 받아서 다음과 같이 </a:t>
            </a:r>
            <a:r>
              <a:rPr lang="ko-KR" altLang="en-US" dirty="0" err="1" smtClean="0"/>
              <a:t>출력해보자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813" y="228600"/>
            <a:ext cx="1107799" cy="98949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7004" y="2580196"/>
            <a:ext cx="49053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206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그래픽에서 문자열을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741" y="2184485"/>
            <a:ext cx="7944928" cy="6277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 = </a:t>
            </a:r>
            <a:r>
              <a:rPr lang="en-US" altLang="ko-KR" dirty="0" err="1"/>
              <a:t>turtle.textinput</a:t>
            </a:r>
            <a:r>
              <a:rPr lang="en-US" altLang="ko-KR" dirty="0"/>
              <a:t>("", "</a:t>
            </a:r>
            <a:r>
              <a:rPr lang="ko-KR" altLang="en-US" dirty="0"/>
              <a:t>이름을 입력하시오</a:t>
            </a:r>
            <a:r>
              <a:rPr lang="en-US" altLang="ko-KR" dirty="0"/>
              <a:t>: ")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8763" y="3382813"/>
            <a:ext cx="2335063" cy="153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자유형 4"/>
          <p:cNvSpPr/>
          <p:nvPr/>
        </p:nvSpPr>
        <p:spPr>
          <a:xfrm>
            <a:off x="3260785" y="2846717"/>
            <a:ext cx="1759789" cy="1164566"/>
          </a:xfrm>
          <a:custGeom>
            <a:avLst/>
            <a:gdLst>
              <a:gd name="connsiteX0" fmla="*/ 0 w 1759789"/>
              <a:gd name="connsiteY0" fmla="*/ 0 h 1164566"/>
              <a:gd name="connsiteX1" fmla="*/ 17253 w 1759789"/>
              <a:gd name="connsiteY1" fmla="*/ 86264 h 1164566"/>
              <a:gd name="connsiteX2" fmla="*/ 34506 w 1759789"/>
              <a:gd name="connsiteY2" fmla="*/ 120770 h 1164566"/>
              <a:gd name="connsiteX3" fmla="*/ 51758 w 1759789"/>
              <a:gd name="connsiteY3" fmla="*/ 163902 h 1164566"/>
              <a:gd name="connsiteX4" fmla="*/ 69011 w 1759789"/>
              <a:gd name="connsiteY4" fmla="*/ 224287 h 1164566"/>
              <a:gd name="connsiteX5" fmla="*/ 86264 w 1759789"/>
              <a:gd name="connsiteY5" fmla="*/ 276045 h 1164566"/>
              <a:gd name="connsiteX6" fmla="*/ 103517 w 1759789"/>
              <a:gd name="connsiteY6" fmla="*/ 379562 h 1164566"/>
              <a:gd name="connsiteX7" fmla="*/ 112143 w 1759789"/>
              <a:gd name="connsiteY7" fmla="*/ 422694 h 1164566"/>
              <a:gd name="connsiteX8" fmla="*/ 129396 w 1759789"/>
              <a:gd name="connsiteY8" fmla="*/ 457200 h 1164566"/>
              <a:gd name="connsiteX9" fmla="*/ 189781 w 1759789"/>
              <a:gd name="connsiteY9" fmla="*/ 543464 h 1164566"/>
              <a:gd name="connsiteX10" fmla="*/ 232913 w 1759789"/>
              <a:gd name="connsiteY10" fmla="*/ 577970 h 1164566"/>
              <a:gd name="connsiteX11" fmla="*/ 250166 w 1759789"/>
              <a:gd name="connsiteY11" fmla="*/ 603849 h 1164566"/>
              <a:gd name="connsiteX12" fmla="*/ 276045 w 1759789"/>
              <a:gd name="connsiteY12" fmla="*/ 621102 h 1164566"/>
              <a:gd name="connsiteX13" fmla="*/ 353683 w 1759789"/>
              <a:gd name="connsiteY13" fmla="*/ 690113 h 1164566"/>
              <a:gd name="connsiteX14" fmla="*/ 439947 w 1759789"/>
              <a:gd name="connsiteY14" fmla="*/ 741872 h 1164566"/>
              <a:gd name="connsiteX15" fmla="*/ 474453 w 1759789"/>
              <a:gd name="connsiteY15" fmla="*/ 767751 h 1164566"/>
              <a:gd name="connsiteX16" fmla="*/ 517585 w 1759789"/>
              <a:gd name="connsiteY16" fmla="*/ 785004 h 1164566"/>
              <a:gd name="connsiteX17" fmla="*/ 577970 w 1759789"/>
              <a:gd name="connsiteY17" fmla="*/ 828136 h 1164566"/>
              <a:gd name="connsiteX18" fmla="*/ 646981 w 1759789"/>
              <a:gd name="connsiteY18" fmla="*/ 854015 h 1164566"/>
              <a:gd name="connsiteX19" fmla="*/ 715992 w 1759789"/>
              <a:gd name="connsiteY19" fmla="*/ 888521 h 1164566"/>
              <a:gd name="connsiteX20" fmla="*/ 776377 w 1759789"/>
              <a:gd name="connsiteY20" fmla="*/ 923026 h 1164566"/>
              <a:gd name="connsiteX21" fmla="*/ 845389 w 1759789"/>
              <a:gd name="connsiteY21" fmla="*/ 940279 h 1164566"/>
              <a:gd name="connsiteX22" fmla="*/ 957532 w 1759789"/>
              <a:gd name="connsiteY22" fmla="*/ 974785 h 1164566"/>
              <a:gd name="connsiteX23" fmla="*/ 1035170 w 1759789"/>
              <a:gd name="connsiteY23" fmla="*/ 992038 h 1164566"/>
              <a:gd name="connsiteX24" fmla="*/ 1086928 w 1759789"/>
              <a:gd name="connsiteY24" fmla="*/ 1009291 h 1164566"/>
              <a:gd name="connsiteX25" fmla="*/ 1164566 w 1759789"/>
              <a:gd name="connsiteY25" fmla="*/ 1026543 h 1164566"/>
              <a:gd name="connsiteX26" fmla="*/ 1190445 w 1759789"/>
              <a:gd name="connsiteY26" fmla="*/ 1035170 h 1164566"/>
              <a:gd name="connsiteX27" fmla="*/ 1233577 w 1759789"/>
              <a:gd name="connsiteY27" fmla="*/ 1043796 h 1164566"/>
              <a:gd name="connsiteX28" fmla="*/ 1354347 w 1759789"/>
              <a:gd name="connsiteY28" fmla="*/ 1061049 h 1164566"/>
              <a:gd name="connsiteX29" fmla="*/ 1475117 w 1759789"/>
              <a:gd name="connsiteY29" fmla="*/ 1086928 h 1164566"/>
              <a:gd name="connsiteX30" fmla="*/ 1561381 w 1759789"/>
              <a:gd name="connsiteY30" fmla="*/ 1112808 h 1164566"/>
              <a:gd name="connsiteX31" fmla="*/ 1595887 w 1759789"/>
              <a:gd name="connsiteY31" fmla="*/ 1121434 h 1164566"/>
              <a:gd name="connsiteX32" fmla="*/ 1690777 w 1759789"/>
              <a:gd name="connsiteY32" fmla="*/ 1147313 h 1164566"/>
              <a:gd name="connsiteX33" fmla="*/ 1759789 w 1759789"/>
              <a:gd name="connsiteY33" fmla="*/ 1164566 h 1164566"/>
              <a:gd name="connsiteX34" fmla="*/ 1725283 w 1759789"/>
              <a:gd name="connsiteY34" fmla="*/ 1138687 h 116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59789" h="1164566">
                <a:moveTo>
                  <a:pt x="0" y="0"/>
                </a:moveTo>
                <a:cubicBezTo>
                  <a:pt x="2983" y="17896"/>
                  <a:pt x="9530" y="65670"/>
                  <a:pt x="17253" y="86264"/>
                </a:cubicBezTo>
                <a:cubicBezTo>
                  <a:pt x="21768" y="98305"/>
                  <a:pt x="29283" y="109019"/>
                  <a:pt x="34506" y="120770"/>
                </a:cubicBezTo>
                <a:cubicBezTo>
                  <a:pt x="40795" y="134920"/>
                  <a:pt x="46321" y="149403"/>
                  <a:pt x="51758" y="163902"/>
                </a:cubicBezTo>
                <a:cubicBezTo>
                  <a:pt x="66260" y="202575"/>
                  <a:pt x="55408" y="178943"/>
                  <a:pt x="69011" y="224287"/>
                </a:cubicBezTo>
                <a:cubicBezTo>
                  <a:pt x="74237" y="241706"/>
                  <a:pt x="81038" y="258626"/>
                  <a:pt x="86264" y="276045"/>
                </a:cubicBezTo>
                <a:cubicBezTo>
                  <a:pt x="99957" y="321689"/>
                  <a:pt x="94505" y="320985"/>
                  <a:pt x="103517" y="379562"/>
                </a:cubicBezTo>
                <a:cubicBezTo>
                  <a:pt x="105746" y="394054"/>
                  <a:pt x="107507" y="408784"/>
                  <a:pt x="112143" y="422694"/>
                </a:cubicBezTo>
                <a:cubicBezTo>
                  <a:pt x="116210" y="434894"/>
                  <a:pt x="122780" y="446173"/>
                  <a:pt x="129396" y="457200"/>
                </a:cubicBezTo>
                <a:cubicBezTo>
                  <a:pt x="133621" y="464241"/>
                  <a:pt x="177987" y="531670"/>
                  <a:pt x="189781" y="543464"/>
                </a:cubicBezTo>
                <a:cubicBezTo>
                  <a:pt x="202800" y="556483"/>
                  <a:pt x="219894" y="564951"/>
                  <a:pt x="232913" y="577970"/>
                </a:cubicBezTo>
                <a:cubicBezTo>
                  <a:pt x="240244" y="585301"/>
                  <a:pt x="242835" y="596518"/>
                  <a:pt x="250166" y="603849"/>
                </a:cubicBezTo>
                <a:cubicBezTo>
                  <a:pt x="257497" y="611180"/>
                  <a:pt x="268173" y="614355"/>
                  <a:pt x="276045" y="621102"/>
                </a:cubicBezTo>
                <a:cubicBezTo>
                  <a:pt x="324687" y="662795"/>
                  <a:pt x="296585" y="652048"/>
                  <a:pt x="353683" y="690113"/>
                </a:cubicBezTo>
                <a:cubicBezTo>
                  <a:pt x="381585" y="708714"/>
                  <a:pt x="413120" y="721752"/>
                  <a:pt x="439947" y="741872"/>
                </a:cubicBezTo>
                <a:cubicBezTo>
                  <a:pt x="451449" y="750498"/>
                  <a:pt x="461885" y="760769"/>
                  <a:pt x="474453" y="767751"/>
                </a:cubicBezTo>
                <a:cubicBezTo>
                  <a:pt x="487989" y="775271"/>
                  <a:pt x="504049" y="777484"/>
                  <a:pt x="517585" y="785004"/>
                </a:cubicBezTo>
                <a:cubicBezTo>
                  <a:pt x="552768" y="804550"/>
                  <a:pt x="545620" y="811961"/>
                  <a:pt x="577970" y="828136"/>
                </a:cubicBezTo>
                <a:cubicBezTo>
                  <a:pt x="700346" y="889324"/>
                  <a:pt x="564836" y="816676"/>
                  <a:pt x="646981" y="854015"/>
                </a:cubicBezTo>
                <a:cubicBezTo>
                  <a:pt x="670395" y="864658"/>
                  <a:pt x="694592" y="874255"/>
                  <a:pt x="715992" y="888521"/>
                </a:cubicBezTo>
                <a:cubicBezTo>
                  <a:pt x="741984" y="905848"/>
                  <a:pt x="745731" y="909892"/>
                  <a:pt x="776377" y="923026"/>
                </a:cubicBezTo>
                <a:cubicBezTo>
                  <a:pt x="799591" y="932975"/>
                  <a:pt x="820067" y="935215"/>
                  <a:pt x="845389" y="940279"/>
                </a:cubicBezTo>
                <a:cubicBezTo>
                  <a:pt x="909302" y="982888"/>
                  <a:pt x="822537" y="929788"/>
                  <a:pt x="957532" y="974785"/>
                </a:cubicBezTo>
                <a:cubicBezTo>
                  <a:pt x="1031582" y="999467"/>
                  <a:pt x="913701" y="961670"/>
                  <a:pt x="1035170" y="992038"/>
                </a:cubicBezTo>
                <a:cubicBezTo>
                  <a:pt x="1052813" y="996449"/>
                  <a:pt x="1069095" y="1005725"/>
                  <a:pt x="1086928" y="1009291"/>
                </a:cubicBezTo>
                <a:cubicBezTo>
                  <a:pt x="1116567" y="1015219"/>
                  <a:pt x="1136147" y="1018423"/>
                  <a:pt x="1164566" y="1026543"/>
                </a:cubicBezTo>
                <a:cubicBezTo>
                  <a:pt x="1173309" y="1029041"/>
                  <a:pt x="1181623" y="1032965"/>
                  <a:pt x="1190445" y="1035170"/>
                </a:cubicBezTo>
                <a:cubicBezTo>
                  <a:pt x="1204669" y="1038726"/>
                  <a:pt x="1219094" y="1041509"/>
                  <a:pt x="1233577" y="1043796"/>
                </a:cubicBezTo>
                <a:cubicBezTo>
                  <a:pt x="1273745" y="1050138"/>
                  <a:pt x="1354347" y="1061049"/>
                  <a:pt x="1354347" y="1061049"/>
                </a:cubicBezTo>
                <a:cubicBezTo>
                  <a:pt x="1419991" y="1093871"/>
                  <a:pt x="1364168" y="1071078"/>
                  <a:pt x="1475117" y="1086928"/>
                </a:cubicBezTo>
                <a:cubicBezTo>
                  <a:pt x="1507063" y="1091492"/>
                  <a:pt x="1529364" y="1104804"/>
                  <a:pt x="1561381" y="1112808"/>
                </a:cubicBezTo>
                <a:lnTo>
                  <a:pt x="1595887" y="1121434"/>
                </a:lnTo>
                <a:cubicBezTo>
                  <a:pt x="1645681" y="1154631"/>
                  <a:pt x="1601135" y="1130505"/>
                  <a:pt x="1690777" y="1147313"/>
                </a:cubicBezTo>
                <a:cubicBezTo>
                  <a:pt x="1714083" y="1151683"/>
                  <a:pt x="1759789" y="1164566"/>
                  <a:pt x="1759789" y="1164566"/>
                </a:cubicBezTo>
                <a:cubicBezTo>
                  <a:pt x="1730526" y="1145057"/>
                  <a:pt x="1741240" y="1154644"/>
                  <a:pt x="1725283" y="113868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0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그래픽에서 문자열을 출력하는 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741" y="2184485"/>
            <a:ext cx="7944928" cy="6277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t.write</a:t>
            </a:r>
            <a:r>
              <a:rPr lang="en-US" altLang="ko-KR" dirty="0"/>
              <a:t>("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 err="1"/>
              <a:t>터틀</a:t>
            </a:r>
            <a:r>
              <a:rPr lang="ko-KR" altLang="en-US" dirty="0"/>
              <a:t> </a:t>
            </a:r>
            <a:r>
              <a:rPr lang="ko-KR" altLang="en-US" dirty="0" err="1"/>
              <a:t>인사드립니다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3260785" y="2846717"/>
            <a:ext cx="1759789" cy="1164566"/>
          </a:xfrm>
          <a:custGeom>
            <a:avLst/>
            <a:gdLst>
              <a:gd name="connsiteX0" fmla="*/ 0 w 1759789"/>
              <a:gd name="connsiteY0" fmla="*/ 0 h 1164566"/>
              <a:gd name="connsiteX1" fmla="*/ 17253 w 1759789"/>
              <a:gd name="connsiteY1" fmla="*/ 86264 h 1164566"/>
              <a:gd name="connsiteX2" fmla="*/ 34506 w 1759789"/>
              <a:gd name="connsiteY2" fmla="*/ 120770 h 1164566"/>
              <a:gd name="connsiteX3" fmla="*/ 51758 w 1759789"/>
              <a:gd name="connsiteY3" fmla="*/ 163902 h 1164566"/>
              <a:gd name="connsiteX4" fmla="*/ 69011 w 1759789"/>
              <a:gd name="connsiteY4" fmla="*/ 224287 h 1164566"/>
              <a:gd name="connsiteX5" fmla="*/ 86264 w 1759789"/>
              <a:gd name="connsiteY5" fmla="*/ 276045 h 1164566"/>
              <a:gd name="connsiteX6" fmla="*/ 103517 w 1759789"/>
              <a:gd name="connsiteY6" fmla="*/ 379562 h 1164566"/>
              <a:gd name="connsiteX7" fmla="*/ 112143 w 1759789"/>
              <a:gd name="connsiteY7" fmla="*/ 422694 h 1164566"/>
              <a:gd name="connsiteX8" fmla="*/ 129396 w 1759789"/>
              <a:gd name="connsiteY8" fmla="*/ 457200 h 1164566"/>
              <a:gd name="connsiteX9" fmla="*/ 189781 w 1759789"/>
              <a:gd name="connsiteY9" fmla="*/ 543464 h 1164566"/>
              <a:gd name="connsiteX10" fmla="*/ 232913 w 1759789"/>
              <a:gd name="connsiteY10" fmla="*/ 577970 h 1164566"/>
              <a:gd name="connsiteX11" fmla="*/ 250166 w 1759789"/>
              <a:gd name="connsiteY11" fmla="*/ 603849 h 1164566"/>
              <a:gd name="connsiteX12" fmla="*/ 276045 w 1759789"/>
              <a:gd name="connsiteY12" fmla="*/ 621102 h 1164566"/>
              <a:gd name="connsiteX13" fmla="*/ 353683 w 1759789"/>
              <a:gd name="connsiteY13" fmla="*/ 690113 h 1164566"/>
              <a:gd name="connsiteX14" fmla="*/ 439947 w 1759789"/>
              <a:gd name="connsiteY14" fmla="*/ 741872 h 1164566"/>
              <a:gd name="connsiteX15" fmla="*/ 474453 w 1759789"/>
              <a:gd name="connsiteY15" fmla="*/ 767751 h 1164566"/>
              <a:gd name="connsiteX16" fmla="*/ 517585 w 1759789"/>
              <a:gd name="connsiteY16" fmla="*/ 785004 h 1164566"/>
              <a:gd name="connsiteX17" fmla="*/ 577970 w 1759789"/>
              <a:gd name="connsiteY17" fmla="*/ 828136 h 1164566"/>
              <a:gd name="connsiteX18" fmla="*/ 646981 w 1759789"/>
              <a:gd name="connsiteY18" fmla="*/ 854015 h 1164566"/>
              <a:gd name="connsiteX19" fmla="*/ 715992 w 1759789"/>
              <a:gd name="connsiteY19" fmla="*/ 888521 h 1164566"/>
              <a:gd name="connsiteX20" fmla="*/ 776377 w 1759789"/>
              <a:gd name="connsiteY20" fmla="*/ 923026 h 1164566"/>
              <a:gd name="connsiteX21" fmla="*/ 845389 w 1759789"/>
              <a:gd name="connsiteY21" fmla="*/ 940279 h 1164566"/>
              <a:gd name="connsiteX22" fmla="*/ 957532 w 1759789"/>
              <a:gd name="connsiteY22" fmla="*/ 974785 h 1164566"/>
              <a:gd name="connsiteX23" fmla="*/ 1035170 w 1759789"/>
              <a:gd name="connsiteY23" fmla="*/ 992038 h 1164566"/>
              <a:gd name="connsiteX24" fmla="*/ 1086928 w 1759789"/>
              <a:gd name="connsiteY24" fmla="*/ 1009291 h 1164566"/>
              <a:gd name="connsiteX25" fmla="*/ 1164566 w 1759789"/>
              <a:gd name="connsiteY25" fmla="*/ 1026543 h 1164566"/>
              <a:gd name="connsiteX26" fmla="*/ 1190445 w 1759789"/>
              <a:gd name="connsiteY26" fmla="*/ 1035170 h 1164566"/>
              <a:gd name="connsiteX27" fmla="*/ 1233577 w 1759789"/>
              <a:gd name="connsiteY27" fmla="*/ 1043796 h 1164566"/>
              <a:gd name="connsiteX28" fmla="*/ 1354347 w 1759789"/>
              <a:gd name="connsiteY28" fmla="*/ 1061049 h 1164566"/>
              <a:gd name="connsiteX29" fmla="*/ 1475117 w 1759789"/>
              <a:gd name="connsiteY29" fmla="*/ 1086928 h 1164566"/>
              <a:gd name="connsiteX30" fmla="*/ 1561381 w 1759789"/>
              <a:gd name="connsiteY30" fmla="*/ 1112808 h 1164566"/>
              <a:gd name="connsiteX31" fmla="*/ 1595887 w 1759789"/>
              <a:gd name="connsiteY31" fmla="*/ 1121434 h 1164566"/>
              <a:gd name="connsiteX32" fmla="*/ 1690777 w 1759789"/>
              <a:gd name="connsiteY32" fmla="*/ 1147313 h 1164566"/>
              <a:gd name="connsiteX33" fmla="*/ 1759789 w 1759789"/>
              <a:gd name="connsiteY33" fmla="*/ 1164566 h 1164566"/>
              <a:gd name="connsiteX34" fmla="*/ 1725283 w 1759789"/>
              <a:gd name="connsiteY34" fmla="*/ 1138687 h 116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59789" h="1164566">
                <a:moveTo>
                  <a:pt x="0" y="0"/>
                </a:moveTo>
                <a:cubicBezTo>
                  <a:pt x="2983" y="17896"/>
                  <a:pt x="9530" y="65670"/>
                  <a:pt x="17253" y="86264"/>
                </a:cubicBezTo>
                <a:cubicBezTo>
                  <a:pt x="21768" y="98305"/>
                  <a:pt x="29283" y="109019"/>
                  <a:pt x="34506" y="120770"/>
                </a:cubicBezTo>
                <a:cubicBezTo>
                  <a:pt x="40795" y="134920"/>
                  <a:pt x="46321" y="149403"/>
                  <a:pt x="51758" y="163902"/>
                </a:cubicBezTo>
                <a:cubicBezTo>
                  <a:pt x="66260" y="202575"/>
                  <a:pt x="55408" y="178943"/>
                  <a:pt x="69011" y="224287"/>
                </a:cubicBezTo>
                <a:cubicBezTo>
                  <a:pt x="74237" y="241706"/>
                  <a:pt x="81038" y="258626"/>
                  <a:pt x="86264" y="276045"/>
                </a:cubicBezTo>
                <a:cubicBezTo>
                  <a:pt x="99957" y="321689"/>
                  <a:pt x="94505" y="320985"/>
                  <a:pt x="103517" y="379562"/>
                </a:cubicBezTo>
                <a:cubicBezTo>
                  <a:pt x="105746" y="394054"/>
                  <a:pt x="107507" y="408784"/>
                  <a:pt x="112143" y="422694"/>
                </a:cubicBezTo>
                <a:cubicBezTo>
                  <a:pt x="116210" y="434894"/>
                  <a:pt x="122780" y="446173"/>
                  <a:pt x="129396" y="457200"/>
                </a:cubicBezTo>
                <a:cubicBezTo>
                  <a:pt x="133621" y="464241"/>
                  <a:pt x="177987" y="531670"/>
                  <a:pt x="189781" y="543464"/>
                </a:cubicBezTo>
                <a:cubicBezTo>
                  <a:pt x="202800" y="556483"/>
                  <a:pt x="219894" y="564951"/>
                  <a:pt x="232913" y="577970"/>
                </a:cubicBezTo>
                <a:cubicBezTo>
                  <a:pt x="240244" y="585301"/>
                  <a:pt x="242835" y="596518"/>
                  <a:pt x="250166" y="603849"/>
                </a:cubicBezTo>
                <a:cubicBezTo>
                  <a:pt x="257497" y="611180"/>
                  <a:pt x="268173" y="614355"/>
                  <a:pt x="276045" y="621102"/>
                </a:cubicBezTo>
                <a:cubicBezTo>
                  <a:pt x="324687" y="662795"/>
                  <a:pt x="296585" y="652048"/>
                  <a:pt x="353683" y="690113"/>
                </a:cubicBezTo>
                <a:cubicBezTo>
                  <a:pt x="381585" y="708714"/>
                  <a:pt x="413120" y="721752"/>
                  <a:pt x="439947" y="741872"/>
                </a:cubicBezTo>
                <a:cubicBezTo>
                  <a:pt x="451449" y="750498"/>
                  <a:pt x="461885" y="760769"/>
                  <a:pt x="474453" y="767751"/>
                </a:cubicBezTo>
                <a:cubicBezTo>
                  <a:pt x="487989" y="775271"/>
                  <a:pt x="504049" y="777484"/>
                  <a:pt x="517585" y="785004"/>
                </a:cubicBezTo>
                <a:cubicBezTo>
                  <a:pt x="552768" y="804550"/>
                  <a:pt x="545620" y="811961"/>
                  <a:pt x="577970" y="828136"/>
                </a:cubicBezTo>
                <a:cubicBezTo>
                  <a:pt x="700346" y="889324"/>
                  <a:pt x="564836" y="816676"/>
                  <a:pt x="646981" y="854015"/>
                </a:cubicBezTo>
                <a:cubicBezTo>
                  <a:pt x="670395" y="864658"/>
                  <a:pt x="694592" y="874255"/>
                  <a:pt x="715992" y="888521"/>
                </a:cubicBezTo>
                <a:cubicBezTo>
                  <a:pt x="741984" y="905848"/>
                  <a:pt x="745731" y="909892"/>
                  <a:pt x="776377" y="923026"/>
                </a:cubicBezTo>
                <a:cubicBezTo>
                  <a:pt x="799591" y="932975"/>
                  <a:pt x="820067" y="935215"/>
                  <a:pt x="845389" y="940279"/>
                </a:cubicBezTo>
                <a:cubicBezTo>
                  <a:pt x="909302" y="982888"/>
                  <a:pt x="822537" y="929788"/>
                  <a:pt x="957532" y="974785"/>
                </a:cubicBezTo>
                <a:cubicBezTo>
                  <a:pt x="1031582" y="999467"/>
                  <a:pt x="913701" y="961670"/>
                  <a:pt x="1035170" y="992038"/>
                </a:cubicBezTo>
                <a:cubicBezTo>
                  <a:pt x="1052813" y="996449"/>
                  <a:pt x="1069095" y="1005725"/>
                  <a:pt x="1086928" y="1009291"/>
                </a:cubicBezTo>
                <a:cubicBezTo>
                  <a:pt x="1116567" y="1015219"/>
                  <a:pt x="1136147" y="1018423"/>
                  <a:pt x="1164566" y="1026543"/>
                </a:cubicBezTo>
                <a:cubicBezTo>
                  <a:pt x="1173309" y="1029041"/>
                  <a:pt x="1181623" y="1032965"/>
                  <a:pt x="1190445" y="1035170"/>
                </a:cubicBezTo>
                <a:cubicBezTo>
                  <a:pt x="1204669" y="1038726"/>
                  <a:pt x="1219094" y="1041509"/>
                  <a:pt x="1233577" y="1043796"/>
                </a:cubicBezTo>
                <a:cubicBezTo>
                  <a:pt x="1273745" y="1050138"/>
                  <a:pt x="1354347" y="1061049"/>
                  <a:pt x="1354347" y="1061049"/>
                </a:cubicBezTo>
                <a:cubicBezTo>
                  <a:pt x="1419991" y="1093871"/>
                  <a:pt x="1364168" y="1071078"/>
                  <a:pt x="1475117" y="1086928"/>
                </a:cubicBezTo>
                <a:cubicBezTo>
                  <a:pt x="1507063" y="1091492"/>
                  <a:pt x="1529364" y="1104804"/>
                  <a:pt x="1561381" y="1112808"/>
                </a:cubicBezTo>
                <a:lnTo>
                  <a:pt x="1595887" y="1121434"/>
                </a:lnTo>
                <a:cubicBezTo>
                  <a:pt x="1645681" y="1154631"/>
                  <a:pt x="1601135" y="1130505"/>
                  <a:pt x="1690777" y="1147313"/>
                </a:cubicBezTo>
                <a:cubicBezTo>
                  <a:pt x="1714083" y="1151683"/>
                  <a:pt x="1759789" y="1164566"/>
                  <a:pt x="1759789" y="1164566"/>
                </a:cubicBezTo>
                <a:cubicBezTo>
                  <a:pt x="1730526" y="1145057"/>
                  <a:pt x="1741240" y="1154644"/>
                  <a:pt x="1725283" y="113868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8294" y="4011283"/>
            <a:ext cx="49053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881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개별 문자 추출</a:t>
            </a:r>
            <a:r>
              <a:rPr lang="en-US" altLang="ko-KR" smtClean="0"/>
              <a:t>(</a:t>
            </a:r>
            <a:r>
              <a:rPr lang="ko-KR" altLang="en-US" err="1" smtClean="0"/>
              <a:t>슬라이싱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문자열에서 개별 문자들을 </a:t>
            </a:r>
            <a:r>
              <a:rPr lang="ko-KR" altLang="en-US" smtClean="0"/>
              <a:t>추출하려면 </a:t>
            </a:r>
            <a:r>
              <a:rPr lang="en-US" altLang="ko-KR" smtClean="0"/>
              <a:t>-&gt; </a:t>
            </a:r>
            <a:r>
              <a:rPr lang="ko-KR" altLang="en-US" smtClean="0"/>
              <a:t>인덱스라는 번호를 사용한다</a:t>
            </a:r>
            <a:r>
              <a:rPr lang="en-US" altLang="ko-KR" smtClean="0"/>
              <a:t>. 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8197" y="3466042"/>
            <a:ext cx="4307278" cy="167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9345" y="5336195"/>
            <a:ext cx="7944928" cy="6277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s = "Monty Python"</a:t>
            </a:r>
          </a:p>
          <a:p>
            <a:r>
              <a:rPr lang="en-US" altLang="ko-KR"/>
              <a:t>print(s[6:10])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9345" y="6219646"/>
            <a:ext cx="7944928" cy="42576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err="1"/>
              <a:t>Pyth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9072" y="2447746"/>
            <a:ext cx="5830378" cy="81932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형식 </a:t>
            </a:r>
            <a:r>
              <a:rPr lang="en-US" altLang="ko-KR" smtClean="0"/>
              <a:t>: </a:t>
            </a:r>
            <a:r>
              <a:rPr lang="ko-KR" altLang="en-US" err="1" smtClean="0"/>
              <a:t>변수명</a:t>
            </a:r>
            <a:r>
              <a:rPr lang="en-US" altLang="ko-KR" smtClean="0"/>
              <a:t>[</a:t>
            </a:r>
            <a:r>
              <a:rPr lang="ko-KR" altLang="en-US" smtClean="0"/>
              <a:t>시작인덱스</a:t>
            </a:r>
            <a:r>
              <a:rPr lang="en-US" altLang="ko-KR" smtClean="0"/>
              <a:t>:</a:t>
            </a:r>
            <a:r>
              <a:rPr lang="ko-KR" altLang="en-US" smtClean="0"/>
              <a:t>종료인덱스</a:t>
            </a:r>
            <a:r>
              <a:rPr lang="en-US" altLang="ko-KR" smtClean="0"/>
              <a:t>:</a:t>
            </a:r>
            <a:r>
              <a:rPr lang="ko-KR" altLang="en-US" smtClean="0"/>
              <a:t>증가폭</a:t>
            </a:r>
            <a:r>
              <a:rPr lang="en-US" altLang="ko-KR" smtClean="0"/>
              <a:t>]</a:t>
            </a:r>
          </a:p>
          <a:p>
            <a:r>
              <a:rPr lang="en-US" altLang="ko-KR" smtClean="0"/>
              <a:t>(</a:t>
            </a:r>
            <a:r>
              <a:rPr lang="ko-KR" altLang="en-US" smtClean="0"/>
              <a:t>종료 인덱스는 추출되지 않음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751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개별 문자 추출</a:t>
            </a:r>
            <a:r>
              <a:rPr lang="en-US" altLang="ko-KR" smtClean="0"/>
              <a:t>(</a:t>
            </a:r>
            <a:r>
              <a:rPr lang="ko-KR" altLang="en-US" err="1" smtClean="0"/>
              <a:t>슬라이싱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0320" y="3422479"/>
            <a:ext cx="7944928" cy="6277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s = "Monty Python"</a:t>
            </a:r>
          </a:p>
          <a:p>
            <a:r>
              <a:rPr lang="en-US" altLang="ko-KR"/>
              <a:t>print(s</a:t>
            </a:r>
            <a:r>
              <a:rPr lang="en-US" altLang="ko-KR" smtClean="0"/>
              <a:t>[:4])</a:t>
            </a:r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5211" y="1663805"/>
            <a:ext cx="4307278" cy="167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0320" y="4200346"/>
            <a:ext cx="7944928" cy="42576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Mont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0320" y="5494964"/>
            <a:ext cx="7944928" cy="6277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s = "Monty Python"</a:t>
            </a:r>
          </a:p>
          <a:p>
            <a:r>
              <a:rPr lang="en-US" altLang="ko-KR" smtClean="0"/>
              <a:t>print(s[6:])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0320" y="6272831"/>
            <a:ext cx="7944928" cy="42576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Python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0320" y="2935900"/>
            <a:ext cx="24577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mtClean="0"/>
              <a:t>시작인덱스를 생략한 경우</a:t>
            </a:r>
            <a:endParaRPr lang="ko-KR" altLang="en-US" sz="2500"/>
          </a:p>
        </p:txBody>
      </p:sp>
      <p:sp>
        <p:nvSpPr>
          <p:cNvPr id="14" name="TextBox 13"/>
          <p:cNvSpPr txBox="1"/>
          <p:nvPr/>
        </p:nvSpPr>
        <p:spPr>
          <a:xfrm>
            <a:off x="750320" y="5001864"/>
            <a:ext cx="23102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mtClean="0"/>
              <a:t>종료인덱스를 생략한 경우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xmlns="" val="31826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개별 문자 추출</a:t>
            </a:r>
            <a:r>
              <a:rPr lang="en-US" altLang="ko-KR"/>
              <a:t>(</a:t>
            </a:r>
            <a:r>
              <a:rPr lang="ko-KR" altLang="en-US"/>
              <a:t>슬라이싱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증가폭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r>
              <a:rPr lang="ko-KR" altLang="en-US"/>
              <a:t>증감폭을 음수로 지정하면 역순으로 데이터를 가져옵니다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print (nums[::-1])</a:t>
            </a:r>
            <a:endParaRPr lang="ko-KR" altLang="en-US"/>
          </a:p>
          <a:p>
            <a:endParaRPr lang="en-US" altLang="ko-KR" smtClean="0"/>
          </a:p>
        </p:txBody>
      </p:sp>
      <p:sp>
        <p:nvSpPr>
          <p:cNvPr id="4" name="TextBox 3"/>
          <p:cNvSpPr txBox="1"/>
          <p:nvPr/>
        </p:nvSpPr>
        <p:spPr>
          <a:xfrm>
            <a:off x="1017020" y="2128340"/>
            <a:ext cx="7944928" cy="6277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s = </a:t>
            </a:r>
            <a:r>
              <a:rPr lang="en-US" altLang="ko-KR" smtClean="0"/>
              <a:t>"123456789"</a:t>
            </a:r>
            <a:endParaRPr lang="en-US" altLang="ko-KR"/>
          </a:p>
          <a:p>
            <a:r>
              <a:rPr lang="en-US" altLang="ko-KR"/>
              <a:t>print(s[::2])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020" y="2906207"/>
            <a:ext cx="7944928" cy="42576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13579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4923" y="4244293"/>
            <a:ext cx="7677025" cy="6277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s = </a:t>
            </a:r>
            <a:r>
              <a:rPr lang="en-US" altLang="ko-KR" smtClean="0"/>
              <a:t>"123456789"</a:t>
            </a:r>
            <a:endParaRPr lang="en-US" altLang="ko-KR"/>
          </a:p>
          <a:p>
            <a:r>
              <a:rPr lang="en-US" altLang="ko-KR"/>
              <a:t>print(s</a:t>
            </a:r>
            <a:r>
              <a:rPr lang="en-US" altLang="ko-KR" smtClean="0"/>
              <a:t>[::-1])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284923" y="5022160"/>
            <a:ext cx="7677025" cy="42576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987654321</a:t>
            </a:r>
          </a:p>
        </p:txBody>
      </p:sp>
    </p:spTree>
    <p:extLst>
      <p:ext uri="{BB962C8B-B14F-4D97-AF65-F5344CB8AC3E}">
        <p14:creationId xmlns:p14="http://schemas.microsoft.com/office/powerpoint/2010/main" xmlns="" val="9041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</a:t>
            </a:r>
            <a:r>
              <a:rPr lang="ko-KR" altLang="en-US"/>
              <a:t>습</a:t>
            </a:r>
            <a:r>
              <a:rPr lang="ko-KR" altLang="en-US" smtClean="0"/>
              <a:t>문제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-1145059" y="2477074"/>
            <a:ext cx="1145059" cy="1149702"/>
          </a:xfrm>
          <a:prstGeom prst="rect">
            <a:avLst/>
          </a:prstGeom>
        </p:spPr>
        <p:txBody>
          <a:bodyPr>
            <a:normAutofit/>
          </a:bodyPr>
          <a:lstStyle/>
          <a:p>
            <a:fld id="{05062E18-1804-4C78-B91B-667B633A2436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ko-KR" smtClean="0"/>
              <a:t>“</a:t>
            </a:r>
            <a:r>
              <a:rPr lang="ko-KR" altLang="en-US" smtClean="0"/>
              <a:t>나는 학생이다</a:t>
            </a:r>
            <a:r>
              <a:rPr lang="en-US" altLang="ko-KR" smtClean="0"/>
              <a:t>” </a:t>
            </a:r>
            <a:r>
              <a:rPr lang="ko-KR" altLang="en-US" smtClean="0"/>
              <a:t>를 출력 </a:t>
            </a:r>
            <a:r>
              <a:rPr lang="en-US" altLang="ko-KR" smtClean="0"/>
              <a:t>(“” </a:t>
            </a:r>
            <a:r>
              <a:rPr lang="ko-KR" altLang="en-US" smtClean="0"/>
              <a:t>포함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..\</a:t>
            </a:r>
            <a:r>
              <a:rPr lang="en-US" altLang="ko-KR" err="1" smtClean="0"/>
              <a:t>src</a:t>
            </a:r>
            <a:r>
              <a:rPr lang="en-US" altLang="ko-KR" smtClean="0"/>
              <a:t>\python </a:t>
            </a:r>
            <a:r>
              <a:rPr lang="ko-KR" altLang="en-US" smtClean="0"/>
              <a:t>을 출력 </a:t>
            </a:r>
            <a:endParaRPr lang="en-US" altLang="ko-KR" smtClean="0"/>
          </a:p>
          <a:p>
            <a:r>
              <a:rPr lang="en-US" altLang="ko-KR" smtClean="0"/>
              <a:t> </a:t>
            </a:r>
            <a:r>
              <a:rPr lang="ko-KR" altLang="en-US" smtClean="0"/>
              <a:t>다음과 같이 출력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	</a:t>
            </a:r>
            <a:r>
              <a:rPr lang="ko-KR" altLang="en-US" smtClean="0"/>
              <a:t/>
            </a:r>
            <a:br>
              <a:rPr lang="ko-KR" altLang="en-US" smtClean="0"/>
            </a:b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28725" y="3009900"/>
            <a:ext cx="26003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밥</a:t>
            </a:r>
            <a:endParaRPr lang="en-US" altLang="ko-KR" smtClean="0"/>
          </a:p>
          <a:p>
            <a:r>
              <a:rPr lang="ko-KR" altLang="en-US" smtClean="0"/>
              <a:t>한</a:t>
            </a:r>
            <a:r>
              <a:rPr lang="en-US" altLang="ko-KR" smtClean="0"/>
              <a:t>	</a:t>
            </a:r>
            <a:r>
              <a:rPr lang="ko-KR" altLang="en-US" smtClean="0"/>
              <a:t>공기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838325" y="3609975"/>
            <a:ext cx="19050" cy="4667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4025" y="4210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탭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571625" y="3095625"/>
            <a:ext cx="2667000" cy="6667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71975" y="294322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줄바꿈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54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다음과 같은 문자열이 있을 경우 </a:t>
            </a:r>
            <a:r>
              <a:rPr lang="ko-KR" altLang="en-US" err="1" smtClean="0"/>
              <a:t>슬라이싱을</a:t>
            </a:r>
            <a:r>
              <a:rPr lang="ko-KR" altLang="en-US" smtClean="0"/>
              <a:t> 이용 다음과 같은 값을 출력하세요 </a:t>
            </a:r>
            <a:endParaRPr lang="en-US" altLang="ko-KR" smtClean="0"/>
          </a:p>
          <a:p>
            <a:pPr lvl="1"/>
            <a:r>
              <a:rPr lang="en-US" altLang="ko-KR" smtClean="0"/>
              <a:t> today </a:t>
            </a:r>
            <a:r>
              <a:rPr lang="en-US" altLang="ko-KR"/>
              <a:t>= "</a:t>
            </a:r>
            <a:r>
              <a:rPr lang="en-US" altLang="ko-KR" smtClean="0"/>
              <a:t>20010331Rainy“</a:t>
            </a:r>
          </a:p>
          <a:p>
            <a:pPr lvl="1"/>
            <a:r>
              <a:rPr lang="ko-KR" altLang="en-US" err="1" smtClean="0"/>
              <a:t>출력값</a:t>
            </a:r>
            <a:endParaRPr lang="en-US" altLang="ko-KR" smtClean="0"/>
          </a:p>
          <a:p>
            <a:pPr lvl="2"/>
            <a:r>
              <a:rPr lang="en-US" altLang="ko-KR" smtClean="0"/>
              <a:t>4</a:t>
            </a:r>
            <a:r>
              <a:rPr lang="ko-KR" altLang="en-US" smtClean="0"/>
              <a:t>자리 연도</a:t>
            </a:r>
            <a:endParaRPr lang="en-US" altLang="ko-KR" smtClean="0"/>
          </a:p>
          <a:p>
            <a:pPr lvl="2"/>
            <a:r>
              <a:rPr lang="en-US" altLang="ko-KR" smtClean="0"/>
              <a:t>2</a:t>
            </a:r>
            <a:r>
              <a:rPr lang="ko-KR" altLang="en-US" smtClean="0"/>
              <a:t>자리 월</a:t>
            </a:r>
            <a:endParaRPr lang="en-US" altLang="ko-KR" smtClean="0"/>
          </a:p>
          <a:p>
            <a:pPr lvl="2"/>
            <a:r>
              <a:rPr lang="en-US" altLang="ko-KR" smtClean="0"/>
              <a:t>2</a:t>
            </a:r>
            <a:r>
              <a:rPr lang="ko-KR" altLang="en-US" smtClean="0"/>
              <a:t>자리 일</a:t>
            </a:r>
            <a:endParaRPr lang="en-US" altLang="ko-KR" smtClean="0"/>
          </a:p>
          <a:p>
            <a:pPr lvl="2"/>
            <a:r>
              <a:rPr lang="ko-KR" altLang="en-US" smtClean="0"/>
              <a:t>날</a:t>
            </a:r>
            <a:r>
              <a:rPr lang="ko-KR" altLang="en-US"/>
              <a:t>씨</a:t>
            </a:r>
          </a:p>
        </p:txBody>
      </p:sp>
    </p:spTree>
    <p:extLst>
      <p:ext uri="{BB962C8B-B14F-4D97-AF65-F5344CB8AC3E}">
        <p14:creationId xmlns:p14="http://schemas.microsoft.com/office/powerpoint/2010/main" xmlns="" val="37883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Number </a:t>
            </a:r>
            <a:r>
              <a:rPr lang="ko-KR" altLang="en-US" smtClean="0"/>
              <a:t>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91075"/>
          </a:xfrm>
        </p:spPr>
        <p:txBody>
          <a:bodyPr/>
          <a:lstStyle/>
          <a:p>
            <a:r>
              <a:rPr lang="en-US" altLang="ko-KR" smtClean="0"/>
              <a:t>long </a:t>
            </a:r>
            <a:r>
              <a:rPr lang="ko-KR" altLang="en-US" smtClean="0"/>
              <a:t>타입에 소문자 </a:t>
            </a:r>
            <a:r>
              <a:rPr lang="en-US" altLang="ko-KR" smtClean="0"/>
              <a:t>l</a:t>
            </a:r>
            <a:r>
              <a:rPr lang="ko-KR" altLang="en-US" smtClean="0"/>
              <a:t>을 사용할 수도 있지만 숫자 </a:t>
            </a:r>
            <a:r>
              <a:rPr lang="en-US" altLang="ko-KR" smtClean="0"/>
              <a:t>1</a:t>
            </a:r>
            <a:r>
              <a:rPr lang="ko-KR" altLang="en-US" smtClean="0"/>
              <a:t>과의 혼동을 피하기 위해 대문자 </a:t>
            </a:r>
            <a:r>
              <a:rPr lang="en-US" altLang="ko-KR" smtClean="0"/>
              <a:t>L</a:t>
            </a:r>
            <a:r>
              <a:rPr lang="ko-KR" altLang="en-US" smtClean="0"/>
              <a:t>을 사용한다</a:t>
            </a:r>
            <a:r>
              <a:rPr lang="en-US" altLang="ko-KR" smtClean="0"/>
              <a:t>.</a:t>
            </a:r>
          </a:p>
          <a:p>
            <a:r>
              <a:rPr lang="en-US" altLang="ko-KR" err="1" smtClean="0"/>
              <a:t>int</a:t>
            </a:r>
            <a:r>
              <a:rPr lang="en-US" altLang="ko-KR" smtClean="0"/>
              <a:t> (</a:t>
            </a:r>
            <a:r>
              <a:rPr lang="ko-KR" altLang="en-US" err="1" smtClean="0"/>
              <a:t>부호있는</a:t>
            </a:r>
            <a:r>
              <a:rPr lang="ko-KR" altLang="en-US" smtClean="0"/>
              <a:t> 정수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long (</a:t>
            </a:r>
            <a:r>
              <a:rPr lang="en-US" altLang="ko-KR" err="1" smtClean="0"/>
              <a:t>int</a:t>
            </a:r>
            <a:r>
              <a:rPr lang="en-US" altLang="ko-KR" smtClean="0"/>
              <a:t> </a:t>
            </a:r>
            <a:r>
              <a:rPr lang="ko-KR" altLang="en-US" smtClean="0"/>
              <a:t>보다 긴 정수</a:t>
            </a:r>
            <a:r>
              <a:rPr lang="en-US" altLang="ko-KR" smtClean="0"/>
              <a:t>, 8, 16 </a:t>
            </a:r>
            <a:r>
              <a:rPr lang="ko-KR" altLang="en-US" smtClean="0"/>
              <a:t>진수 표현가능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float (</a:t>
            </a:r>
            <a:r>
              <a:rPr lang="ko-KR" altLang="en-US" smtClean="0"/>
              <a:t>부동소수점이 있는 실수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complex (</a:t>
            </a:r>
            <a:r>
              <a:rPr lang="ko-KR" altLang="en-US" smtClean="0"/>
              <a:t>복소수</a:t>
            </a:r>
            <a:r>
              <a:rPr lang="en-US" altLang="ko-KR" smtClean="0"/>
              <a:t>)</a:t>
            </a:r>
          </a:p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0237" y="4352925"/>
            <a:ext cx="2536825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1200"/>
              <a:t>int_var1 = 1</a:t>
            </a:r>
          </a:p>
          <a:p>
            <a:pPr defTabSz="180000">
              <a:defRPr/>
            </a:pPr>
            <a:r>
              <a:rPr lang="en-US" altLang="ko-KR" sz="1200"/>
              <a:t>int_var2 = -10</a:t>
            </a:r>
          </a:p>
          <a:p>
            <a:pPr defTabSz="180000">
              <a:defRPr/>
            </a:pPr>
            <a:endParaRPr lang="en-US" altLang="ko-KR" sz="1200"/>
          </a:p>
          <a:p>
            <a:pPr defTabSz="180000">
              <a:defRPr/>
            </a:pPr>
            <a:r>
              <a:rPr lang="en-US" altLang="ko-KR" sz="1200"/>
              <a:t>long_var1 = 0122L</a:t>
            </a:r>
          </a:p>
          <a:p>
            <a:pPr defTabSz="180000">
              <a:defRPr/>
            </a:pPr>
            <a:r>
              <a:rPr lang="en-US" altLang="ko-KR" sz="1200"/>
              <a:t>long_var2 = -0x19323L</a:t>
            </a:r>
          </a:p>
          <a:p>
            <a:pPr defTabSz="180000">
              <a:defRPr/>
            </a:pPr>
            <a:endParaRPr lang="en-US" altLang="ko-KR" sz="1200"/>
          </a:p>
          <a:p>
            <a:pPr defTabSz="180000">
              <a:defRPr/>
            </a:pPr>
            <a:r>
              <a:rPr lang="en-US" altLang="ko-KR" sz="1200"/>
              <a:t>float_var1 = 15.20</a:t>
            </a:r>
          </a:p>
          <a:p>
            <a:pPr defTabSz="180000">
              <a:defRPr/>
            </a:pPr>
            <a:r>
              <a:rPr lang="en-US" altLang="ko-KR" sz="1200"/>
              <a:t>float_var2 = 70.2-1E12</a:t>
            </a:r>
          </a:p>
          <a:p>
            <a:pPr defTabSz="180000">
              <a:defRPr/>
            </a:pPr>
            <a:endParaRPr lang="en-US" altLang="ko-KR" sz="1200"/>
          </a:p>
          <a:p>
            <a:pPr defTabSz="180000">
              <a:defRPr/>
            </a:pPr>
            <a:r>
              <a:rPr lang="en-US" altLang="ko-KR" sz="1200"/>
              <a:t>complex_var1 = 3.14j</a:t>
            </a:r>
          </a:p>
          <a:p>
            <a:pPr defTabSz="180000">
              <a:defRPr/>
            </a:pPr>
            <a:r>
              <a:rPr lang="en-US" altLang="ko-KR" sz="1200"/>
              <a:t>complex_var2 = 4.53e1-7j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문자열 내의 특정한 값을 바꿔야 할 경우가 있을 때 이것을 가능하게 해주는 것이 바로 문자열 </a:t>
            </a:r>
            <a:r>
              <a:rPr lang="ko-KR" altLang="en-US" err="1"/>
              <a:t>포매팅</a:t>
            </a:r>
            <a:r>
              <a:rPr lang="ko-KR" altLang="en-US"/>
              <a:t> </a:t>
            </a:r>
            <a:r>
              <a:rPr lang="ko-KR" altLang="en-US" smtClean="0"/>
              <a:t>기법임</a:t>
            </a:r>
            <a:endParaRPr lang="en-US" altLang="ko-KR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81263"/>
            <a:ext cx="23526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221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포맷팅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숫자 대입</a:t>
            </a:r>
            <a:endParaRPr lang="en-US" altLang="ko-KR" smtClean="0"/>
          </a:p>
          <a:p>
            <a:pPr lvl="1"/>
            <a:r>
              <a:rPr lang="ko-KR" altLang="en-US" smtClean="0"/>
              <a:t>형식 </a:t>
            </a:r>
            <a:r>
              <a:rPr lang="en-US" altLang="ko-KR" smtClean="0"/>
              <a:t>: </a:t>
            </a:r>
            <a:r>
              <a:rPr lang="ko-KR" altLang="en-US" smtClean="0"/>
              <a:t>문자열 </a:t>
            </a:r>
            <a:r>
              <a:rPr lang="en-US" altLang="ko-KR" smtClean="0"/>
              <a:t>%</a:t>
            </a:r>
            <a:r>
              <a:rPr lang="ko-KR" altLang="en-US" smtClean="0"/>
              <a:t>숫자</a:t>
            </a:r>
            <a:endParaRPr lang="en-US" altLang="ko-KR" smtClean="0"/>
          </a:p>
          <a:p>
            <a:pPr lvl="1"/>
            <a:r>
              <a:rPr lang="ko-KR" altLang="en-US" smtClean="0"/>
              <a:t>변수로 대체 가능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문자열 대입</a:t>
            </a:r>
            <a:endParaRPr lang="en-US" altLang="ko-KR" smtClean="0"/>
          </a:p>
          <a:p>
            <a:pPr lvl="1"/>
            <a:r>
              <a:rPr lang="ko-KR" altLang="en-US"/>
              <a:t>형식 </a:t>
            </a:r>
            <a:r>
              <a:rPr lang="en-US" altLang="ko-KR"/>
              <a:t>: </a:t>
            </a:r>
            <a:r>
              <a:rPr lang="ko-KR" altLang="en-US"/>
              <a:t>문자열 </a:t>
            </a:r>
            <a:r>
              <a:rPr lang="en-US" altLang="ko-KR" smtClean="0"/>
              <a:t>%</a:t>
            </a:r>
            <a:r>
              <a:rPr lang="ko-KR" altLang="en-US" smtClean="0"/>
              <a:t>문자</a:t>
            </a:r>
            <a:r>
              <a:rPr lang="ko-KR" altLang="en-US"/>
              <a:t>열</a:t>
            </a:r>
            <a:endParaRPr lang="en-US" altLang="ko-KR"/>
          </a:p>
          <a:p>
            <a:pPr lvl="1"/>
            <a:r>
              <a:rPr lang="ko-KR" altLang="en-US"/>
              <a:t>변수로 대체 가능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1066800" y="2987580"/>
            <a:ext cx="295683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1600" err="1"/>
              <a:t>str</a:t>
            </a:r>
            <a:r>
              <a:rPr lang="en-US" altLang="ko-KR" sz="1600"/>
              <a:t> ="I eat %d apples." % 3</a:t>
            </a:r>
          </a:p>
          <a:p>
            <a:pPr defTabSz="180000">
              <a:defRPr/>
            </a:pPr>
            <a:r>
              <a:rPr lang="en-US" altLang="ko-KR" sz="1600"/>
              <a:t>print(</a:t>
            </a:r>
            <a:r>
              <a:rPr lang="en-US" altLang="ko-KR" sz="1600" err="1"/>
              <a:t>str</a:t>
            </a:r>
            <a:r>
              <a:rPr lang="en-US" altLang="ko-KR" sz="160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66800" y="3761466"/>
            <a:ext cx="22928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/>
              <a:t>I eat 3 apples.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047750" y="5584373"/>
            <a:ext cx="295683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1600" err="1"/>
              <a:t>str</a:t>
            </a:r>
            <a:r>
              <a:rPr lang="en-US" altLang="ko-KR" sz="1600"/>
              <a:t> </a:t>
            </a:r>
            <a:r>
              <a:rPr lang="en-US" altLang="ko-KR" sz="1600" smtClean="0"/>
              <a:t>="</a:t>
            </a:r>
            <a:r>
              <a:rPr lang="en-US" altLang="ko-KR" sz="1600"/>
              <a:t>I eat %s apples." % "</a:t>
            </a:r>
            <a:r>
              <a:rPr lang="en-US" altLang="ko-KR" sz="1600" smtClean="0"/>
              <a:t>five“</a:t>
            </a:r>
          </a:p>
          <a:p>
            <a:pPr defTabSz="180000">
              <a:defRPr/>
            </a:pPr>
            <a:r>
              <a:rPr lang="en-US" altLang="ko-KR" sz="1600" smtClean="0"/>
              <a:t>print(</a:t>
            </a:r>
            <a:r>
              <a:rPr lang="en-US" altLang="ko-KR" sz="1600" err="1" smtClean="0"/>
              <a:t>str</a:t>
            </a:r>
            <a:r>
              <a:rPr lang="en-US" altLang="ko-KR" sz="160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47750" y="6358259"/>
            <a:ext cx="22928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/>
              <a:t>I eat five apples.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571999" y="2448971"/>
            <a:ext cx="2956837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1600" err="1"/>
              <a:t>num</a:t>
            </a:r>
            <a:r>
              <a:rPr lang="en-US" altLang="ko-KR" sz="1600"/>
              <a:t>=3</a:t>
            </a:r>
          </a:p>
          <a:p>
            <a:pPr defTabSz="180000">
              <a:defRPr/>
            </a:pPr>
            <a:r>
              <a:rPr lang="en-US" altLang="ko-KR" sz="1600" err="1"/>
              <a:t>str</a:t>
            </a:r>
            <a:r>
              <a:rPr lang="en-US" altLang="ko-KR" sz="1600"/>
              <a:t>="I eat %d apples."</a:t>
            </a:r>
          </a:p>
          <a:p>
            <a:pPr defTabSz="180000">
              <a:defRPr/>
            </a:pPr>
            <a:r>
              <a:rPr lang="en-US" altLang="ko-KR" sz="1600" err="1"/>
              <a:t>fStr</a:t>
            </a:r>
            <a:r>
              <a:rPr lang="en-US" altLang="ko-KR" sz="1600"/>
              <a:t> =</a:t>
            </a:r>
            <a:r>
              <a:rPr lang="en-US" altLang="ko-KR" sz="1600" err="1"/>
              <a:t>str</a:t>
            </a:r>
            <a:r>
              <a:rPr lang="en-US" altLang="ko-KR" sz="1600"/>
              <a:t> % </a:t>
            </a:r>
            <a:r>
              <a:rPr lang="en-US" altLang="ko-KR" sz="1600" err="1"/>
              <a:t>num</a:t>
            </a:r>
            <a:endParaRPr lang="en-US" altLang="ko-KR" sz="1600"/>
          </a:p>
          <a:p>
            <a:pPr defTabSz="180000">
              <a:defRPr/>
            </a:pPr>
            <a:r>
              <a:rPr lang="en-US" altLang="ko-KR" sz="1600"/>
              <a:t>print(</a:t>
            </a:r>
            <a:r>
              <a:rPr lang="en-US" altLang="ko-KR" sz="1600" err="1"/>
              <a:t>fStr</a:t>
            </a:r>
            <a:r>
              <a:rPr lang="en-US" altLang="ko-KR" sz="1600"/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72000" y="3767721"/>
            <a:ext cx="22928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/>
              <a:t>I eat 3 apples.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571998" y="5085128"/>
            <a:ext cx="2956837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1600"/>
              <a:t>str1="five"</a:t>
            </a:r>
          </a:p>
          <a:p>
            <a:pPr defTabSz="180000">
              <a:defRPr/>
            </a:pPr>
            <a:r>
              <a:rPr lang="en-US" altLang="ko-KR" sz="1600" err="1"/>
              <a:t>str</a:t>
            </a:r>
            <a:r>
              <a:rPr lang="en-US" altLang="ko-KR" sz="1600"/>
              <a:t> = "I eat %s apples."</a:t>
            </a:r>
          </a:p>
          <a:p>
            <a:pPr defTabSz="180000">
              <a:defRPr/>
            </a:pPr>
            <a:r>
              <a:rPr lang="en-US" altLang="ko-KR" sz="1600" err="1"/>
              <a:t>fStr</a:t>
            </a:r>
            <a:r>
              <a:rPr lang="en-US" altLang="ko-KR" sz="1600"/>
              <a:t>= </a:t>
            </a:r>
            <a:r>
              <a:rPr lang="en-US" altLang="ko-KR" sz="1600" err="1"/>
              <a:t>str</a:t>
            </a:r>
            <a:r>
              <a:rPr lang="en-US" altLang="ko-KR" sz="1600"/>
              <a:t> % str1</a:t>
            </a:r>
          </a:p>
          <a:p>
            <a:pPr defTabSz="180000">
              <a:defRPr/>
            </a:pPr>
            <a:r>
              <a:rPr lang="en-US" altLang="ko-KR" sz="1600"/>
              <a:t>print(</a:t>
            </a:r>
            <a:r>
              <a:rPr lang="en-US" altLang="ko-KR" sz="1600" err="1"/>
              <a:t>fStr</a:t>
            </a:r>
            <a:r>
              <a:rPr lang="en-US" altLang="ko-KR" sz="160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72000" y="6358259"/>
            <a:ext cx="22928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/>
              <a:t>I eat five apples.</a:t>
            </a:r>
          </a:p>
        </p:txBody>
      </p:sp>
    </p:spTree>
    <p:extLst>
      <p:ext uri="{BB962C8B-B14F-4D97-AF65-F5344CB8AC3E}">
        <p14:creationId xmlns:p14="http://schemas.microsoft.com/office/powerpoint/2010/main" xmlns="" val="36479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포맷팅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한개이상의 변수 포맷팅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1019173" y="2246678"/>
            <a:ext cx="357187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1600"/>
              <a:t>str ="I eat %d apples and %d oranges" %(3,4)</a:t>
            </a:r>
          </a:p>
          <a:p>
            <a:pPr defTabSz="180000">
              <a:defRPr/>
            </a:pPr>
            <a:r>
              <a:rPr lang="en-US" altLang="ko-KR" sz="1600"/>
              <a:t>print(str)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9174" y="3273552"/>
            <a:ext cx="357187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/>
              <a:t>I eat 3 apples and 4 oranges</a:t>
            </a:r>
          </a:p>
        </p:txBody>
      </p:sp>
    </p:spTree>
    <p:extLst>
      <p:ext uri="{BB962C8B-B14F-4D97-AF65-F5344CB8AC3E}">
        <p14:creationId xmlns:p14="http://schemas.microsoft.com/office/powerpoint/2010/main" xmlns="" val="2600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파이썬</a:t>
            </a:r>
            <a:r>
              <a:rPr lang="ko-KR" altLang="en-US" smtClean="0"/>
              <a:t> </a:t>
            </a:r>
            <a:r>
              <a:rPr lang="en-US" altLang="ko-KR" smtClean="0"/>
              <a:t>standard library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/>
              <a:t>https://docs.python.org/ko/3/library/functions.html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xmlns="" val="41084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형식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0537" y="2069434"/>
            <a:ext cx="2562228" cy="117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1048149" y="3523028"/>
            <a:ext cx="357187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1600"/>
              <a:t>def sum(a, b):</a:t>
            </a:r>
          </a:p>
          <a:p>
            <a:pPr defTabSz="180000">
              <a:defRPr/>
            </a:pPr>
            <a:r>
              <a:rPr lang="en-US" altLang="ko-KR" sz="1600"/>
              <a:t>    s = a + b</a:t>
            </a:r>
          </a:p>
          <a:p>
            <a:pPr defTabSz="180000">
              <a:defRPr/>
            </a:pPr>
            <a:r>
              <a:rPr lang="en-US" altLang="ko-KR" sz="1600"/>
              <a:t>    return s</a:t>
            </a:r>
          </a:p>
          <a:p>
            <a:pPr defTabSz="180000">
              <a:defRPr/>
            </a:pPr>
            <a:r>
              <a:rPr lang="en-US" altLang="ko-KR" sz="1600"/>
              <a:t> </a:t>
            </a:r>
          </a:p>
          <a:p>
            <a:pPr defTabSz="180000">
              <a:defRPr/>
            </a:pPr>
            <a:r>
              <a:rPr lang="en-US" altLang="ko-KR" sz="1600"/>
              <a:t>total = sum(4, 7)</a:t>
            </a:r>
          </a:p>
          <a:p>
            <a:pPr defTabSz="180000">
              <a:defRPr/>
            </a:pPr>
            <a:r>
              <a:rPr lang="en-US" altLang="ko-KR" sz="1600"/>
              <a:t>print(total)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19174" y="5235702"/>
            <a:ext cx="357187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mtClean="0"/>
              <a:t>11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77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/>
          <p:cNvSpPr>
            <a:spLocks noGrp="1"/>
          </p:cNvSpPr>
          <p:nvPr>
            <p:ph sz="quarter" idx="10"/>
          </p:nvPr>
        </p:nvSpPr>
        <p:spPr>
          <a:xfrm>
            <a:off x="741362" y="1809945"/>
            <a:ext cx="8174037" cy="4836917"/>
          </a:xfrm>
        </p:spPr>
        <p:txBody>
          <a:bodyPr/>
          <a:lstStyle/>
          <a:p>
            <a:r>
              <a:rPr lang="en-US" altLang="ko-KR" err="1" smtClean="0">
                <a:solidFill>
                  <a:schemeClr val="accent2"/>
                </a:solidFill>
              </a:rPr>
              <a:t>len</a:t>
            </a:r>
            <a:r>
              <a:rPr lang="en-US" altLang="ko-KR" smtClean="0">
                <a:solidFill>
                  <a:schemeClr val="accent2"/>
                </a:solidFill>
              </a:rPr>
              <a:t>() </a:t>
            </a:r>
            <a:r>
              <a:rPr lang="ko-KR" altLang="en-US" smtClean="0">
                <a:solidFill>
                  <a:schemeClr val="accent2"/>
                </a:solidFill>
              </a:rPr>
              <a:t>함수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괄호 안 문자열의 글자 수 표시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위와 같이 함수 중첩될 경우 괄호 안쪽부터 실행됨</a:t>
            </a:r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560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길이 구하는 함수</a:t>
            </a:r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5469" y="1743075"/>
            <a:ext cx="303053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137288" y="2783564"/>
            <a:ext cx="6335712" cy="636587"/>
            <a:chOff x="741363" y="2036763"/>
            <a:chExt cx="6335712" cy="636587"/>
          </a:xfrm>
        </p:grpSpPr>
        <p:pic>
          <p:nvPicPr>
            <p:cNvPr id="2560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63" y="2089150"/>
              <a:ext cx="4516437" cy="53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9700" y="2036763"/>
              <a:ext cx="587375" cy="636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오른쪽 화살표 7"/>
            <p:cNvSpPr/>
            <p:nvPr/>
          </p:nvSpPr>
          <p:spPr>
            <a:xfrm>
              <a:off x="5103813" y="2205038"/>
              <a:ext cx="762000" cy="3000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2560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5731" y="4038598"/>
            <a:ext cx="37242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308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/>
          <p:cNvSpPr>
            <a:spLocks noGrp="1"/>
          </p:cNvSpPr>
          <p:nvPr>
            <p:ph sz="quarter" idx="10"/>
          </p:nvPr>
        </p:nvSpPr>
        <p:spPr>
          <a:xfrm>
            <a:off x="377073" y="1662211"/>
            <a:ext cx="7746476" cy="4975225"/>
          </a:xfrm>
        </p:spPr>
        <p:txBody>
          <a:bodyPr/>
          <a:lstStyle/>
          <a:p>
            <a:r>
              <a:rPr lang="en-US" altLang="ko-KR" smtClean="0">
                <a:solidFill>
                  <a:schemeClr val="accent2"/>
                </a:solidFill>
              </a:rPr>
              <a:t>type() </a:t>
            </a:r>
            <a:r>
              <a:rPr lang="ko-KR" altLang="en-US" smtClean="0"/>
              <a:t>함수 사용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자료의 형태 확인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r>
              <a:rPr lang="en-US" altLang="ko-KR" err="1" smtClean="0"/>
              <a:t>str</a:t>
            </a:r>
            <a:r>
              <a:rPr lang="en-US" altLang="ko-KR" smtClean="0"/>
              <a:t> = String (</a:t>
            </a:r>
            <a:r>
              <a:rPr lang="ko-KR" altLang="en-US" smtClean="0"/>
              <a:t>문자열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 err="1" smtClean="0"/>
              <a:t>int</a:t>
            </a:r>
            <a:r>
              <a:rPr lang="en-US" altLang="ko-KR" smtClean="0"/>
              <a:t> = Integer (</a:t>
            </a:r>
            <a:r>
              <a:rPr lang="ko-KR" altLang="en-US" smtClean="0"/>
              <a:t>정수</a:t>
            </a:r>
            <a:r>
              <a:rPr lang="en-US" altLang="ko-KR" smtClean="0"/>
              <a:t>)</a:t>
            </a:r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자료형</a:t>
            </a:r>
            <a:r>
              <a:rPr lang="ko-KR" altLang="en-US" smtClean="0"/>
              <a:t> </a:t>
            </a:r>
            <a:r>
              <a:rPr lang="ko-KR" altLang="en-US" err="1" smtClean="0"/>
              <a:t>확인할수</a:t>
            </a:r>
            <a:r>
              <a:rPr lang="ko-KR" altLang="en-US" smtClean="0"/>
              <a:t> 있는 함수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4645" y="1657931"/>
            <a:ext cx="2166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827988" y="3232518"/>
            <a:ext cx="6953250" cy="762000"/>
            <a:chOff x="762000" y="2054225"/>
            <a:chExt cx="6953250" cy="762000"/>
          </a:xfrm>
        </p:grpSpPr>
        <p:pic>
          <p:nvPicPr>
            <p:cNvPr id="266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090738"/>
              <a:ext cx="3810000" cy="687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2054225"/>
              <a:ext cx="20764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오른쪽 화살표 6"/>
            <p:cNvSpPr/>
            <p:nvPr/>
          </p:nvSpPr>
          <p:spPr>
            <a:xfrm>
              <a:off x="4648200" y="2284413"/>
              <a:ext cx="762000" cy="3000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3389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/>
          <p:cNvSpPr>
            <a:spLocks noGrp="1"/>
          </p:cNvSpPr>
          <p:nvPr>
            <p:ph sz="quarter" idx="10"/>
          </p:nvPr>
        </p:nvSpPr>
        <p:spPr>
          <a:xfrm>
            <a:off x="235670" y="1649691"/>
            <a:ext cx="8679730" cy="4997172"/>
          </a:xfrm>
        </p:spPr>
        <p:txBody>
          <a:bodyPr/>
          <a:lstStyle/>
          <a:p>
            <a:r>
              <a:rPr lang="en-US" altLang="ko-KR" err="1" smtClean="0">
                <a:solidFill>
                  <a:schemeClr val="accent2"/>
                </a:solidFill>
              </a:rPr>
              <a:t>str</a:t>
            </a:r>
            <a:r>
              <a:rPr lang="en-US" altLang="ko-KR" smtClean="0">
                <a:solidFill>
                  <a:schemeClr val="accent2"/>
                </a:solidFill>
              </a:rPr>
              <a:t>() </a:t>
            </a:r>
            <a:r>
              <a:rPr lang="ko-KR" altLang="en-US" smtClean="0">
                <a:solidFill>
                  <a:schemeClr val="accent2"/>
                </a:solidFill>
              </a:rPr>
              <a:t>함수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문자열로의 변환</a:t>
            </a:r>
          </a:p>
        </p:txBody>
      </p:sp>
      <p:sp>
        <p:nvSpPr>
          <p:cNvPr id="399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숫자를 문자열로 바꾸는 함수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" y="2699505"/>
            <a:ext cx="468630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6614" y="3123954"/>
            <a:ext cx="31654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180814" y="3338267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59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- </a:t>
            </a:r>
            <a:r>
              <a:rPr lang="ko-KR" altLang="en-US" smtClean="0"/>
              <a:t>관련함수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대문자로 변환하는 </a:t>
            </a:r>
            <a:r>
              <a:rPr lang="en-US" altLang="ko-KR" smtClean="0"/>
              <a:t>upper, </a:t>
            </a:r>
            <a:r>
              <a:rPr lang="ko-KR" altLang="en-US" smtClean="0"/>
              <a:t>소문자로 변환하는 </a:t>
            </a:r>
            <a:r>
              <a:rPr lang="en-US" altLang="ko-KR" smtClean="0"/>
              <a:t>lower</a:t>
            </a:r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b="1"/>
              <a:t>부분 문자열의 발생 횟수를 알려주는 </a:t>
            </a:r>
            <a:r>
              <a:rPr lang="en-US" altLang="ko-KR" b="1"/>
              <a:t>count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1099" y="2243329"/>
            <a:ext cx="2181225" cy="163121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s=</a:t>
            </a:r>
            <a: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"AbCdEfG"</a:t>
            </a:r>
            <a:b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su=s.upper()</a:t>
            </a:r>
            <a:b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sl=s.lower()</a:t>
            </a:r>
            <a:b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(su)</a:t>
            </a:r>
            <a:b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(sl)</a:t>
            </a:r>
            <a:endParaRPr kumimoji="1" lang="ko-KR" altLang="ko-K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0" y="2754822"/>
            <a:ext cx="2569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ABCDEFG</a:t>
            </a:r>
          </a:p>
          <a:p>
            <a:r>
              <a:rPr lang="en-US" altLang="ko-KR" err="1"/>
              <a:t>abcdefg</a:t>
            </a:r>
            <a:endParaRPr lang="en-US" altLang="ko-KR"/>
          </a:p>
        </p:txBody>
      </p:sp>
      <p:sp>
        <p:nvSpPr>
          <p:cNvPr id="6" name="오른쪽 화살표 5"/>
          <p:cNvSpPr/>
          <p:nvPr/>
        </p:nvSpPr>
        <p:spPr>
          <a:xfrm>
            <a:off x="3442097" y="3058937"/>
            <a:ext cx="792956" cy="304800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99022" y="4673566"/>
            <a:ext cx="7145955" cy="1631216"/>
            <a:chOff x="972954" y="2235851"/>
            <a:chExt cx="7145955" cy="1631216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972954" y="2235851"/>
              <a:ext cx="3551722" cy="1631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1" latinLnBrk="1" hangingPunct="1"/>
              <a:r>
                <a:rPr kumimoji="1" lang="en-US" altLang="ko-KR" sz="2000" b="1">
                  <a:solidFill>
                    <a:srgbClr val="000000"/>
                  </a:solidFill>
                  <a:latin typeface="굴림체" pitchFamily="49" charset="-127"/>
                  <a:ea typeface="굴림체" pitchFamily="49" charset="-127"/>
                  <a:cs typeface="굴림" pitchFamily="50" charset="-127"/>
                </a:rPr>
                <a:t>str="i am boy boy girl"</a:t>
              </a:r>
            </a:p>
            <a:p>
              <a:pPr lvl="0" eaLnBrk="1" latinLnBrk="1" hangingPunct="1"/>
              <a:r>
                <a:rPr kumimoji="1" lang="en-US" altLang="ko-KR" sz="2000" b="1">
                  <a:solidFill>
                    <a:srgbClr val="000000"/>
                  </a:solidFill>
                  <a:latin typeface="굴림체" pitchFamily="49" charset="-127"/>
                  <a:ea typeface="굴림체" pitchFamily="49" charset="-127"/>
                  <a:cs typeface="굴림" pitchFamily="50" charset="-127"/>
                </a:rPr>
                <a:t>wf=str.count("boy")</a:t>
              </a:r>
            </a:p>
            <a:p>
              <a:pPr lvl="0" eaLnBrk="1" latinLnBrk="1" hangingPunct="1"/>
              <a:r>
                <a:rPr kumimoji="1" lang="en-US" altLang="ko-KR" sz="2000" b="1">
                  <a:solidFill>
                    <a:srgbClr val="000000"/>
                  </a:solidFill>
                  <a:latin typeface="굴림체" pitchFamily="49" charset="-127"/>
                  <a:ea typeface="굴림체" pitchFamily="49" charset="-127"/>
                  <a:cs typeface="굴림" pitchFamily="50" charset="-127"/>
                </a:rPr>
                <a:t>print(wf)</a:t>
              </a:r>
            </a:p>
            <a:p>
              <a:pPr lvl="0" eaLnBrk="1" latinLnBrk="1" hangingPunct="1"/>
              <a:r>
                <a:rPr kumimoji="1" lang="en-US" altLang="ko-KR" sz="2000" b="1">
                  <a:solidFill>
                    <a:srgbClr val="000000"/>
                  </a:solidFill>
                  <a:latin typeface="굴림체" pitchFamily="49" charset="-127"/>
                  <a:ea typeface="굴림체" pitchFamily="49" charset="-127"/>
                  <a:cs typeface="굴림" pitchFamily="50" charset="-127"/>
                </a:rPr>
                <a:t>wf=str.count("girl")</a:t>
              </a:r>
            </a:p>
            <a:p>
              <a:pPr lvl="0" eaLnBrk="1" latinLnBrk="1" hangingPunct="1"/>
              <a:r>
                <a:rPr kumimoji="1" lang="en-US" altLang="ko-KR" sz="2000" b="1">
                  <a:solidFill>
                    <a:srgbClr val="000000"/>
                  </a:solidFill>
                  <a:latin typeface="굴림체" pitchFamily="49" charset="-127"/>
                  <a:ea typeface="굴림체" pitchFamily="49" charset="-127"/>
                  <a:cs typeface="굴림" pitchFamily="50" charset="-127"/>
                </a:rPr>
                <a:t>print(wf)</a:t>
              </a:r>
              <a:endParaRPr kumimoji="1" lang="ko-KR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76775" y="2405128"/>
              <a:ext cx="26421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mtClean="0"/>
                <a:t>2</a:t>
              </a:r>
              <a:endParaRPr lang="en-US" altLang="ko-KR"/>
            </a:p>
            <a:p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4200525" y="2405128"/>
              <a:ext cx="790575" cy="646331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190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- </a:t>
            </a:r>
            <a:r>
              <a:rPr lang="ko-KR" altLang="en-US" smtClean="0"/>
              <a:t>관련함수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smtClean="0"/>
              <a:t>문자열 위치를 찾아내는 </a:t>
            </a:r>
            <a:r>
              <a:rPr lang="en-US" altLang="ko-KR" b="1" smtClean="0"/>
              <a:t>find</a:t>
            </a:r>
          </a:p>
          <a:p>
            <a:pPr lvl="1"/>
            <a:r>
              <a:rPr lang="ko-KR" altLang="en-US" smtClean="0"/>
              <a:t>위치는 인덱싱으로 표시</a:t>
            </a:r>
            <a:endParaRPr lang="en-US" altLang="ko-KR" smtClean="0"/>
          </a:p>
          <a:p>
            <a:pPr lvl="1"/>
            <a:r>
              <a:rPr lang="ko-KR" altLang="en-US" smtClean="0"/>
              <a:t>찾고자 하는 문자열을 찾지 못했을 경우에는 </a:t>
            </a:r>
            <a:r>
              <a:rPr lang="en-US" altLang="ko-KR" smtClean="0"/>
              <a:t>-1</a:t>
            </a:r>
          </a:p>
          <a:p>
            <a:pPr lvl="1"/>
            <a:endParaRPr lang="en-US" altLang="ko-KR" b="1"/>
          </a:p>
          <a:p>
            <a:pPr lvl="1"/>
            <a:endParaRPr lang="en-US" altLang="ko-KR" b="1" smtClean="0"/>
          </a:p>
          <a:p>
            <a:pPr lvl="1"/>
            <a:endParaRPr lang="en-US" altLang="ko-KR" b="1"/>
          </a:p>
          <a:p>
            <a:pPr lvl="1"/>
            <a:endParaRPr lang="en-US" altLang="ko-KR" b="1" smtClean="0"/>
          </a:p>
          <a:p>
            <a:pPr lvl="1"/>
            <a:endParaRPr lang="en-US" altLang="ko-KR" b="1"/>
          </a:p>
          <a:p>
            <a:r>
              <a:rPr lang="ko-KR" altLang="en-US" b="1" smtClean="0"/>
              <a:t>새로운 </a:t>
            </a:r>
            <a:r>
              <a:rPr lang="ko-KR" altLang="en-US" b="1"/>
              <a:t>문자열로 교체하는 </a:t>
            </a:r>
            <a:r>
              <a:rPr lang="en-US" altLang="ko-KR" b="1"/>
              <a:t>replace</a:t>
            </a:r>
            <a:endParaRPr lang="ko-KR" altLang="en-US"/>
          </a:p>
          <a:p>
            <a:pPr lvl="1"/>
            <a:endParaRPr lang="en-US" altLang="ko-KR" b="1" smtClean="0"/>
          </a:p>
          <a:p>
            <a:pPr lvl="1"/>
            <a:endParaRPr lang="en-US" altLang="ko-KR" b="1" smtClean="0"/>
          </a:p>
          <a:p>
            <a:pPr lvl="1"/>
            <a:endParaRPr lang="en-US" altLang="ko-KR" b="1" smtClean="0"/>
          </a:p>
          <a:p>
            <a:pPr lvl="1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9154" y="2844450"/>
            <a:ext cx="3551722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latinLnBrk="1" hangingPunct="1"/>
            <a:r>
              <a:rPr kumimoji="1" lang="en-US" altLang="ko-KR" sz="1600" b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str="i am boy girl"</a:t>
            </a:r>
          </a:p>
          <a:p>
            <a:pPr lvl="0" eaLnBrk="1" latinLnBrk="1" hangingPunct="1"/>
            <a:r>
              <a:rPr kumimoji="1" lang="en-US" altLang="ko-KR" sz="1600" b="1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bNum=str.find</a:t>
            </a:r>
            <a:r>
              <a:rPr kumimoji="1" lang="en-US" altLang="ko-KR" sz="1600" b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("boy")</a:t>
            </a:r>
          </a:p>
          <a:p>
            <a:pPr lvl="0" eaLnBrk="1" latinLnBrk="1" hangingPunct="1"/>
            <a:r>
              <a:rPr kumimoji="1" lang="en-US" altLang="ko-KR" sz="1600" b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print(bNum)</a:t>
            </a:r>
          </a:p>
          <a:p>
            <a:pPr lvl="0" eaLnBrk="1" latinLnBrk="1" hangingPunct="1"/>
            <a:r>
              <a:rPr kumimoji="1" lang="en-US" altLang="ko-KR" sz="1600" b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gNum=str.find("girl")</a:t>
            </a:r>
          </a:p>
          <a:p>
            <a:pPr lvl="0" eaLnBrk="1" latinLnBrk="1" hangingPunct="1"/>
            <a:r>
              <a:rPr kumimoji="1" lang="en-US" altLang="ko-KR" sz="1600" b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print(gNum)</a:t>
            </a:r>
          </a:p>
          <a:p>
            <a:pPr lvl="0" eaLnBrk="1" latinLnBrk="1" hangingPunct="1"/>
            <a:r>
              <a:rPr kumimoji="1" lang="en-US" altLang="ko-KR" sz="1600" b="1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nNum=str.find</a:t>
            </a:r>
            <a:r>
              <a:rPr kumimoji="1" lang="en-US" altLang="ko-KR" sz="1600" b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("baby")</a:t>
            </a:r>
          </a:p>
          <a:p>
            <a:pPr lvl="0" eaLnBrk="1" latinLnBrk="1" hangingPunct="1"/>
            <a:r>
              <a:rPr kumimoji="1" lang="en-US" altLang="ko-KR" sz="1600" b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print(nNum)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76775" y="3101121"/>
            <a:ext cx="1009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5</a:t>
            </a:r>
          </a:p>
          <a:p>
            <a:r>
              <a:rPr lang="en-US" altLang="ko-KR"/>
              <a:t>9</a:t>
            </a:r>
          </a:p>
          <a:p>
            <a:r>
              <a:rPr lang="en-US" altLang="ko-KR"/>
              <a:t>-1</a:t>
            </a: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754879" y="3328169"/>
            <a:ext cx="587141" cy="469233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58653" y="5380673"/>
            <a:ext cx="4117607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latinLnBrk="1" hangingPunct="1"/>
            <a:r>
              <a:rPr lang="en-US" altLang="ko-KR" sz="2000" err="1"/>
              <a:t>str</a:t>
            </a:r>
            <a:r>
              <a:rPr lang="en-US" altLang="ko-KR" sz="2000"/>
              <a:t>=</a:t>
            </a:r>
            <a:r>
              <a:rPr lang="en-US" altLang="ko-KR" sz="2000" b="1">
                <a:solidFill>
                  <a:srgbClr val="008080"/>
                </a:solidFill>
              </a:rPr>
              <a:t>"</a:t>
            </a:r>
            <a:r>
              <a:rPr lang="en-US" altLang="ko-KR" sz="2000" b="1" err="1">
                <a:solidFill>
                  <a:srgbClr val="008080"/>
                </a:solidFill>
              </a:rPr>
              <a:t>i</a:t>
            </a:r>
            <a:r>
              <a:rPr lang="en-US" altLang="ko-KR" sz="2000" b="1">
                <a:solidFill>
                  <a:srgbClr val="008080"/>
                </a:solidFill>
              </a:rPr>
              <a:t> am boy."</a:t>
            </a:r>
            <a:br>
              <a:rPr lang="en-US" altLang="ko-KR" sz="2000" b="1">
                <a:solidFill>
                  <a:srgbClr val="008080"/>
                </a:solidFill>
              </a:rPr>
            </a:br>
            <a:r>
              <a:rPr lang="en-US" altLang="ko-KR" sz="2000" err="1"/>
              <a:t>wf</a:t>
            </a:r>
            <a:r>
              <a:rPr lang="en-US" altLang="ko-KR" sz="2000"/>
              <a:t>=</a:t>
            </a:r>
            <a:r>
              <a:rPr lang="en-US" altLang="ko-KR" sz="2000" err="1"/>
              <a:t>str.replace</a:t>
            </a:r>
            <a:r>
              <a:rPr lang="en-US" altLang="ko-KR" sz="2000"/>
              <a:t>(</a:t>
            </a:r>
            <a:r>
              <a:rPr lang="en-US" altLang="ko-KR" sz="2000" b="1">
                <a:solidFill>
                  <a:srgbClr val="008080"/>
                </a:solidFill>
              </a:rPr>
              <a:t>"</a:t>
            </a:r>
            <a:r>
              <a:rPr lang="en-US" altLang="ko-KR" sz="2000" b="1" err="1">
                <a:solidFill>
                  <a:srgbClr val="008080"/>
                </a:solidFill>
              </a:rPr>
              <a:t>boy"</a:t>
            </a:r>
            <a:r>
              <a:rPr lang="en-US" altLang="ko-KR" sz="2000" err="1"/>
              <a:t>,</a:t>
            </a:r>
            <a:r>
              <a:rPr lang="en-US" altLang="ko-KR" sz="2000" b="1" err="1">
                <a:solidFill>
                  <a:srgbClr val="008080"/>
                </a:solidFill>
              </a:rPr>
              <a:t>"girl</a:t>
            </a:r>
            <a:r>
              <a:rPr lang="en-US" altLang="ko-KR" sz="2000" b="1">
                <a:solidFill>
                  <a:srgbClr val="008080"/>
                </a:solidFill>
              </a:rPr>
              <a:t>"</a:t>
            </a:r>
            <a:r>
              <a:rPr lang="en-US" altLang="ko-KR" sz="2000"/>
              <a:t>)</a:t>
            </a:r>
            <a:br>
              <a:rPr lang="en-US" altLang="ko-KR" sz="2000"/>
            </a:br>
            <a:r>
              <a:rPr lang="en-US" altLang="ko-KR" sz="2000">
                <a:solidFill>
                  <a:srgbClr val="000080"/>
                </a:solidFill>
              </a:rPr>
              <a:t>print</a:t>
            </a:r>
            <a:r>
              <a:rPr lang="en-US" altLang="ko-KR" sz="2000"/>
              <a:t>(</a:t>
            </a:r>
            <a:r>
              <a:rPr lang="en-US" altLang="ko-KR" sz="2000" err="1"/>
              <a:t>wf</a:t>
            </a:r>
            <a:r>
              <a:rPr lang="en-US" altLang="ko-KR" sz="2000"/>
              <a:t>)</a:t>
            </a:r>
            <a:br>
              <a:rPr lang="en-US" altLang="ko-KR" sz="2000"/>
            </a:br>
            <a:endParaRPr kumimoji="1" lang="en-US" altLang="ko-KR" sz="2000" b="1">
              <a:solidFill>
                <a:srgbClr val="000000"/>
              </a:solidFill>
              <a:latin typeface="굴림체" pitchFamily="49" charset="-127"/>
              <a:ea typeface="굴림체" pitchFamily="49" charset="-127"/>
              <a:cs typeface="굴림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009950" y="5692339"/>
            <a:ext cx="933650" cy="469233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91550" y="574228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err="1"/>
              <a:t>i</a:t>
            </a:r>
            <a:r>
              <a:rPr lang="en-US" altLang="ko-KR"/>
              <a:t> am girl.</a:t>
            </a:r>
          </a:p>
        </p:txBody>
      </p:sp>
    </p:spTree>
    <p:extLst>
      <p:ext uri="{BB962C8B-B14F-4D97-AF65-F5344CB8AC3E}">
        <p14:creationId xmlns:p14="http://schemas.microsoft.com/office/powerpoint/2010/main" xmlns="" val="5407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err="1" smtClean="0"/>
              <a:t>파이썬과</a:t>
            </a:r>
            <a:r>
              <a:rPr lang="ko-KR" altLang="en-US" b="0" smtClean="0"/>
              <a:t> </a:t>
            </a:r>
            <a:r>
              <a:rPr lang="ko-KR" altLang="en-US" b="0" err="1" smtClean="0"/>
              <a:t>자료형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변수에 </a:t>
            </a:r>
            <a:r>
              <a:rPr lang="ko-KR" altLang="en-US"/>
              <a:t>어떤 종류의 자료도 저장할 수 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4234" y="2561170"/>
            <a:ext cx="5900468" cy="18561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  <a:p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print("x =", x)</a:t>
            </a:r>
          </a:p>
          <a:p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x = 3.14</a:t>
            </a:r>
          </a:p>
          <a:p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print("x =", x)</a:t>
            </a:r>
          </a:p>
          <a:p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x = "Hello World!"</a:t>
            </a:r>
          </a:p>
          <a:p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print("x =", x)</a:t>
            </a:r>
            <a:endParaRPr lang="ko-KR" alt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234" y="4698328"/>
            <a:ext cx="5900468" cy="102155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x = 3.14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x = Hello World!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10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</a:t>
            </a:r>
            <a:r>
              <a:rPr lang="en-US" altLang="ko-KR"/>
              <a:t>- </a:t>
            </a:r>
            <a:r>
              <a:rPr lang="ko-KR" altLang="en-US"/>
              <a:t>관련함수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488808"/>
            <a:ext cx="8153400" cy="4495800"/>
          </a:xfrm>
        </p:spPr>
        <p:txBody>
          <a:bodyPr/>
          <a:lstStyle/>
          <a:p>
            <a:r>
              <a:rPr lang="en-US" altLang="ko-KR" smtClean="0"/>
              <a:t>join</a:t>
            </a:r>
          </a:p>
          <a:p>
            <a:pPr lvl="1"/>
            <a:r>
              <a:rPr lang="ko-KR" altLang="en-US" smtClean="0"/>
              <a:t>문자열의 문자 사이에 문자 삽입</a:t>
            </a:r>
            <a:endParaRPr lang="en-US" altLang="ko-KR" smtClean="0"/>
          </a:p>
          <a:p>
            <a:pPr lvl="1"/>
            <a:r>
              <a:rPr lang="ko-KR" altLang="en-US" err="1" smtClean="0"/>
              <a:t>리턴값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문자가 삽입된 새로운 문자열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원본 문자열은 변하지 않음</a:t>
            </a:r>
            <a:endParaRPr lang="en-US" altLang="ko-KR" smtClean="0">
              <a:solidFill>
                <a:srgbClr val="FF0000"/>
              </a:solidFill>
            </a:endParaRP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1483169" y="3441248"/>
            <a:ext cx="3585511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2000" err="1"/>
              <a:t>ic</a:t>
            </a:r>
            <a:r>
              <a:rPr lang="en-US" altLang="ko-KR" sz="2000"/>
              <a:t> =","</a:t>
            </a:r>
          </a:p>
          <a:p>
            <a:pPr defTabSz="180000">
              <a:defRPr/>
            </a:pPr>
            <a:r>
              <a:rPr lang="en-US" altLang="ko-KR" sz="2000" err="1"/>
              <a:t>str</a:t>
            </a:r>
            <a:r>
              <a:rPr lang="en-US" altLang="ko-KR" sz="2000"/>
              <a:t>="</a:t>
            </a:r>
            <a:r>
              <a:rPr lang="en-US" altLang="ko-KR" sz="2000" err="1"/>
              <a:t>abcd</a:t>
            </a:r>
            <a:r>
              <a:rPr lang="en-US" altLang="ko-KR" sz="2000"/>
              <a:t>"</a:t>
            </a:r>
          </a:p>
          <a:p>
            <a:pPr defTabSz="180000">
              <a:defRPr/>
            </a:pPr>
            <a:r>
              <a:rPr lang="en-US" altLang="ko-KR" sz="2000" err="1"/>
              <a:t>insrtedStr</a:t>
            </a:r>
            <a:r>
              <a:rPr lang="en-US" altLang="ko-KR" sz="2000"/>
              <a:t>=</a:t>
            </a:r>
            <a:r>
              <a:rPr lang="en-US" altLang="ko-KR" sz="2000" err="1"/>
              <a:t>ic.join</a:t>
            </a:r>
            <a:r>
              <a:rPr lang="en-US" altLang="ko-KR" sz="2000"/>
              <a:t>(</a:t>
            </a:r>
            <a:r>
              <a:rPr lang="en-US" altLang="ko-KR" sz="2000" err="1"/>
              <a:t>str</a:t>
            </a:r>
            <a:r>
              <a:rPr lang="en-US" altLang="ko-KR" sz="2000"/>
              <a:t>)</a:t>
            </a:r>
          </a:p>
          <a:p>
            <a:pPr defTabSz="180000">
              <a:defRPr/>
            </a:pPr>
            <a:r>
              <a:rPr lang="en-US" altLang="ko-KR" sz="2000"/>
              <a:t>print("</a:t>
            </a:r>
            <a:r>
              <a:rPr lang="ko-KR" altLang="en-US" sz="2000"/>
              <a:t>원본문자열 </a:t>
            </a:r>
            <a:r>
              <a:rPr lang="en-US" altLang="ko-KR" sz="2000"/>
              <a:t>: ",</a:t>
            </a:r>
            <a:r>
              <a:rPr lang="en-US" altLang="ko-KR" sz="2000" err="1"/>
              <a:t>str</a:t>
            </a:r>
            <a:r>
              <a:rPr lang="en-US" altLang="ko-KR" sz="2000"/>
              <a:t>)</a:t>
            </a:r>
          </a:p>
          <a:p>
            <a:pPr defTabSz="180000">
              <a:defRPr/>
            </a:pPr>
            <a:r>
              <a:rPr lang="en-US" altLang="ko-KR" sz="2000"/>
              <a:t>print("</a:t>
            </a:r>
            <a:r>
              <a:rPr lang="ko-KR" altLang="en-US" sz="2000" err="1"/>
              <a:t>변경된문자열</a:t>
            </a:r>
            <a:r>
              <a:rPr lang="ko-KR" altLang="en-US" sz="2000"/>
              <a:t> </a:t>
            </a:r>
            <a:r>
              <a:rPr lang="en-US" altLang="ko-KR" sz="2000"/>
              <a:t>: ",</a:t>
            </a:r>
            <a:r>
              <a:rPr lang="en-US" altLang="ko-KR" sz="2000" err="1"/>
              <a:t>insrtedStr</a:t>
            </a:r>
            <a:r>
              <a:rPr lang="en-US" altLang="ko-KR" sz="200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91776" y="5276722"/>
            <a:ext cx="2292818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/>
              <a:t>원본문자열 </a:t>
            </a:r>
            <a:r>
              <a:rPr lang="en-US" altLang="ko-KR" sz="2000"/>
              <a:t>:  </a:t>
            </a:r>
            <a:r>
              <a:rPr lang="en-US" altLang="ko-KR" sz="2000" err="1"/>
              <a:t>abcd</a:t>
            </a:r>
            <a:endParaRPr lang="en-US" altLang="ko-KR" sz="2000"/>
          </a:p>
          <a:p>
            <a:r>
              <a:rPr lang="ko-KR" altLang="en-US" sz="2000" err="1"/>
              <a:t>변경된문자열</a:t>
            </a:r>
            <a:r>
              <a:rPr lang="ko-KR" altLang="en-US" sz="2000"/>
              <a:t> </a:t>
            </a:r>
            <a:r>
              <a:rPr lang="en-US" altLang="ko-KR" sz="2000"/>
              <a:t>:  </a:t>
            </a:r>
            <a:r>
              <a:rPr lang="en-US" altLang="ko-KR" sz="2000" err="1"/>
              <a:t>a,b,c,d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xmlns="" val="20019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변수 </a:t>
            </a:r>
            <a:r>
              <a:rPr lang="en-US" altLang="ko-KR" err="1"/>
              <a:t>str</a:t>
            </a:r>
            <a:r>
              <a:rPr lang="ko-KR" altLang="en-US"/>
              <a:t>에 </a:t>
            </a:r>
            <a:r>
              <a:rPr lang="en-US" altLang="ko-KR"/>
              <a:t>"</a:t>
            </a:r>
            <a:r>
              <a:rPr lang="en-US" altLang="ko-KR" err="1"/>
              <a:t>Pithon</a:t>
            </a:r>
            <a:r>
              <a:rPr lang="en-US" altLang="ko-KR"/>
              <a:t>"</a:t>
            </a:r>
            <a:r>
              <a:rPr lang="ko-KR" altLang="en-US"/>
              <a:t>이라는 문자열이 저장 되어 있을 </a:t>
            </a:r>
            <a:r>
              <a:rPr lang="ko-KR" altLang="en-US" smtClean="0"/>
              <a:t>경우</a:t>
            </a:r>
            <a:r>
              <a:rPr lang="en-US" altLang="ko-KR" err="1" smtClean="0"/>
              <a:t>str</a:t>
            </a:r>
            <a:r>
              <a:rPr lang="en-US" altLang="ko-KR" smtClean="0"/>
              <a:t> 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  </a:t>
            </a:r>
            <a:r>
              <a:rPr lang="en-US" altLang="ko-KR"/>
              <a:t> Python</a:t>
            </a:r>
            <a:r>
              <a:rPr lang="ko-KR" altLang="en-US"/>
              <a:t>이 출력 되도록 프로그램을 작성하세요 </a:t>
            </a:r>
          </a:p>
          <a:p>
            <a:pPr>
              <a:buNone/>
            </a:pPr>
            <a:r>
              <a:rPr lang="en-US" altLang="ko-KR"/>
              <a:t>	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47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</a:t>
            </a:r>
            <a:r>
              <a:rPr lang="en-US" altLang="ko-KR"/>
              <a:t>- </a:t>
            </a:r>
            <a:r>
              <a:rPr lang="ko-KR" altLang="en-US"/>
              <a:t>관련함수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split</a:t>
            </a:r>
          </a:p>
          <a:p>
            <a:pPr lvl="1"/>
            <a:r>
              <a:rPr lang="ko-KR" altLang="en-US" smtClean="0"/>
              <a:t>지정한 문자를 기준으로 문자열을 나누어 리스트에 저장해준다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err="1" smtClean="0"/>
              <a:t>리턴값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분리된 문자열들이 저장된 리스트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1357964" y="2936423"/>
            <a:ext cx="3585511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1600"/>
              <a:t>a = "Life is too short"</a:t>
            </a:r>
          </a:p>
          <a:p>
            <a:pPr defTabSz="180000">
              <a:defRPr/>
            </a:pPr>
            <a:r>
              <a:rPr lang="en-US" altLang="ko-KR" sz="1600"/>
              <a:t>ret=</a:t>
            </a:r>
            <a:r>
              <a:rPr lang="en-US" altLang="ko-KR" sz="1600" err="1"/>
              <a:t>a.split</a:t>
            </a:r>
            <a:r>
              <a:rPr lang="en-US" altLang="ko-KR" sz="1600"/>
              <a:t>()</a:t>
            </a:r>
          </a:p>
          <a:p>
            <a:pPr defTabSz="180000">
              <a:defRPr/>
            </a:pPr>
            <a:r>
              <a:rPr lang="en-US" altLang="ko-KR" sz="1600"/>
              <a:t>print(ret)</a:t>
            </a:r>
          </a:p>
          <a:p>
            <a:pPr defTabSz="180000">
              <a:defRPr/>
            </a:pPr>
            <a:endParaRPr lang="en-US" altLang="ko-KR" sz="1600"/>
          </a:p>
          <a:p>
            <a:pPr defTabSz="180000">
              <a:defRPr/>
            </a:pPr>
            <a:r>
              <a:rPr lang="en-US" altLang="ko-KR" sz="1600"/>
              <a:t>a = "a:b:c:d"</a:t>
            </a:r>
          </a:p>
          <a:p>
            <a:pPr defTabSz="180000">
              <a:defRPr/>
            </a:pPr>
            <a:r>
              <a:rPr lang="en-US" altLang="ko-KR" sz="1600"/>
              <a:t>ret=</a:t>
            </a:r>
            <a:r>
              <a:rPr lang="en-US" altLang="ko-KR" sz="1600" err="1"/>
              <a:t>a.split</a:t>
            </a:r>
            <a:r>
              <a:rPr lang="en-US" altLang="ko-KR" sz="1600"/>
              <a:t>(':')</a:t>
            </a:r>
          </a:p>
          <a:p>
            <a:pPr defTabSz="180000">
              <a:defRPr/>
            </a:pPr>
            <a:r>
              <a:rPr lang="en-US" altLang="ko-KR" sz="1600"/>
              <a:t>print(ret)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57963" y="4922779"/>
            <a:ext cx="325213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/>
              <a:t>['Life', 'is', 'too', 'short']</a:t>
            </a:r>
          </a:p>
          <a:p>
            <a:r>
              <a:rPr lang="en-US" altLang="ko-KR"/>
              <a:t>['a', 'b', 'c', 'd']</a:t>
            </a:r>
          </a:p>
        </p:txBody>
      </p:sp>
    </p:spTree>
    <p:extLst>
      <p:ext uri="{BB962C8B-B14F-4D97-AF65-F5344CB8AC3E}">
        <p14:creationId xmlns:p14="http://schemas.microsoft.com/office/powerpoint/2010/main" xmlns="" val="3272141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-&gt; </a:t>
            </a:r>
            <a:r>
              <a:rPr lang="ko-KR" altLang="en-US" smtClean="0"/>
              <a:t>숫자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err="1"/>
              <a:t>int</a:t>
            </a:r>
            <a:r>
              <a:rPr lang="en-US" altLang="ko-KR" smtClean="0"/>
              <a:t>(): </a:t>
            </a:r>
            <a:r>
              <a:rPr lang="ko-KR" altLang="en-US" smtClean="0"/>
              <a:t>문자열을 </a:t>
            </a:r>
            <a:r>
              <a:rPr lang="ko-KR" altLang="en-US"/>
              <a:t>정수로 </a:t>
            </a:r>
            <a:r>
              <a:rPr lang="ko-KR" altLang="en-US" smtClean="0"/>
              <a:t>변환</a:t>
            </a:r>
            <a:endParaRPr lang="en-US" altLang="ko-KR"/>
          </a:p>
          <a:p>
            <a:r>
              <a:rPr lang="en-US" altLang="ko-KR" smtClean="0"/>
              <a:t>float():</a:t>
            </a:r>
            <a:r>
              <a:rPr lang="ko-KR" altLang="en-US" smtClean="0"/>
              <a:t> </a:t>
            </a:r>
            <a:r>
              <a:rPr lang="ko-KR" altLang="en-US"/>
              <a:t>문자열을 실수로 </a:t>
            </a:r>
            <a:r>
              <a:rPr lang="ko-KR" altLang="en-US" smtClean="0"/>
              <a:t>변환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5223" y="3113260"/>
            <a:ext cx="5900468" cy="15630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i="1"/>
              <a:t>t = input("</a:t>
            </a:r>
            <a:r>
              <a:rPr lang="ko-KR" altLang="en-US" i="1"/>
              <a:t>정수를 입력하시오</a:t>
            </a:r>
            <a:r>
              <a:rPr lang="en-US" altLang="ko-KR" i="1"/>
              <a:t>: ")</a:t>
            </a:r>
          </a:p>
          <a:p>
            <a:r>
              <a:rPr lang="en-US" altLang="ko-KR" i="1"/>
              <a:t>x = </a:t>
            </a:r>
            <a:r>
              <a:rPr lang="en-US" altLang="ko-KR" i="1" err="1"/>
              <a:t>int</a:t>
            </a:r>
            <a:r>
              <a:rPr lang="en-US" altLang="ko-KR" i="1"/>
              <a:t>(t)</a:t>
            </a:r>
          </a:p>
          <a:p>
            <a:r>
              <a:rPr lang="en-US" altLang="ko-KR" i="1"/>
              <a:t>t = input("</a:t>
            </a:r>
            <a:r>
              <a:rPr lang="ko-KR" altLang="en-US" i="1"/>
              <a:t>정수를 입력하시오</a:t>
            </a:r>
            <a:r>
              <a:rPr lang="en-US" altLang="ko-KR" i="1"/>
              <a:t>: ")</a:t>
            </a:r>
          </a:p>
          <a:p>
            <a:r>
              <a:rPr lang="en-US" altLang="ko-KR" i="1"/>
              <a:t>y = </a:t>
            </a:r>
            <a:r>
              <a:rPr lang="en-US" altLang="ko-KR" i="1" err="1"/>
              <a:t>int</a:t>
            </a:r>
            <a:r>
              <a:rPr lang="en-US" altLang="ko-KR" i="1"/>
              <a:t>(t)</a:t>
            </a:r>
          </a:p>
          <a:p>
            <a:r>
              <a:rPr lang="en-US" altLang="ko-KR" i="1"/>
              <a:t>print(</a:t>
            </a:r>
            <a:r>
              <a:rPr lang="en-US" altLang="ko-KR" i="1" err="1"/>
              <a:t>x+y</a:t>
            </a:r>
            <a:r>
              <a:rPr lang="en-US" altLang="ko-KR" i="1"/>
              <a:t>)</a:t>
            </a:r>
            <a:endParaRPr lang="ko-KR" altLang="en-US" i="1"/>
          </a:p>
        </p:txBody>
      </p:sp>
      <p:sp>
        <p:nvSpPr>
          <p:cNvPr id="5" name="TextBox 4"/>
          <p:cNvSpPr txBox="1"/>
          <p:nvPr/>
        </p:nvSpPr>
        <p:spPr>
          <a:xfrm>
            <a:off x="595223" y="4905362"/>
            <a:ext cx="5900468" cy="102155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정수를 입력하시오</a:t>
            </a:r>
            <a:r>
              <a:rPr lang="en-US" altLang="ko-KR"/>
              <a:t>: 100</a:t>
            </a:r>
          </a:p>
          <a:p>
            <a:r>
              <a:rPr lang="ko-KR" altLang="en-US"/>
              <a:t>정수를 입력하시오</a:t>
            </a:r>
            <a:r>
              <a:rPr lang="en-US" altLang="ko-KR"/>
              <a:t>: 200</a:t>
            </a:r>
          </a:p>
          <a:p>
            <a:r>
              <a:rPr lang="en-US" altLang="ko-KR"/>
              <a:t>300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65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Lab: </a:t>
            </a:r>
            <a:r>
              <a:rPr lang="ko-KR" altLang="en-US" b="0"/>
              <a:t>친근하게 대화하는 프로그램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변수를 사용하여 사용자의 이름과 나이를 문자열 형태로 기억했다가 출력할 때 사용하는 </a:t>
            </a:r>
            <a:r>
              <a:rPr lang="ko-KR" altLang="en-US" smtClean="0"/>
              <a:t>프로그램을 작성해 보자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문자열의 길이를 계산할 때는 </a:t>
            </a:r>
            <a:r>
              <a:rPr lang="en-US" altLang="ko-KR" err="1" smtClean="0"/>
              <a:t>len</a:t>
            </a:r>
            <a:r>
              <a:rPr lang="en-US" altLang="ko-KR" smtClean="0"/>
              <a:t>(s)</a:t>
            </a:r>
            <a:r>
              <a:rPr lang="ko-KR" altLang="en-US" smtClean="0"/>
              <a:t>를 사용한다</a:t>
            </a:r>
            <a:r>
              <a:rPr lang="en-US" altLang="ko-KR" smtClean="0"/>
              <a:t>. 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7712" y="2666192"/>
            <a:ext cx="70866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3065417" y="3396343"/>
            <a:ext cx="548640" cy="3222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891246" y="4040777"/>
            <a:ext cx="348343" cy="1915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3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Solution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67314"/>
            <a:ext cx="8229600" cy="269413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print('</a:t>
            </a:r>
            <a:r>
              <a:rPr lang="ko-KR" altLang="en-US"/>
              <a:t>안녕하세요</a:t>
            </a:r>
            <a:r>
              <a:rPr lang="en-US" altLang="ko-KR"/>
              <a:t>?')</a:t>
            </a:r>
          </a:p>
          <a:p>
            <a:r>
              <a:rPr lang="en-US" altLang="ko-KR"/>
              <a:t>name = input('</a:t>
            </a:r>
            <a:r>
              <a:rPr lang="ko-KR" altLang="en-US"/>
              <a:t>이름이 어떻게 되시나요</a:t>
            </a:r>
            <a:r>
              <a:rPr lang="en-US" altLang="ko-KR"/>
              <a:t>? ')</a:t>
            </a:r>
          </a:p>
          <a:p>
            <a:endParaRPr lang="en-US" altLang="ko-KR"/>
          </a:p>
          <a:p>
            <a:r>
              <a:rPr lang="en-US" altLang="ko-KR"/>
              <a:t>print('</a:t>
            </a:r>
            <a:r>
              <a:rPr lang="ko-KR" altLang="en-US"/>
              <a:t>만나서 반갑습니다</a:t>
            </a:r>
            <a:r>
              <a:rPr lang="en-US" altLang="ko-KR"/>
              <a:t>.' + name + "</a:t>
            </a:r>
            <a:r>
              <a:rPr lang="ko-KR" altLang="en-US"/>
              <a:t>씨</a:t>
            </a:r>
            <a:r>
              <a:rPr lang="en-US" altLang="ko-KR"/>
              <a:t>")</a:t>
            </a:r>
          </a:p>
          <a:p>
            <a:r>
              <a:rPr lang="en-US" altLang="ko-KR"/>
              <a:t>print('</a:t>
            </a:r>
            <a:r>
              <a:rPr lang="ko-KR" altLang="en-US"/>
              <a:t>이름의 길이는 다음과 같군요</a:t>
            </a:r>
            <a:r>
              <a:rPr lang="en-US" altLang="ko-KR"/>
              <a:t>:', end=' ')</a:t>
            </a:r>
          </a:p>
          <a:p>
            <a:r>
              <a:rPr lang="en-US" altLang="ko-KR"/>
              <a:t>print(</a:t>
            </a:r>
            <a:r>
              <a:rPr lang="en-US" altLang="ko-KR" err="1"/>
              <a:t>len</a:t>
            </a:r>
            <a:r>
              <a:rPr lang="en-US" altLang="ko-KR"/>
              <a:t>(name))</a:t>
            </a:r>
          </a:p>
          <a:p>
            <a:endParaRPr lang="en-US" altLang="ko-KR"/>
          </a:p>
          <a:p>
            <a:r>
              <a:rPr lang="en-US" altLang="ko-KR"/>
              <a:t>age = </a:t>
            </a:r>
            <a:r>
              <a:rPr lang="en-US" altLang="ko-KR" err="1"/>
              <a:t>int</a:t>
            </a:r>
            <a:r>
              <a:rPr lang="en-US" altLang="ko-KR"/>
              <a:t>(input("</a:t>
            </a:r>
            <a:r>
              <a:rPr lang="ko-KR" altLang="en-US"/>
              <a:t>나이가 어떻게 되나요</a:t>
            </a:r>
            <a:r>
              <a:rPr lang="en-US" altLang="ko-KR"/>
              <a:t>? "))</a:t>
            </a:r>
          </a:p>
          <a:p>
            <a:r>
              <a:rPr lang="en-US" altLang="ko-KR"/>
              <a:t>print("</a:t>
            </a:r>
            <a:r>
              <a:rPr lang="ko-KR" altLang="en-US"/>
              <a:t>내년이면</a:t>
            </a:r>
            <a:r>
              <a:rPr lang="en-US" altLang="ko-KR"/>
              <a:t>", </a:t>
            </a:r>
            <a:r>
              <a:rPr lang="en-US" altLang="ko-KR" err="1"/>
              <a:t>str</a:t>
            </a:r>
            <a:r>
              <a:rPr lang="en-US" altLang="ko-KR"/>
              <a:t>(</a:t>
            </a:r>
            <a:r>
              <a:rPr lang="en-US" altLang="ko-KR" err="1"/>
              <a:t>age+1</a:t>
            </a:r>
            <a:r>
              <a:rPr lang="en-US" altLang="ko-KR"/>
              <a:t>), "</a:t>
            </a:r>
            <a:r>
              <a:rPr lang="ko-KR" altLang="en-US"/>
              <a:t>이 되시는군요</a:t>
            </a:r>
            <a:r>
              <a:rPr lang="en-US" altLang="ko-KR"/>
              <a:t>.")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1" y="4562655"/>
            <a:ext cx="8229600" cy="156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894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Lab: </a:t>
            </a:r>
            <a:r>
              <a:rPr lang="ko-KR" altLang="en-US" b="0"/>
              <a:t>연</a:t>
            </a:r>
            <a:r>
              <a:rPr lang="en-US" altLang="ko-KR" b="0"/>
              <a:t>, </a:t>
            </a:r>
            <a:r>
              <a:rPr lang="ko-KR" altLang="en-US" b="0"/>
              <a:t>월</a:t>
            </a:r>
            <a:r>
              <a:rPr lang="en-US" altLang="ko-KR" b="0"/>
              <a:t>, </a:t>
            </a:r>
            <a:r>
              <a:rPr lang="ko-KR" altLang="en-US" b="0"/>
              <a:t>일을 합하여 출력하기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문자열을 저장하는 변수를 사용하여 사용자가 입력하는 오늘의 연도</a:t>
            </a:r>
            <a:r>
              <a:rPr lang="en-US" altLang="ko-KR"/>
              <a:t>, </a:t>
            </a:r>
            <a:r>
              <a:rPr lang="ko-KR" altLang="en-US"/>
              <a:t>월</a:t>
            </a:r>
            <a:r>
              <a:rPr lang="en-US" altLang="ko-KR"/>
              <a:t>, </a:t>
            </a:r>
            <a:r>
              <a:rPr lang="ko-KR" altLang="en-US"/>
              <a:t>일을 모두 </a:t>
            </a:r>
            <a:r>
              <a:rPr lang="ko-KR" altLang="en-US" smtClean="0"/>
              <a:t>합하여 화면에 </a:t>
            </a:r>
            <a:r>
              <a:rPr lang="ko-KR" altLang="en-US"/>
              <a:t>출력하는 프로그램을 </a:t>
            </a:r>
            <a:r>
              <a:rPr lang="ko-KR" altLang="en-US" smtClean="0"/>
              <a:t>작성해 보자</a:t>
            </a:r>
            <a:r>
              <a:rPr lang="en-US" altLang="ko-KR" smtClean="0"/>
              <a:t>.(</a:t>
            </a:r>
            <a:r>
              <a:rPr lang="ko-KR" altLang="en-US" smtClean="0"/>
              <a:t>포매팅 이용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</a:t>
            </a:r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7252" y="2868463"/>
            <a:ext cx="85629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972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Solution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67314"/>
            <a:ext cx="8229600" cy="15295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year = input("</a:t>
            </a:r>
            <a:r>
              <a:rPr lang="ko-KR" altLang="en-US"/>
              <a:t>오늘의 연도를 입력하시오</a:t>
            </a:r>
            <a:r>
              <a:rPr lang="en-US" altLang="ko-KR"/>
              <a:t>: ")</a:t>
            </a:r>
          </a:p>
          <a:p>
            <a:r>
              <a:rPr lang="en-US" altLang="ko-KR"/>
              <a:t>month = input("</a:t>
            </a:r>
            <a:r>
              <a:rPr lang="ko-KR" altLang="en-US"/>
              <a:t>오늘의 월을 입력하시오</a:t>
            </a:r>
            <a:r>
              <a:rPr lang="en-US" altLang="ko-KR"/>
              <a:t>: ")</a:t>
            </a:r>
          </a:p>
          <a:p>
            <a:r>
              <a:rPr lang="en-US" altLang="ko-KR"/>
              <a:t>date = input("</a:t>
            </a:r>
            <a:r>
              <a:rPr lang="ko-KR" altLang="en-US"/>
              <a:t>오늘의 일을 입력하시오</a:t>
            </a:r>
            <a:r>
              <a:rPr lang="en-US" altLang="ko-KR"/>
              <a:t>: ")</a:t>
            </a:r>
          </a:p>
          <a:p>
            <a:r>
              <a:rPr lang="en-US" altLang="ko-KR"/>
              <a:t>print("</a:t>
            </a:r>
            <a:r>
              <a:rPr lang="ko-KR" altLang="en-US"/>
              <a:t>오늘은</a:t>
            </a:r>
            <a:r>
              <a:rPr lang="en-US" altLang="ko-KR"/>
              <a:t>", year+"</a:t>
            </a:r>
            <a:r>
              <a:rPr lang="ko-KR" altLang="en-US"/>
              <a:t>년</a:t>
            </a:r>
            <a:r>
              <a:rPr lang="en-US" altLang="ko-KR"/>
              <a:t>", month+"</a:t>
            </a:r>
            <a:r>
              <a:rPr lang="ko-KR" altLang="en-US"/>
              <a:t>월</a:t>
            </a:r>
            <a:r>
              <a:rPr lang="en-US" altLang="ko-KR"/>
              <a:t>", date+"</a:t>
            </a:r>
            <a:r>
              <a:rPr lang="ko-KR" altLang="en-US"/>
              <a:t>일입니다</a:t>
            </a:r>
            <a:r>
              <a:rPr lang="en-US" altLang="ko-KR"/>
              <a:t>.")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06505"/>
            <a:ext cx="82296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129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Lab: </a:t>
            </a:r>
            <a:r>
              <a:rPr lang="en-US" altLang="ko-KR" b="0"/>
              <a:t>2050</a:t>
            </a:r>
            <a:r>
              <a:rPr lang="ko-KR" altLang="en-US" b="0"/>
              <a:t>년에는 몇 살이 될까</a:t>
            </a:r>
            <a:r>
              <a:rPr lang="en-US" altLang="ko-KR" b="0"/>
              <a:t>?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자신이 </a:t>
            </a:r>
            <a:r>
              <a:rPr lang="en-US" altLang="ko-KR" smtClean="0"/>
              <a:t>2050</a:t>
            </a:r>
            <a:r>
              <a:rPr lang="ko-KR" altLang="en-US"/>
              <a:t>년에 몇 살이 될 것인지를 계산하는 프로그램을 </a:t>
            </a:r>
            <a:r>
              <a:rPr lang="ko-KR" altLang="en-US" smtClean="0"/>
              <a:t>작성해 보자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</a:t>
            </a:r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613" y="2566988"/>
            <a:ext cx="8238239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062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어떤 경우에는 여러 개의 데이터를 </a:t>
            </a:r>
            <a:r>
              <a:rPr lang="ko-KR" altLang="en-US" smtClean="0"/>
              <a:t>하나로 </a:t>
            </a:r>
            <a:r>
              <a:rPr lang="ko-KR" altLang="en-US"/>
              <a:t>묶어서 저장하는 것이 필요하다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83978"/>
            <a:ext cx="80772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11"/>
          <p:cNvGrpSpPr/>
          <p:nvPr/>
        </p:nvGrpSpPr>
        <p:grpSpPr>
          <a:xfrm>
            <a:off x="3311913" y="3765395"/>
            <a:ext cx="4282068" cy="654206"/>
            <a:chOff x="3166946" y="3888058"/>
            <a:chExt cx="5612780" cy="327102"/>
          </a:xfrm>
        </p:grpSpPr>
        <p:sp>
          <p:nvSpPr>
            <p:cNvPr id="5" name="직사각형 4"/>
            <p:cNvSpPr/>
            <p:nvPr/>
          </p:nvSpPr>
          <p:spPr>
            <a:xfrm>
              <a:off x="3166946" y="3891775"/>
              <a:ext cx="1862254" cy="32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err="1" smtClean="0">
                  <a:solidFill>
                    <a:schemeClr val="tx1"/>
                  </a:solidFill>
                </a:rPr>
                <a:t>아이언맨</a:t>
              </a:r>
              <a:endParaRPr lang="ko-KR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036633" y="3888058"/>
              <a:ext cx="1862254" cy="32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err="1" smtClean="0">
                  <a:solidFill>
                    <a:schemeClr val="tx1"/>
                  </a:solidFill>
                </a:rPr>
                <a:t>토르</a:t>
              </a:r>
              <a:endParaRPr lang="ko-KR" altLang="en-US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917472" y="3889916"/>
              <a:ext cx="1862254" cy="32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err="1" smtClean="0">
                  <a:solidFill>
                    <a:schemeClr val="tx1"/>
                  </a:solidFill>
                </a:rPr>
                <a:t>헐크</a:t>
              </a:r>
              <a:endParaRPr lang="ko-KR" altLang="en-US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585729" y="3765394"/>
            <a:ext cx="1420740" cy="646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스칼렛위치</a:t>
            </a:r>
            <a:endParaRPr lang="ko-KR" alt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09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컴퓨터에게는 </a:t>
            </a:r>
            <a:r>
              <a:rPr lang="ko-KR" altLang="en-US"/>
              <a:t>숫자가 </a:t>
            </a:r>
            <a:r>
              <a:rPr lang="ko-KR" altLang="en-US" smtClean="0"/>
              <a:t>중요하지만 인간에게는 텍스트</a:t>
            </a:r>
            <a:r>
              <a:rPr lang="en-US" altLang="ko-KR"/>
              <a:t>(text</a:t>
            </a:r>
            <a:r>
              <a:rPr lang="en-US" altLang="ko-KR" smtClean="0"/>
              <a:t>)</a:t>
            </a:r>
            <a:r>
              <a:rPr lang="ko-KR" altLang="en-US" smtClean="0"/>
              <a:t>가 중요하다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문자 메시지</a:t>
            </a:r>
            <a:r>
              <a:rPr lang="en-US" altLang="ko-KR" smtClean="0"/>
              <a:t>, </a:t>
            </a:r>
            <a:r>
              <a:rPr lang="ko-KR" altLang="en-US" smtClean="0"/>
              <a:t>인터넷 도메인 이름</a:t>
            </a:r>
            <a:endParaRPr lang="en-US" altLang="ko-KR" smtClean="0"/>
          </a:p>
          <a:p>
            <a:r>
              <a:rPr lang="ko-KR" altLang="en-US" smtClean="0"/>
              <a:t>컴퓨터를 이용한 텍스트의 </a:t>
            </a:r>
            <a:r>
              <a:rPr lang="ko-KR" altLang="en-US"/>
              <a:t>처리도 무척 중요하다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0226" y="3383980"/>
            <a:ext cx="55149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995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슬라이싱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err="1"/>
              <a:t>슬라이싱</a:t>
            </a:r>
            <a:r>
              <a:rPr lang="en-US" altLang="ko-KR"/>
              <a:t>(slicing)</a:t>
            </a:r>
            <a:r>
              <a:rPr lang="ko-KR" altLang="en-US"/>
              <a:t>은 리스트에서 한 번에 여러 개의 항목을 추출하는 </a:t>
            </a:r>
            <a:r>
              <a:rPr lang="ko-KR" altLang="en-US" smtClean="0"/>
              <a:t>기법이다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5826" y="2527537"/>
            <a:ext cx="8229600" cy="10869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&gt;&gt;&gt; letters = ['A', 'B', 'C', 'D', 'E', 'F']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&gt;&gt;&gt; print(letters[0:3])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['A', 'B', 'C']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39" y="3769745"/>
            <a:ext cx="3254226" cy="240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645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r>
              <a:rPr lang="en-US" altLang="ko-KR" smtClean="0"/>
              <a:t>(list): </a:t>
            </a:r>
            <a:r>
              <a:rPr lang="ko-KR" altLang="en-US" smtClean="0"/>
              <a:t>여러 </a:t>
            </a:r>
            <a:r>
              <a:rPr lang="ko-KR" altLang="en-US"/>
              <a:t>개의 자료들을 모아서 하나의 묶음으로 </a:t>
            </a:r>
            <a:r>
              <a:rPr lang="ko-KR" altLang="en-US" smtClean="0"/>
              <a:t>저장하는</a:t>
            </a:r>
            <a:r>
              <a:rPr lang="en-US" altLang="ko-KR" smtClean="0"/>
              <a:t> </a:t>
            </a:r>
            <a:r>
              <a:rPr lang="ko-KR" altLang="en-US" smtClean="0"/>
              <a:t>것</a:t>
            </a:r>
            <a:endParaRPr lang="en-US" altLang="ko-KR" smtClean="0"/>
          </a:p>
          <a:p>
            <a:r>
              <a:rPr lang="ko-KR" altLang="en-US" smtClean="0"/>
              <a:t>모든 </a:t>
            </a:r>
            <a:r>
              <a:rPr lang="ko-KR" altLang="en-US" err="1" smtClean="0"/>
              <a:t>자료형</a:t>
            </a:r>
            <a:r>
              <a:rPr lang="ko-KR" altLang="en-US" smtClean="0"/>
              <a:t> 가능</a:t>
            </a:r>
            <a:endParaRPr lang="en-US" altLang="ko-KR" smtClean="0"/>
          </a:p>
          <a:p>
            <a:r>
              <a:rPr lang="ko-KR" altLang="en-US" smtClean="0"/>
              <a:t>형식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91295" y="2960727"/>
            <a:ext cx="41136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리스트명</a:t>
            </a:r>
            <a:r>
              <a:rPr lang="ko-KR" altLang="en-US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[</a:t>
            </a:r>
            <a:r>
              <a:rPr lang="ko-KR" altLang="en-US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요소</a:t>
            </a:r>
            <a:r>
              <a:rPr lang="en-US" altLang="ko-KR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1, </a:t>
            </a:r>
            <a:r>
              <a:rPr lang="ko-KR" altLang="en-US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요소</a:t>
            </a:r>
            <a:r>
              <a:rPr lang="en-US" altLang="ko-KR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2, </a:t>
            </a:r>
            <a:r>
              <a:rPr lang="ko-KR" altLang="en-US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요소</a:t>
            </a:r>
            <a:r>
              <a:rPr lang="en-US" altLang="ko-KR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3, ...]</a:t>
            </a:r>
            <a:endParaRPr lang="ko-KR" altLang="en-US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104899" y="3792538"/>
            <a:ext cx="3781425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1600"/>
              <a:t>a = []</a:t>
            </a:r>
          </a:p>
          <a:p>
            <a:pPr defTabSz="180000">
              <a:defRPr/>
            </a:pPr>
            <a:r>
              <a:rPr lang="en-US" altLang="ko-KR" sz="1600"/>
              <a:t>b = [1, 2, 3]</a:t>
            </a:r>
          </a:p>
          <a:p>
            <a:pPr defTabSz="180000">
              <a:defRPr/>
            </a:pPr>
            <a:r>
              <a:rPr lang="en-US" altLang="ko-KR" sz="1600"/>
              <a:t>c = ['Life', 'is', 'too', 'short']</a:t>
            </a:r>
          </a:p>
          <a:p>
            <a:pPr defTabSz="180000">
              <a:defRPr/>
            </a:pPr>
            <a:r>
              <a:rPr lang="en-US" altLang="ko-KR" sz="1600"/>
              <a:t>d = [1, 2, 'Life', 'is']</a:t>
            </a:r>
          </a:p>
          <a:p>
            <a:pPr defTabSz="180000">
              <a:defRPr/>
            </a:pPr>
            <a:r>
              <a:rPr lang="en-US" altLang="ko-KR" sz="1600"/>
              <a:t>e = [1, 2, ['Life', 'is']]</a:t>
            </a:r>
          </a:p>
        </p:txBody>
      </p:sp>
    </p:spTree>
    <p:extLst>
      <p:ext uri="{BB962C8B-B14F-4D97-AF65-F5344CB8AC3E}">
        <p14:creationId xmlns:p14="http://schemas.microsoft.com/office/powerpoint/2010/main" xmlns="" val="5287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인덱싱</a:t>
            </a:r>
            <a:endParaRPr lang="ko-KR" altLang="en-US"/>
          </a:p>
        </p:txBody>
      </p:sp>
      <p:grpSp>
        <p:nvGrpSpPr>
          <p:cNvPr id="5" name="그룹 9"/>
          <p:cNvGrpSpPr/>
          <p:nvPr/>
        </p:nvGrpSpPr>
        <p:grpSpPr>
          <a:xfrm>
            <a:off x="1131398" y="2089968"/>
            <a:ext cx="7174036" cy="3570023"/>
            <a:chOff x="1413720" y="2964292"/>
            <a:chExt cx="7174036" cy="3570023"/>
          </a:xfrm>
        </p:grpSpPr>
        <p:grpSp>
          <p:nvGrpSpPr>
            <p:cNvPr id="6" name="그룹 5"/>
            <p:cNvGrpSpPr/>
            <p:nvPr/>
          </p:nvGrpSpPr>
          <p:grpSpPr>
            <a:xfrm>
              <a:off x="1413720" y="2964292"/>
              <a:ext cx="7174036" cy="2819524"/>
              <a:chOff x="577970" y="1545334"/>
              <a:chExt cx="8987149" cy="422552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77970" y="1545334"/>
                <a:ext cx="8229600" cy="1002641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>
                  <a:defRPr>
                    <a:latin typeface="Arial" panose="020B0604020202020204" pitchFamily="34" charset="0"/>
                    <a:ea typeface="굴림" panose="020B0600000101010101" pitchFamily="50" charset="-127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ko-KR" err="1"/>
                  <a:t>slist</a:t>
                </a:r>
                <a:r>
                  <a:rPr lang="en-US" altLang="ko-KR"/>
                  <a:t> = [ '</a:t>
                </a:r>
                <a:r>
                  <a:rPr lang="ko-KR" altLang="en-US"/>
                  <a:t>영어</a:t>
                </a:r>
                <a:r>
                  <a:rPr lang="en-US" altLang="ko-KR"/>
                  <a:t>', '</a:t>
                </a:r>
                <a:r>
                  <a:rPr lang="ko-KR" altLang="en-US"/>
                  <a:t>수학</a:t>
                </a:r>
                <a:r>
                  <a:rPr lang="en-US" altLang="ko-KR"/>
                  <a:t>', '</a:t>
                </a:r>
                <a:r>
                  <a:rPr lang="ko-KR" altLang="en-US"/>
                  <a:t>사회</a:t>
                </a:r>
                <a:r>
                  <a:rPr lang="en-US" altLang="ko-KR"/>
                  <a:t>', '</a:t>
                </a:r>
                <a:r>
                  <a:rPr lang="ko-KR" altLang="en-US"/>
                  <a:t>과학</a:t>
                </a:r>
                <a:r>
                  <a:rPr lang="en-US" altLang="ko-KR"/>
                  <a:t>' </a:t>
                </a:r>
                <a:r>
                  <a:rPr lang="en-US" altLang="ko-KR" smtClean="0"/>
                  <a:t>]</a:t>
                </a:r>
              </a:p>
              <a:p>
                <a:r>
                  <a:rPr kumimoji="1" lang="ko-KR" altLang="ko-KR" smtClean="0">
                    <a:solidFill>
                      <a:srgbClr val="000080"/>
                    </a:solidFill>
                    <a:latin typeface="굴림체" pitchFamily="49" charset="-127"/>
                    <a:ea typeface="굴림체" pitchFamily="49" charset="-127"/>
                    <a:cs typeface="굴림" pitchFamily="50" charset="-127"/>
                  </a:rPr>
                  <a:t>print</a:t>
                </a:r>
                <a:r>
                  <a:rPr kumimoji="1" lang="ko-KR" altLang="ko-KR" smtClean="0">
                    <a:solidFill>
                      <a:srgbClr val="000000"/>
                    </a:solidFill>
                    <a:latin typeface="굴림체" pitchFamily="49" charset="-127"/>
                    <a:ea typeface="굴림체" pitchFamily="49" charset="-127"/>
                    <a:cs typeface="굴림" pitchFamily="50" charset="-127"/>
                  </a:rPr>
                  <a:t>(</a:t>
                </a:r>
                <a:r>
                  <a:rPr kumimoji="1" lang="en-US" altLang="ko-KR" err="1" smtClean="0">
                    <a:solidFill>
                      <a:srgbClr val="000000"/>
                    </a:solidFill>
                    <a:latin typeface="굴림체" pitchFamily="49" charset="-127"/>
                    <a:ea typeface="굴림체" pitchFamily="49" charset="-127"/>
                    <a:cs typeface="굴림" pitchFamily="50" charset="-127"/>
                  </a:rPr>
                  <a:t>slist</a:t>
                </a:r>
                <a:r>
                  <a:rPr kumimoji="1" lang="ko-KR" altLang="ko-KR" smtClean="0">
                    <a:solidFill>
                      <a:srgbClr val="000000"/>
                    </a:solidFill>
                    <a:latin typeface="굴림체" pitchFamily="49" charset="-127"/>
                    <a:ea typeface="굴림체" pitchFamily="49" charset="-127"/>
                    <a:cs typeface="굴림" pitchFamily="50" charset="-127"/>
                  </a:rPr>
                  <a:t>)</a:t>
                </a:r>
                <a:endParaRPr lang="en-US" altLang="ko-KR"/>
              </a:p>
            </p:txBody>
          </p:sp>
          <p:pic>
            <p:nvPicPr>
              <p:cNvPr id="2048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643" y="3080685"/>
                <a:ext cx="8845476" cy="2690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413720" y="6076785"/>
              <a:ext cx="6728794" cy="457530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>
                <a:defRPr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/>
                <a:t>['</a:t>
              </a:r>
              <a:r>
                <a:rPr lang="ko-KR" altLang="en-US"/>
                <a:t>영어</a:t>
              </a:r>
              <a:r>
                <a:rPr lang="en-US" altLang="ko-KR"/>
                <a:t>', '</a:t>
              </a:r>
              <a:r>
                <a:rPr lang="ko-KR" altLang="en-US"/>
                <a:t>수학</a:t>
              </a:r>
              <a:r>
                <a:rPr lang="en-US" altLang="ko-KR"/>
                <a:t>', '</a:t>
              </a:r>
              <a:r>
                <a:rPr lang="ko-KR" altLang="en-US"/>
                <a:t>사회</a:t>
              </a:r>
              <a:r>
                <a:rPr lang="en-US" altLang="ko-KR"/>
                <a:t>', '</a:t>
              </a:r>
              <a:r>
                <a:rPr lang="ko-KR" altLang="en-US"/>
                <a:t>과학</a:t>
              </a:r>
              <a:r>
                <a:rPr lang="en-US" altLang="ko-KR"/>
                <a:t>']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287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요소에 접근하기 </a:t>
            </a:r>
            <a:r>
              <a:rPr lang="en-US" altLang="ko-KR" smtClean="0"/>
              <a:t>- </a:t>
            </a:r>
            <a:r>
              <a:rPr lang="ko-KR" altLang="en-US" smtClean="0"/>
              <a:t>인덱스를 이용해서 접근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9341" y="2235467"/>
            <a:ext cx="8229600" cy="83676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err="1"/>
              <a:t>slist</a:t>
            </a:r>
            <a:r>
              <a:rPr lang="en-US" altLang="ko-KR"/>
              <a:t> = [ '</a:t>
            </a:r>
            <a:r>
              <a:rPr lang="ko-KR" altLang="en-US"/>
              <a:t>영어</a:t>
            </a:r>
            <a:r>
              <a:rPr lang="en-US" altLang="ko-KR"/>
              <a:t>', '</a:t>
            </a:r>
            <a:r>
              <a:rPr lang="ko-KR" altLang="en-US"/>
              <a:t>수학</a:t>
            </a:r>
            <a:r>
              <a:rPr lang="en-US" altLang="ko-KR"/>
              <a:t>', '</a:t>
            </a:r>
            <a:r>
              <a:rPr lang="ko-KR" altLang="en-US"/>
              <a:t>사회</a:t>
            </a:r>
            <a:r>
              <a:rPr lang="en-US" altLang="ko-KR"/>
              <a:t>', '</a:t>
            </a:r>
            <a:r>
              <a:rPr lang="ko-KR" altLang="en-US"/>
              <a:t>과학</a:t>
            </a:r>
            <a:r>
              <a:rPr lang="en-US" altLang="ko-KR"/>
              <a:t>' ]</a:t>
            </a:r>
          </a:p>
          <a:p>
            <a:r>
              <a:rPr lang="en-US" altLang="ko-KR"/>
              <a:t>print(</a:t>
            </a:r>
            <a:r>
              <a:rPr lang="en-US" altLang="ko-KR" err="1"/>
              <a:t>slist</a:t>
            </a:r>
            <a:r>
              <a:rPr lang="en-US" altLang="ko-KR"/>
              <a:t>[0])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968" y="3219125"/>
            <a:ext cx="8212347" cy="66730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영어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3030" y="4041309"/>
            <a:ext cx="6039479" cy="18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425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인덱스를 </a:t>
            </a:r>
            <a:r>
              <a:rPr lang="ko-KR" altLang="en-US" smtClean="0"/>
              <a:t>이용 </a:t>
            </a:r>
            <a:r>
              <a:rPr lang="ko-KR" altLang="en-US" err="1" smtClean="0"/>
              <a:t>요소</a:t>
            </a:r>
            <a:r>
              <a:rPr lang="ko-KR" altLang="en-US" err="1"/>
              <a:t>값</a:t>
            </a:r>
            <a:r>
              <a:rPr lang="ko-KR" altLang="en-US" smtClean="0"/>
              <a:t> 수정</a:t>
            </a:r>
            <a:endParaRPr lang="en-US" altLang="ko-KR" smtClean="0"/>
          </a:p>
          <a:p>
            <a:pPr lvl="1"/>
            <a:r>
              <a:rPr lang="ko-KR" altLang="en-US" smtClean="0"/>
              <a:t>리스트는 문자열과는 다르게 인덱싱을 통하여 리스트의 요소를 변경가능</a:t>
            </a:r>
            <a:endParaRPr lang="en-US" altLang="ko-KR" smtClean="0"/>
          </a:p>
          <a:p>
            <a:pPr lvl="1"/>
            <a:r>
              <a:rPr lang="ko-KR" altLang="en-US" smtClean="0"/>
              <a:t>하나의 요소 값 수정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연속된 요소의 값 수</a:t>
            </a:r>
            <a:r>
              <a:rPr lang="ko-KR" altLang="en-US"/>
              <a:t>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343025" y="3143495"/>
            <a:ext cx="3944153" cy="830997"/>
            <a:chOff x="1104900" y="3049588"/>
            <a:chExt cx="3944153" cy="830997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1104900" y="3049588"/>
              <a:ext cx="189071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>
                <a:defRPr/>
              </a:pPr>
              <a:r>
                <a:rPr lang="pt-BR" altLang="ko-KR" sz="1600"/>
                <a:t>a = [1, 2, 3]</a:t>
              </a:r>
            </a:p>
            <a:p>
              <a:pPr defTabSz="180000">
                <a:defRPr/>
              </a:pPr>
              <a:r>
                <a:rPr lang="pt-BR" altLang="ko-KR" sz="1600"/>
                <a:t>a[2] = 4</a:t>
              </a:r>
            </a:p>
            <a:p>
              <a:pPr defTabSz="180000">
                <a:defRPr/>
              </a:pPr>
              <a:r>
                <a:rPr lang="pt-BR" altLang="ko-KR" sz="1600"/>
                <a:t>print(a)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094946" y="3244334"/>
              <a:ext cx="95410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/>
                <a:t>[1, 2, 4]</a:t>
              </a:r>
              <a:endParaRPr lang="ko-KR" altLang="en-US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3352800" y="3333750"/>
              <a:ext cx="419100" cy="279916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16"/>
          <p:cNvGrpSpPr/>
          <p:nvPr/>
        </p:nvGrpSpPr>
        <p:grpSpPr>
          <a:xfrm>
            <a:off x="1258888" y="4692650"/>
            <a:ext cx="6142271" cy="1508125"/>
            <a:chOff x="1258888" y="4692650"/>
            <a:chExt cx="6142271" cy="1508125"/>
          </a:xfrm>
        </p:grpSpPr>
        <p:sp>
          <p:nvSpPr>
            <p:cNvPr id="14" name="텍스트 개체 틀 2"/>
            <p:cNvSpPr txBox="1">
              <a:spLocks/>
            </p:cNvSpPr>
            <p:nvPr/>
          </p:nvSpPr>
          <p:spPr bwMode="auto">
            <a:xfrm>
              <a:off x="1258888" y="4692650"/>
              <a:ext cx="3492500" cy="15081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/>
            <a:extLst/>
          </p:spPr>
          <p:txBody>
            <a:bodyPr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 sz="1600" kern="12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altLang="ko-KR"/>
                <a:t>a = </a:t>
              </a:r>
              <a:r>
                <a:rPr lang="en-US" altLang="ko-KR"/>
                <a:t>[1, 2, 4]</a:t>
              </a:r>
              <a:endParaRPr lang="ko-KR" altLang="en-US"/>
            </a:p>
            <a:p>
              <a:pPr>
                <a:defRPr/>
              </a:pPr>
              <a:r>
                <a:rPr lang="pt-BR" altLang="ko-KR" smtClean="0"/>
                <a:t>lVal=</a:t>
              </a:r>
              <a:r>
                <a:rPr lang="en-US" altLang="ko-KR"/>
                <a:t>a[1:2]</a:t>
              </a:r>
              <a:endParaRPr lang="pt-BR" altLang="ko-KR"/>
            </a:p>
            <a:p>
              <a:pPr>
                <a:defRPr/>
              </a:pPr>
              <a:r>
                <a:rPr lang="en-US" altLang="ko-KR" smtClean="0"/>
                <a:t>print(</a:t>
              </a:r>
              <a:r>
                <a:rPr lang="en-US" altLang="ko-KR" err="1" smtClean="0"/>
                <a:t>lVal</a:t>
              </a:r>
              <a:r>
                <a:rPr lang="en-US" altLang="ko-KR" u="none" smtClean="0"/>
                <a:t>)</a:t>
              </a:r>
            </a:p>
            <a:p>
              <a:pPr>
                <a:defRPr/>
              </a:pPr>
              <a:r>
                <a:rPr lang="en-US" altLang="ko-KR" u="none" smtClean="0"/>
                <a:t>a[1:2] = ['a', 'b', 'c']</a:t>
              </a:r>
            </a:p>
            <a:p>
              <a:pPr>
                <a:defRPr/>
              </a:pPr>
              <a:r>
                <a:rPr lang="en-US" altLang="ko-KR" u="none" smtClean="0"/>
                <a:t>print(a)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87228" y="4999113"/>
              <a:ext cx="1713931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/>
                <a:t>[2]</a:t>
              </a:r>
            </a:p>
            <a:p>
              <a:r>
                <a:rPr lang="en-US" altLang="ko-KR"/>
                <a:t>[1, 'a', 'b', 'c', </a:t>
              </a:r>
              <a:r>
                <a:rPr lang="en-US" altLang="ko-KR" smtClean="0"/>
                <a:t>4]</a:t>
              </a:r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5153025" y="5200650"/>
              <a:ext cx="333375" cy="246062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리스트 요소 삭제</a:t>
            </a:r>
            <a:endParaRPr lang="en-US" altLang="ko-KR" smtClean="0"/>
          </a:p>
          <a:p>
            <a:pPr lvl="1"/>
            <a:r>
              <a:rPr lang="en-US" altLang="ko-KR" smtClean="0"/>
              <a:t>[ </a:t>
            </a:r>
            <a:r>
              <a:rPr lang="en-US" altLang="ko-KR"/>
              <a:t>] </a:t>
            </a:r>
            <a:r>
              <a:rPr lang="ko-KR" altLang="en-US"/>
              <a:t>사용해 리스트 요소 삭제하기</a:t>
            </a: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r>
              <a:rPr lang="en-US" altLang="ko-KR"/>
              <a:t>del </a:t>
            </a:r>
            <a:r>
              <a:rPr lang="ko-KR" altLang="en-US"/>
              <a:t>함수 사용해 리스트 요소 삭제하기</a:t>
            </a:r>
          </a:p>
          <a:p>
            <a:pPr lvl="2"/>
            <a:r>
              <a:rPr lang="ko-KR" altLang="en-US" smtClean="0"/>
              <a:t>인덱싱을 </a:t>
            </a:r>
            <a:r>
              <a:rPr lang="ko-KR" altLang="en-US"/>
              <a:t>통하여 리스트의 </a:t>
            </a:r>
            <a:r>
              <a:rPr lang="ko-KR" altLang="en-US" smtClean="0"/>
              <a:t>요소 삭제 가능</a:t>
            </a:r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457325" y="2835879"/>
            <a:ext cx="6010241" cy="830997"/>
            <a:chOff x="1104900" y="3049588"/>
            <a:chExt cx="3606879" cy="830997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1104900" y="3049588"/>
              <a:ext cx="189071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>
                <a:defRPr/>
              </a:pPr>
              <a:r>
                <a:rPr lang="pt-BR" altLang="ko-KR" sz="1600"/>
                <a:t>a = [1, 'a', 'b', 'c', 4</a:t>
              </a:r>
              <a:r>
                <a:rPr lang="pt-BR" altLang="ko-KR" sz="1600" smtClean="0"/>
                <a:t>]</a:t>
              </a:r>
              <a:endParaRPr lang="pt-BR" altLang="ko-KR" sz="1600"/>
            </a:p>
            <a:p>
              <a:pPr defTabSz="180000">
                <a:defRPr/>
              </a:pPr>
              <a:r>
                <a:rPr lang="pt-BR" altLang="ko-KR" sz="1600" smtClean="0"/>
                <a:t>a[1:3</a:t>
              </a:r>
              <a:r>
                <a:rPr lang="pt-BR" altLang="ko-KR" sz="1600"/>
                <a:t>] = []</a:t>
              </a:r>
            </a:p>
            <a:p>
              <a:pPr defTabSz="180000">
                <a:defRPr/>
              </a:pPr>
              <a:r>
                <a:rPr lang="en-US" altLang="ko-KR" sz="1600" smtClean="0"/>
                <a:t>print(</a:t>
              </a:r>
              <a:r>
                <a:rPr lang="pt-BR" altLang="ko-KR" sz="1600" smtClean="0"/>
                <a:t>a</a:t>
              </a:r>
              <a:r>
                <a:rPr lang="en-US" altLang="ko-KR" sz="1600" smtClean="0"/>
                <a:t>)</a:t>
              </a:r>
              <a:endParaRPr lang="pt-BR" altLang="ko-KR" sz="160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094946" y="3244334"/>
              <a:ext cx="61683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pPr defTabSz="180000">
                <a:defRPr/>
              </a:pPr>
              <a:r>
                <a:rPr lang="pt-BR" altLang="ko-KR"/>
                <a:t>[1, 'c', 4]</a:t>
              </a:r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3352800" y="3333750"/>
              <a:ext cx="419100" cy="279916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9"/>
          <p:cNvGrpSpPr/>
          <p:nvPr/>
        </p:nvGrpSpPr>
        <p:grpSpPr>
          <a:xfrm>
            <a:off x="1864568" y="5524297"/>
            <a:ext cx="3687673" cy="830997"/>
            <a:chOff x="1104900" y="3049588"/>
            <a:chExt cx="3687673" cy="830997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1104900" y="3049588"/>
              <a:ext cx="189071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>
                <a:defRPr/>
              </a:pPr>
              <a:r>
                <a:rPr lang="it-IT" altLang="ko-KR" sz="1600" smtClean="0"/>
                <a:t>a=[1</a:t>
              </a:r>
              <a:r>
                <a:rPr lang="it-IT" altLang="ko-KR" sz="1600"/>
                <a:t>, 'c', 4]</a:t>
              </a:r>
            </a:p>
            <a:p>
              <a:pPr defTabSz="180000">
                <a:defRPr/>
              </a:pPr>
              <a:r>
                <a:rPr lang="it-IT" altLang="ko-KR" sz="1600" smtClean="0"/>
                <a:t>del </a:t>
              </a:r>
              <a:r>
                <a:rPr lang="it-IT" altLang="ko-KR" sz="1600"/>
                <a:t>a[1]</a:t>
              </a:r>
            </a:p>
            <a:p>
              <a:pPr defTabSz="180000">
                <a:defRPr/>
              </a:pPr>
              <a:r>
                <a:rPr lang="it-IT" altLang="ko-KR" sz="1600" smtClean="0"/>
                <a:t>print(a)</a:t>
              </a:r>
              <a:endParaRPr lang="it-IT" altLang="ko-KR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94946" y="3244334"/>
              <a:ext cx="69762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pPr defTabSz="180000">
                <a:defRPr/>
              </a:pPr>
              <a:r>
                <a:rPr lang="it-IT" altLang="ko-KR"/>
                <a:t>[1, 4]</a:t>
              </a: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352800" y="3333750"/>
              <a:ext cx="419100" cy="279916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864568" y="4905375"/>
            <a:ext cx="135485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mtClean="0"/>
              <a:t>형식 </a:t>
            </a:r>
            <a:r>
              <a:rPr lang="en-US" altLang="ko-KR" smtClean="0"/>
              <a:t>: del </a:t>
            </a:r>
            <a:r>
              <a:rPr lang="ko-KR" altLang="en-US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xmlns="" val="3649850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/>
          <a:lstStyle/>
          <a:p>
            <a:r>
              <a:rPr lang="ko-KR" altLang="en-US" smtClean="0"/>
              <a:t>연산자</a:t>
            </a:r>
            <a:endParaRPr lang="en-US" altLang="ko-KR" smtClean="0"/>
          </a:p>
          <a:p>
            <a:pPr lvl="1"/>
            <a:r>
              <a:rPr lang="en-US" altLang="ko-KR" smtClean="0"/>
              <a:t>+ : </a:t>
            </a:r>
            <a:r>
              <a:rPr lang="ko-KR" altLang="en-US" smtClean="0"/>
              <a:t>리스트 연결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* : </a:t>
            </a:r>
            <a:r>
              <a:rPr lang="ko-KR" altLang="en-US" smtClean="0"/>
              <a:t>리스트반복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리스트 길이 구하기</a:t>
            </a:r>
            <a:endParaRPr lang="en-US" altLang="ko-KR"/>
          </a:p>
          <a:p>
            <a:pPr lvl="1"/>
            <a:endParaRPr lang="ko-KR" altLang="en-US"/>
          </a:p>
        </p:txBody>
      </p:sp>
      <p:grpSp>
        <p:nvGrpSpPr>
          <p:cNvPr id="4" name="그룹 5"/>
          <p:cNvGrpSpPr/>
          <p:nvPr/>
        </p:nvGrpSpPr>
        <p:grpSpPr>
          <a:xfrm>
            <a:off x="1457325" y="2828835"/>
            <a:ext cx="4713595" cy="830997"/>
            <a:chOff x="1104900" y="3049588"/>
            <a:chExt cx="4713595" cy="830997"/>
          </a:xfrm>
        </p:grpSpPr>
        <p:sp>
          <p:nvSpPr>
            <p:cNvPr id="7" name="TextBox 6"/>
            <p:cNvSpPr txBox="1"/>
            <p:nvPr/>
          </p:nvSpPr>
          <p:spPr bwMode="auto">
            <a:xfrm>
              <a:off x="1104900" y="3049588"/>
              <a:ext cx="189071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>
                <a:defRPr/>
              </a:pPr>
              <a:r>
                <a:rPr lang="pt-BR" altLang="ko-KR" sz="1600"/>
                <a:t>a = [1, 2, 3]</a:t>
              </a:r>
            </a:p>
            <a:p>
              <a:pPr defTabSz="180000">
                <a:defRPr/>
              </a:pPr>
              <a:r>
                <a:rPr lang="pt-BR" altLang="ko-KR" sz="1600"/>
                <a:t>b = [4, 5, 6]</a:t>
              </a:r>
            </a:p>
            <a:p>
              <a:pPr defTabSz="180000">
                <a:defRPr/>
              </a:pPr>
              <a:r>
                <a:rPr lang="pt-BR" altLang="ko-KR" sz="1600"/>
                <a:t>print(a + b)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4946" y="3244334"/>
              <a:ext cx="172354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/>
                <a:t>[1, 2, 3, 4, 5, 6]</a:t>
              </a:r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352800" y="3333750"/>
              <a:ext cx="419100" cy="279916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9"/>
          <p:cNvGrpSpPr/>
          <p:nvPr/>
        </p:nvGrpSpPr>
        <p:grpSpPr>
          <a:xfrm>
            <a:off x="1457325" y="4509547"/>
            <a:ext cx="6390042" cy="584775"/>
            <a:chOff x="1114240" y="2917943"/>
            <a:chExt cx="4887499" cy="584775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1114240" y="2917943"/>
              <a:ext cx="2095500" cy="584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>
                <a:defRPr/>
              </a:pPr>
              <a:r>
                <a:rPr lang="pt-BR" altLang="ko-KR" sz="1600"/>
                <a:t>a = [1, 2, 3]</a:t>
              </a:r>
            </a:p>
            <a:p>
              <a:pPr defTabSz="180000">
                <a:defRPr/>
              </a:pPr>
              <a:r>
                <a:rPr lang="pt-BR" altLang="ko-KR" sz="1600"/>
                <a:t>print(a * 3)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94946" y="3038136"/>
              <a:ext cx="190679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mtClean="0"/>
                <a:t>[</a:t>
              </a:r>
              <a:r>
                <a:rPr lang="en-US" altLang="ko-KR"/>
                <a:t>1, 2, 3, 1, 2, 3, 1, 2, 3</a:t>
              </a:r>
              <a:r>
                <a:rPr lang="en-US" altLang="ko-KR" smtClean="0"/>
                <a:t>]</a:t>
              </a:r>
              <a:endParaRPr lang="ko-KR" altLang="en-US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449777" y="3110672"/>
              <a:ext cx="510964" cy="279916"/>
            </a:xfrm>
            <a:prstGeom prst="rightArrow">
              <a:avLst>
                <a:gd name="adj1" fmla="val 50000"/>
                <a:gd name="adj2" fmla="val 56806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13"/>
          <p:cNvGrpSpPr/>
          <p:nvPr/>
        </p:nvGrpSpPr>
        <p:grpSpPr>
          <a:xfrm>
            <a:off x="1457325" y="5917135"/>
            <a:ext cx="4209958" cy="830997"/>
            <a:chOff x="1114240" y="2917943"/>
            <a:chExt cx="3220036" cy="830997"/>
          </a:xfrm>
        </p:grpSpPr>
        <p:sp>
          <p:nvSpPr>
            <p:cNvPr id="15" name="TextBox 14"/>
            <p:cNvSpPr txBox="1"/>
            <p:nvPr/>
          </p:nvSpPr>
          <p:spPr bwMode="auto">
            <a:xfrm>
              <a:off x="1114240" y="2917943"/>
              <a:ext cx="2095500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>
                <a:defRPr/>
              </a:pPr>
              <a:r>
                <a:rPr lang="es-ES" altLang="ko-KR" sz="1600"/>
                <a:t>a = [1, 2, 3]</a:t>
              </a:r>
            </a:p>
            <a:p>
              <a:pPr defTabSz="180000">
                <a:defRPr/>
              </a:pPr>
              <a:r>
                <a:rPr lang="es-ES" altLang="ko-KR" sz="1600"/>
                <a:t>a_len=len(a)</a:t>
              </a:r>
            </a:p>
            <a:p>
              <a:pPr defTabSz="180000">
                <a:defRPr/>
              </a:pPr>
              <a:r>
                <a:rPr lang="es-ES" altLang="ko-KR" sz="1600"/>
                <a:t>print(a_len)</a:t>
              </a:r>
              <a:endParaRPr lang="pt-BR" altLang="ko-KR" sz="16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94946" y="3038136"/>
              <a:ext cx="23933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mtClean="0"/>
                <a:t>3</a:t>
              </a:r>
              <a:endParaRPr lang="ko-KR" altLang="en-US"/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3449777" y="3110672"/>
              <a:ext cx="510964" cy="279916"/>
            </a:xfrm>
            <a:prstGeom prst="rightArrow">
              <a:avLst>
                <a:gd name="adj1" fmla="val 50000"/>
                <a:gd name="adj2" fmla="val 56806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96178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슬라이싱</a:t>
            </a:r>
            <a:endParaRPr lang="en-US" altLang="ko-KR" smtClean="0"/>
          </a:p>
          <a:p>
            <a:pPr lvl="1"/>
            <a:r>
              <a:rPr lang="ko-KR" altLang="en-US" smtClean="0"/>
              <a:t>문자열에서 사용한 슬라이싱 방법 모두 사용가능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xmlns="" val="14089565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점의 의미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err="1"/>
              <a:t>파이썬에서</a:t>
            </a:r>
            <a:r>
              <a:rPr lang="ko-KR" altLang="en-US"/>
              <a:t> 모든 것은 객체</a:t>
            </a:r>
            <a:r>
              <a:rPr lang="en-US" altLang="ko-KR"/>
              <a:t>(object)</a:t>
            </a:r>
            <a:r>
              <a:rPr lang="ko-KR" altLang="en-US"/>
              <a:t>이다</a:t>
            </a:r>
            <a:r>
              <a:rPr lang="en-US" altLang="ko-KR"/>
              <a:t>. </a:t>
            </a:r>
            <a:r>
              <a:rPr lang="ko-KR" altLang="en-US" smtClean="0"/>
              <a:t>객체는 관련되는 </a:t>
            </a:r>
            <a:r>
              <a:rPr lang="ko-KR" altLang="en-US"/>
              <a:t>변수와 함수를 묶은 것이다</a:t>
            </a:r>
            <a:r>
              <a:rPr lang="en-US" altLang="ko-KR"/>
              <a:t>.</a:t>
            </a:r>
          </a:p>
          <a:p>
            <a:r>
              <a:rPr lang="ko-KR" altLang="en-US" err="1"/>
              <a:t>파이썬에서</a:t>
            </a:r>
            <a:r>
              <a:rPr lang="ko-KR" altLang="en-US"/>
              <a:t> 리스트도 객체이다</a:t>
            </a:r>
            <a:r>
              <a:rPr lang="en-US" altLang="ko-KR"/>
              <a:t>. </a:t>
            </a:r>
            <a:r>
              <a:rPr lang="ko-KR" altLang="en-US"/>
              <a:t>객체 안에 있는 무엇인가를 사용할 때는 객체의 이름을 </a:t>
            </a:r>
            <a:r>
              <a:rPr lang="ko-KR" altLang="en-US" smtClean="0"/>
              <a:t>쓰고 점</a:t>
            </a:r>
            <a:r>
              <a:rPr lang="en-US" altLang="ko-KR"/>
              <a:t>(.)</a:t>
            </a:r>
            <a:r>
              <a:rPr lang="ko-KR" altLang="en-US"/>
              <a:t>을 붙인 후에 함수의 이름을 적는다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4838" y="3897700"/>
            <a:ext cx="8229600" cy="5707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heroes.append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err="1">
                <a:latin typeface="Arial" panose="020B0604020202020204" pitchFamily="34" charset="0"/>
                <a:cs typeface="Arial" panose="020B0604020202020204" pitchFamily="34" charset="0"/>
              </a:rPr>
              <a:t>아이언맨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095555" y="3821502"/>
            <a:ext cx="517585" cy="586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299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리스트관련 함수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append() </a:t>
            </a:r>
          </a:p>
          <a:p>
            <a:pPr lvl="1"/>
            <a:r>
              <a:rPr lang="ko-KR" altLang="en-US" smtClean="0"/>
              <a:t>리스트에 값을 </a:t>
            </a:r>
            <a:r>
              <a:rPr lang="ko-KR" altLang="en-US" err="1" smtClean="0"/>
              <a:t>하나씩추가하는</a:t>
            </a:r>
            <a:r>
              <a:rPr lang="ko-KR" altLang="en-US" smtClean="0"/>
              <a:t> 것</a:t>
            </a:r>
            <a:endParaRPr lang="en-US" altLang="ko-KR" smtClean="0"/>
          </a:p>
          <a:p>
            <a:pPr lvl="1"/>
            <a:r>
              <a:rPr lang="ko-KR" altLang="en-US" smtClean="0"/>
              <a:t>기존의 리스트에 있는 요소에 다른 값을 </a:t>
            </a:r>
            <a:r>
              <a:rPr lang="ko-KR" altLang="en-US" err="1" smtClean="0"/>
              <a:t>추가시</a:t>
            </a:r>
            <a:r>
              <a:rPr lang="ko-KR" altLang="en-US" smtClean="0"/>
              <a:t> 사용</a:t>
            </a:r>
            <a:endParaRPr lang="en-US" altLang="ko-KR" smtClean="0"/>
          </a:p>
          <a:p>
            <a:pPr lvl="1"/>
            <a:r>
              <a:rPr lang="ko-KR" altLang="en-US" smtClean="0"/>
              <a:t>뒤쪽으로 추가됨</a:t>
            </a:r>
          </a:p>
          <a:p>
            <a:pPr lvl="1"/>
            <a:r>
              <a:rPr lang="ko-KR" altLang="en-US" smtClean="0"/>
              <a:t>사용법 </a:t>
            </a:r>
            <a:r>
              <a:rPr lang="en-US" altLang="ko-KR" smtClean="0"/>
              <a:t>– append(</a:t>
            </a:r>
            <a:r>
              <a:rPr lang="ko-KR" altLang="en-US" smtClean="0"/>
              <a:t>값  </a:t>
            </a:r>
            <a:r>
              <a:rPr lang="en-US" altLang="ko-KR" smtClean="0"/>
              <a:t>or </a:t>
            </a:r>
            <a:r>
              <a:rPr lang="ko-KR" altLang="en-US" smtClean="0"/>
              <a:t>변수</a:t>
            </a:r>
            <a:r>
              <a:rPr lang="en-US" altLang="ko-KR" smtClean="0"/>
              <a:t>)</a:t>
            </a:r>
            <a:r>
              <a:rPr lang="ko-KR" altLang="en-US" smtClean="0"/>
              <a:t>의 매개변수로 추가값을 넣어줌</a:t>
            </a:r>
            <a:endParaRPr lang="en-US" altLang="ko-KR" smtClean="0"/>
          </a:p>
          <a:p>
            <a:pPr lvl="3"/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상수 모두 가능</a:t>
            </a:r>
            <a:endParaRPr lang="en-US" altLang="ko-KR" smtClean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204239" y="4105275"/>
            <a:ext cx="1770062" cy="1296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smtClean="0">
                <a:solidFill>
                  <a:schemeClr val="tx1"/>
                </a:solidFill>
              </a:rPr>
              <a:t>a = [1, 2, 3]</a:t>
            </a:r>
          </a:p>
          <a:p>
            <a:pPr>
              <a:defRPr/>
            </a:pPr>
            <a:r>
              <a:rPr lang="en-US" altLang="ko-KR" sz="1600" smtClean="0">
                <a:solidFill>
                  <a:schemeClr val="tx1"/>
                </a:solidFill>
              </a:rPr>
              <a:t>a.append(4)</a:t>
            </a:r>
          </a:p>
          <a:p>
            <a:pPr>
              <a:defRPr/>
            </a:pPr>
            <a:r>
              <a:rPr lang="en-US" altLang="ko-KR" sz="1600" smtClean="0">
                <a:solidFill>
                  <a:schemeClr val="tx1"/>
                </a:solidFill>
              </a:rPr>
              <a:t>print(a)</a:t>
            </a:r>
          </a:p>
          <a:p>
            <a:pPr>
              <a:defRPr/>
            </a:pP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92213" y="5852137"/>
            <a:ext cx="12105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defTabSz="180000">
              <a:defRPr/>
            </a:pPr>
            <a:r>
              <a:rPr lang="en-US" altLang="ko-KR"/>
              <a:t>[1, 2, 3, 4</a:t>
            </a:r>
            <a:r>
              <a:rPr lang="en-US" altLang="ko-KR" smtClean="0"/>
              <a:t>]</a:t>
            </a:r>
            <a:endParaRPr lang="en-US" altLang="ko-KR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3649663" y="3962401"/>
            <a:ext cx="1770062" cy="1720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anchor="ctr" anchorCtr="0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</a:rPr>
              <a:t>a = []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</a:rPr>
              <a:t>one=1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</a:rPr>
              <a:t>a.append(one)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</a:rPr>
              <a:t>a.append(2)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</a:rPr>
              <a:t>a.append(3)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</a:rPr>
              <a:t>a.append(4)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</a:rPr>
              <a:t>print(a)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49663" y="5814133"/>
            <a:ext cx="12105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defTabSz="180000">
              <a:defRPr/>
            </a:pPr>
            <a:r>
              <a:rPr lang="en-US" altLang="ko-KR"/>
              <a:t>[1, 2, 3, 4</a:t>
            </a:r>
            <a:r>
              <a:rPr lang="en-US" altLang="ko-KR" smtClean="0"/>
              <a:t>]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5581650" y="393013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리스트형 변수로 선언</a:t>
            </a:r>
            <a:endParaRPr lang="ko-KR" altLang="en-US"/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 flipV="1">
            <a:off x="4343400" y="4105275"/>
            <a:ext cx="1238250" cy="9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60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ko-KR" altLang="en-US" smtClean="0">
                <a:solidFill>
                  <a:schemeClr val="accent2"/>
                </a:solidFill>
              </a:rPr>
              <a:t>문자의 </a:t>
            </a:r>
            <a:r>
              <a:rPr lang="ko-KR" altLang="en-US">
                <a:solidFill>
                  <a:schemeClr val="accent2"/>
                </a:solidFill>
              </a:rPr>
              <a:t>나열 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(String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2">
              <a:defRPr/>
            </a:pPr>
            <a:r>
              <a:rPr lang="en-US" altLang="ko-KR"/>
              <a:t>"Hello Python Programming…!"</a:t>
            </a:r>
          </a:p>
          <a:p>
            <a:pPr lvl="2">
              <a:defRPr/>
            </a:pPr>
            <a:r>
              <a:rPr lang="en-US" altLang="ko-KR"/>
              <a:t>"</a:t>
            </a:r>
            <a:r>
              <a:rPr lang="ko-KR" altLang="en-US"/>
              <a:t>안녕하세요</a:t>
            </a:r>
            <a:r>
              <a:rPr lang="en-US" altLang="ko-KR"/>
              <a:t>"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큰따옴표</a:t>
            </a:r>
            <a:r>
              <a:rPr lang="en-US" altLang="ko-KR"/>
              <a:t>/</a:t>
            </a:r>
            <a:r>
              <a:rPr lang="ko-KR" altLang="en-US"/>
              <a:t>작은따옴표 사용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"&lt;</a:t>
            </a:r>
            <a:r>
              <a:rPr lang="ko-KR" altLang="en-US"/>
              <a:t>글자</a:t>
            </a:r>
            <a:r>
              <a:rPr lang="en-US" altLang="ko-KR"/>
              <a:t>&gt;"  /  '&lt;</a:t>
            </a:r>
            <a:r>
              <a:rPr lang="ko-KR" altLang="en-US"/>
              <a:t>글자</a:t>
            </a:r>
            <a:r>
              <a:rPr lang="en-US" altLang="ko-KR"/>
              <a:t>&gt;'</a:t>
            </a:r>
          </a:p>
          <a:p>
            <a:pPr lvl="3">
              <a:defRPr/>
            </a:pPr>
            <a:endParaRPr lang="en-US" altLang="ko-KR" smtClean="0"/>
          </a:p>
          <a:p>
            <a:pPr lvl="3">
              <a:defRPr/>
            </a:pPr>
            <a:endParaRPr lang="en-US" altLang="ko-KR"/>
          </a:p>
          <a:p>
            <a:pPr lvl="3">
              <a:defRPr/>
            </a:pPr>
            <a:endParaRPr lang="en-US" altLang="ko-KR" smtClean="0"/>
          </a:p>
          <a:p>
            <a:pPr lvl="3">
              <a:defRPr/>
            </a:pPr>
            <a:r>
              <a:rPr lang="ko-KR" altLang="en-US" smtClean="0"/>
              <a:t>안녕하세요 </a:t>
            </a:r>
            <a:r>
              <a:rPr lang="ko-KR" altLang="en-US"/>
              <a:t>출력</a:t>
            </a:r>
            <a:endParaRPr lang="en-US" altLang="ko-KR"/>
          </a:p>
          <a:p>
            <a:pPr lvl="3"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24075" y="3991955"/>
            <a:ext cx="360045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en-US" altLang="ko-KR"/>
              <a:t>print("</a:t>
            </a:r>
            <a:r>
              <a:rPr lang="ko-KR" altLang="en-US"/>
              <a:t>안녕하세요</a:t>
            </a:r>
            <a:r>
              <a:rPr lang="en-US" altLang="ko-KR"/>
              <a:t>") </a:t>
            </a:r>
          </a:p>
          <a:p>
            <a:pPr lvl="2">
              <a:defRPr/>
            </a:pPr>
            <a:r>
              <a:rPr lang="en-US" altLang="ko-KR"/>
              <a:t>print('</a:t>
            </a:r>
            <a:r>
              <a:rPr lang="ko-KR" altLang="en-US"/>
              <a:t>안녕하세요</a:t>
            </a:r>
            <a:r>
              <a:rPr lang="en-US" altLang="ko-KR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xmlns="" val="715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리스트관련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sort()</a:t>
            </a:r>
          </a:p>
          <a:p>
            <a:pPr lvl="1"/>
            <a:r>
              <a:rPr lang="ko-KR" altLang="en-US" smtClean="0"/>
              <a:t>리스트의 요소들을 정렬</a:t>
            </a:r>
            <a:endParaRPr lang="en-US" altLang="ko-KR" smtClean="0"/>
          </a:p>
          <a:p>
            <a:pPr lvl="1"/>
            <a:r>
              <a:rPr lang="ko-KR" altLang="en-US" smtClean="0"/>
              <a:t>사용법</a:t>
            </a:r>
            <a:endParaRPr lang="en-US" altLang="ko-KR" smtClean="0"/>
          </a:p>
          <a:p>
            <a:pPr lvl="2"/>
            <a:r>
              <a:rPr lang="en-US" altLang="ko-KR" smtClean="0"/>
              <a:t>sort(reverse=True)</a:t>
            </a:r>
          </a:p>
          <a:p>
            <a:pPr lvl="3"/>
            <a:r>
              <a:rPr lang="ko-KR" altLang="en-US" smtClean="0"/>
              <a:t>정순으로 정렬할 경우 </a:t>
            </a:r>
            <a:r>
              <a:rPr lang="en-US" altLang="ko-KR" smtClean="0"/>
              <a:t>reverse=True </a:t>
            </a:r>
            <a:r>
              <a:rPr lang="ko-KR" altLang="en-US" smtClean="0"/>
              <a:t>생략가능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1110314" y="4691953"/>
            <a:ext cx="229419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2000"/>
              <a:t>a = [1, 4, 3, 2]</a:t>
            </a:r>
          </a:p>
          <a:p>
            <a:pPr defTabSz="180000">
              <a:defRPr/>
            </a:pPr>
            <a:r>
              <a:rPr lang="en-US" altLang="ko-KR" sz="2000" err="1"/>
              <a:t>a.sort</a:t>
            </a:r>
            <a:r>
              <a:rPr lang="en-US" altLang="ko-KR" sz="2000"/>
              <a:t>()</a:t>
            </a:r>
          </a:p>
          <a:p>
            <a:pPr defTabSz="180000">
              <a:defRPr/>
            </a:pPr>
            <a:r>
              <a:rPr lang="en-US" altLang="ko-KR" sz="2000"/>
              <a:t>print(a)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1694" y="5887764"/>
            <a:ext cx="229281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/>
              <a:t>[1, 2, 3, 4]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615514" y="4669031"/>
            <a:ext cx="334738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2000"/>
              <a:t>a = ['a', 'c', 'b']</a:t>
            </a:r>
          </a:p>
          <a:p>
            <a:pPr defTabSz="180000">
              <a:defRPr/>
            </a:pPr>
            <a:r>
              <a:rPr lang="en-US" altLang="ko-KR" sz="2000"/>
              <a:t>a.sort(reverse=True)</a:t>
            </a:r>
          </a:p>
          <a:p>
            <a:pPr defTabSz="180000">
              <a:defRPr/>
            </a:pPr>
            <a:r>
              <a:rPr lang="en-US" altLang="ko-KR" sz="2000"/>
              <a:t>print(a)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16894" y="5864842"/>
            <a:ext cx="229281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/>
              <a:t>['c', 'b', 'a']</a:t>
            </a:r>
          </a:p>
        </p:txBody>
      </p:sp>
    </p:spTree>
    <p:extLst>
      <p:ext uri="{BB962C8B-B14F-4D97-AF65-F5344CB8AC3E}">
        <p14:creationId xmlns:p14="http://schemas.microsoft.com/office/powerpoint/2010/main" xmlns="" val="7145101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리스트관련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smtClean="0"/>
              <a:t>reverse()</a:t>
            </a:r>
          </a:p>
          <a:p>
            <a:pPr lvl="1"/>
            <a:r>
              <a:rPr lang="ko-KR" altLang="en-US" smtClean="0"/>
              <a:t>단순히 리스트의 요소들을 모두 역순으로 뒤집는 역할</a:t>
            </a:r>
            <a:endParaRPr lang="en-US" altLang="ko-KR" smtClean="0"/>
          </a:p>
          <a:p>
            <a:pPr lvl="1"/>
            <a:r>
              <a:rPr lang="ko-KR" altLang="en-US" b="1" smtClean="0"/>
              <a:t>정렬과는 상관없음</a:t>
            </a:r>
            <a:endParaRPr lang="en-US" altLang="ko-KR" b="1" smtClean="0"/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1472264" y="3237283"/>
            <a:ext cx="229419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2000"/>
              <a:t>a = ['a', 'c', 'b']</a:t>
            </a:r>
          </a:p>
          <a:p>
            <a:pPr defTabSz="180000">
              <a:defRPr/>
            </a:pPr>
            <a:r>
              <a:rPr lang="en-US" altLang="ko-KR" sz="2000" err="1"/>
              <a:t>a.reverse</a:t>
            </a:r>
            <a:r>
              <a:rPr lang="en-US" altLang="ko-KR" sz="2000"/>
              <a:t>()</a:t>
            </a:r>
          </a:p>
          <a:p>
            <a:pPr defTabSz="180000">
              <a:defRPr/>
            </a:pPr>
            <a:r>
              <a:rPr lang="en-US" altLang="ko-KR" sz="2000"/>
              <a:t>print(a)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73644" y="4471952"/>
            <a:ext cx="229281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/>
              <a:t>['b', 'c', 'a']</a:t>
            </a:r>
          </a:p>
        </p:txBody>
      </p:sp>
    </p:spTree>
    <p:extLst>
      <p:ext uri="{BB962C8B-B14F-4D97-AF65-F5344CB8AC3E}">
        <p14:creationId xmlns:p14="http://schemas.microsoft.com/office/powerpoint/2010/main" xmlns="" val="18092534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리스트관련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insert()</a:t>
            </a:r>
          </a:p>
          <a:p>
            <a:pPr lvl="1"/>
            <a:r>
              <a:rPr lang="ko-KR" altLang="en-US" smtClean="0"/>
              <a:t>지정한 위치에 값을 </a:t>
            </a:r>
            <a:r>
              <a:rPr lang="ko-KR" altLang="en-US" err="1" smtClean="0"/>
              <a:t>추가시</a:t>
            </a:r>
            <a:r>
              <a:rPr lang="ko-KR" altLang="en-US" smtClean="0"/>
              <a:t> 사용</a:t>
            </a:r>
            <a:endParaRPr lang="en-US" altLang="ko-KR" smtClean="0"/>
          </a:p>
          <a:p>
            <a:pPr lvl="1"/>
            <a:r>
              <a:rPr lang="ko-KR" altLang="en-US" smtClean="0"/>
              <a:t>사용법</a:t>
            </a:r>
            <a:endParaRPr lang="en-US" altLang="ko-KR" smtClean="0"/>
          </a:p>
          <a:p>
            <a:pPr lvl="2"/>
            <a:r>
              <a:rPr lang="en-US" altLang="ko-KR" smtClean="0"/>
              <a:t>insert(</a:t>
            </a:r>
            <a:r>
              <a:rPr lang="ko-KR" altLang="en-US" smtClean="0"/>
              <a:t>위치</a:t>
            </a:r>
            <a:r>
              <a:rPr lang="en-US" altLang="ko-KR" smtClean="0"/>
              <a:t>, </a:t>
            </a:r>
            <a:r>
              <a:rPr lang="ko-KR" altLang="en-US" smtClean="0"/>
              <a:t>값</a:t>
            </a:r>
            <a:r>
              <a:rPr lang="en-US" altLang="ko-KR" smtClean="0"/>
              <a:t>)</a:t>
            </a:r>
          </a:p>
          <a:p>
            <a:pPr lvl="1"/>
            <a:endParaRPr lang="en-US" altLang="ko-KR" smtClean="0"/>
          </a:p>
          <a:p>
            <a:r>
              <a:rPr lang="en-US" altLang="ko-KR" b="1" smtClean="0"/>
              <a:t>extend()</a:t>
            </a:r>
          </a:p>
          <a:p>
            <a:pPr lvl="1"/>
            <a:r>
              <a:rPr lang="ko-KR" altLang="en-US" err="1" smtClean="0"/>
              <a:t>여러개의</a:t>
            </a:r>
            <a:r>
              <a:rPr lang="ko-KR" altLang="en-US" smtClean="0"/>
              <a:t> 값을 추가 가능</a:t>
            </a:r>
            <a:r>
              <a:rPr lang="en-US" altLang="ko-KR" smtClean="0"/>
              <a:t>- append() </a:t>
            </a:r>
            <a:r>
              <a:rPr lang="ko-KR" altLang="en-US" smtClean="0"/>
              <a:t>는 하나씩만 추가 가능</a:t>
            </a:r>
            <a:endParaRPr lang="en-US" altLang="ko-KR" smtClean="0"/>
          </a:p>
          <a:p>
            <a:pPr lvl="1"/>
            <a:r>
              <a:rPr lang="ko-KR" altLang="en-US"/>
              <a:t>뒤쪽으로 추가됨</a:t>
            </a:r>
          </a:p>
          <a:p>
            <a:pPr lvl="1"/>
            <a:r>
              <a:rPr lang="ko-KR" altLang="en-US" smtClean="0"/>
              <a:t>사용법 </a:t>
            </a:r>
            <a:endParaRPr lang="en-US" altLang="ko-KR" smtClean="0"/>
          </a:p>
          <a:p>
            <a:pPr lvl="2"/>
            <a:r>
              <a:rPr lang="en-US" altLang="ko-KR" smtClean="0"/>
              <a:t>extend(</a:t>
            </a:r>
            <a:r>
              <a:rPr lang="ko-KR" altLang="en-US" err="1" smtClean="0"/>
              <a:t>추가될값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err="1" smtClean="0"/>
              <a:t>리턴값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err="1" smtClean="0"/>
              <a:t>추가된후</a:t>
            </a:r>
            <a:r>
              <a:rPr lang="ko-KR" altLang="en-US" smtClean="0"/>
              <a:t> 리스트</a:t>
            </a:r>
            <a:endParaRPr lang="en-US" altLang="ko-KR" smtClean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354377" y="1903400"/>
            <a:ext cx="153731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1600"/>
              <a:t>a = [1, 2, 3]</a:t>
            </a:r>
          </a:p>
          <a:p>
            <a:pPr defTabSz="180000">
              <a:defRPr/>
            </a:pPr>
            <a:r>
              <a:rPr lang="en-US" altLang="ko-KR" sz="1600" err="1"/>
              <a:t>a.insert</a:t>
            </a:r>
            <a:r>
              <a:rPr lang="en-US" altLang="ko-KR" sz="1600"/>
              <a:t>(0, </a:t>
            </a:r>
            <a:r>
              <a:rPr lang="en-US" altLang="ko-KR" sz="1600" smtClean="0"/>
              <a:t>4)</a:t>
            </a:r>
          </a:p>
          <a:p>
            <a:pPr defTabSz="180000">
              <a:defRPr/>
            </a:pPr>
            <a:r>
              <a:rPr lang="en-US" altLang="ko-KR" sz="1600" smtClean="0"/>
              <a:t>print(a)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54376" y="3057570"/>
            <a:ext cx="1537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/>
              <a:t>[4, 1, 2, 3]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399534" y="4494200"/>
            <a:ext cx="1537311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1600"/>
              <a:t>a = [1,2,3]</a:t>
            </a:r>
          </a:p>
          <a:p>
            <a:pPr defTabSz="180000">
              <a:defRPr/>
            </a:pPr>
            <a:r>
              <a:rPr lang="en-US" altLang="ko-KR" sz="1600" err="1"/>
              <a:t>a.extend</a:t>
            </a:r>
            <a:r>
              <a:rPr lang="en-US" altLang="ko-KR" sz="1600"/>
              <a:t>([4,5])</a:t>
            </a:r>
          </a:p>
          <a:p>
            <a:pPr defTabSz="180000">
              <a:defRPr/>
            </a:pPr>
            <a:r>
              <a:rPr lang="en-US" altLang="ko-KR" sz="1600"/>
              <a:t>print(a</a:t>
            </a:r>
            <a:r>
              <a:rPr lang="en-US" altLang="ko-KR" sz="1600" smtClean="0"/>
              <a:t>)</a:t>
            </a:r>
          </a:p>
          <a:p>
            <a:pPr defTabSz="180000">
              <a:defRPr/>
            </a:pPr>
            <a:r>
              <a:rPr lang="en-US" altLang="ko-KR" sz="1600"/>
              <a:t>b = [6, 7]</a:t>
            </a:r>
          </a:p>
          <a:p>
            <a:pPr defTabSz="180000">
              <a:defRPr/>
            </a:pPr>
            <a:r>
              <a:rPr lang="en-US" altLang="ko-KR" sz="1600" err="1"/>
              <a:t>a.extend</a:t>
            </a:r>
            <a:r>
              <a:rPr lang="en-US" altLang="ko-KR" sz="1600"/>
              <a:t>(b)</a:t>
            </a:r>
          </a:p>
          <a:p>
            <a:pPr defTabSz="180000">
              <a:defRPr/>
            </a:pPr>
            <a:r>
              <a:rPr lang="en-US" altLang="ko-KR" sz="1600"/>
              <a:t>print(a)</a:t>
            </a:r>
            <a:endParaRPr lang="en-US" altLang="ko-KR" sz="1600" smtClean="0"/>
          </a:p>
        </p:txBody>
      </p:sp>
      <p:sp>
        <p:nvSpPr>
          <p:cNvPr id="12" name="직사각형 11"/>
          <p:cNvSpPr/>
          <p:nvPr/>
        </p:nvSpPr>
        <p:spPr>
          <a:xfrm>
            <a:off x="5399534" y="6202188"/>
            <a:ext cx="229281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/>
              <a:t>[1, 2, 3, 4, 5</a:t>
            </a:r>
            <a:r>
              <a:rPr lang="en-US" altLang="ko-KR" smtClean="0"/>
              <a:t>]</a:t>
            </a:r>
          </a:p>
          <a:p>
            <a:r>
              <a:rPr lang="en-US" altLang="ko-KR"/>
              <a:t>[1, 2, 3, 4, 5, 6, 7]</a:t>
            </a:r>
            <a:endParaRPr lang="ko-KR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리스트관련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index() 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ko-KR" altLang="en-US" smtClean="0"/>
              <a:t>리스트에서 찾으려는 값의 위치를 반환한다</a:t>
            </a:r>
            <a:r>
              <a:rPr lang="en-US" altLang="ko-KR" smtClean="0"/>
              <a:t>.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ko-KR" altLang="en-US" smtClean="0"/>
              <a:t>사용법</a:t>
            </a:r>
          </a:p>
          <a:p>
            <a:pPr lvl="2"/>
            <a:r>
              <a:rPr lang="en-US" altLang="ko-KR" smtClean="0"/>
              <a:t>Index(</a:t>
            </a:r>
            <a:r>
              <a:rPr lang="ko-KR" altLang="en-US" smtClean="0"/>
              <a:t>인수로는 찾으려는 요소의 값이 들어가며</a:t>
            </a:r>
            <a:r>
              <a:rPr lang="en-US" altLang="ko-KR" smtClean="0"/>
              <a:t>, </a:t>
            </a:r>
            <a:r>
              <a:rPr lang="ko-KR" altLang="en-US" err="1" smtClean="0"/>
              <a:t>두번째</a:t>
            </a:r>
            <a:r>
              <a:rPr lang="ko-KR" altLang="en-US" smtClean="0"/>
              <a:t> 인수에는 탐색이 시작하는 위치</a:t>
            </a:r>
            <a:r>
              <a:rPr lang="en-US" altLang="ko-KR" smtClean="0"/>
              <a:t>, </a:t>
            </a:r>
            <a:r>
              <a:rPr lang="ko-KR" altLang="en-US" err="1" smtClean="0"/>
              <a:t>세번째</a:t>
            </a:r>
            <a:r>
              <a:rPr lang="ko-KR" altLang="en-US" smtClean="0"/>
              <a:t> 인수에는 탐색이 종결</a:t>
            </a:r>
            <a:r>
              <a:rPr lang="en-US" altLang="ko-KR" smtClean="0"/>
              <a:t>)</a:t>
            </a:r>
          </a:p>
          <a:p>
            <a:pPr lvl="3"/>
            <a:r>
              <a:rPr lang="ko-KR" altLang="en-US" err="1" smtClean="0"/>
              <a:t>두번째</a:t>
            </a:r>
            <a:r>
              <a:rPr lang="ko-KR" altLang="en-US" smtClean="0"/>
              <a:t> </a:t>
            </a:r>
            <a:r>
              <a:rPr lang="ko-KR" altLang="en-US" err="1" smtClean="0"/>
              <a:t>세번째</a:t>
            </a:r>
            <a:r>
              <a:rPr lang="ko-KR" altLang="en-US" smtClean="0"/>
              <a:t> 인자는 생략가능</a:t>
            </a:r>
            <a:endParaRPr lang="en-US" altLang="ko-KR" smtClean="0"/>
          </a:p>
          <a:p>
            <a:pPr lvl="2"/>
            <a:r>
              <a:rPr lang="ko-KR" altLang="en-US" err="1" smtClean="0"/>
              <a:t>리턴값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찾으려는 </a:t>
            </a:r>
            <a:r>
              <a:rPr lang="ko-KR" altLang="en-US" err="1" smtClean="0"/>
              <a:t>요소값의</a:t>
            </a:r>
            <a:r>
              <a:rPr lang="ko-KR" altLang="en-US" smtClean="0"/>
              <a:t> 위치</a:t>
            </a:r>
            <a:endParaRPr lang="en-US" altLang="ko-KR" smtClean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430077" y="4351325"/>
            <a:ext cx="229419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2000"/>
              <a:t>a = [1,2,3]</a:t>
            </a:r>
          </a:p>
          <a:p>
            <a:pPr defTabSz="180000">
              <a:defRPr/>
            </a:pPr>
            <a:r>
              <a:rPr lang="en-US" altLang="ko-KR" sz="2000" err="1"/>
              <a:t>loc</a:t>
            </a:r>
            <a:r>
              <a:rPr lang="en-US" altLang="ko-KR" sz="2000"/>
              <a:t>=</a:t>
            </a:r>
            <a:r>
              <a:rPr lang="en-US" altLang="ko-KR" sz="2000" err="1"/>
              <a:t>a.index</a:t>
            </a:r>
            <a:r>
              <a:rPr lang="en-US" altLang="ko-KR" sz="2000"/>
              <a:t>(3)</a:t>
            </a:r>
          </a:p>
          <a:p>
            <a:pPr defTabSz="180000">
              <a:defRPr/>
            </a:pPr>
            <a:r>
              <a:rPr lang="en-US" altLang="ko-KR" sz="2000"/>
              <a:t>print(</a:t>
            </a:r>
            <a:r>
              <a:rPr lang="en-US" altLang="ko-KR" sz="2000" err="1"/>
              <a:t>loc</a:t>
            </a:r>
            <a:r>
              <a:rPr lang="en-US" altLang="ko-KR" sz="2000"/>
              <a:t>)</a:t>
            </a:r>
          </a:p>
          <a:p>
            <a:pPr defTabSz="180000">
              <a:defRPr/>
            </a:pPr>
            <a:r>
              <a:rPr lang="en-US" altLang="ko-KR" sz="2000"/>
              <a:t>print(</a:t>
            </a:r>
            <a:r>
              <a:rPr lang="en-US" altLang="ko-KR" sz="2000" err="1"/>
              <a:t>a.index</a:t>
            </a:r>
            <a:r>
              <a:rPr lang="en-US" altLang="ko-KR" sz="2000"/>
              <a:t>(1))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31457" y="5744549"/>
            <a:ext cx="229281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mtClean="0"/>
              <a:t>2</a:t>
            </a:r>
          </a:p>
          <a:p>
            <a:r>
              <a:rPr lang="en-US" altLang="ko-KR"/>
              <a:t>0</a:t>
            </a:r>
            <a:endParaRPr lang="ko-KR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리스트관련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count()</a:t>
            </a:r>
          </a:p>
          <a:p>
            <a:pPr lvl="1"/>
            <a:r>
              <a:rPr lang="en-US" altLang="ko-KR" smtClean="0"/>
              <a:t>count </a:t>
            </a:r>
            <a:r>
              <a:rPr lang="ko-KR" altLang="en-US" smtClean="0"/>
              <a:t>함수를 통해서 요소 개수를 확인</a:t>
            </a:r>
            <a:endParaRPr lang="en-US" altLang="ko-KR" smtClean="0"/>
          </a:p>
          <a:p>
            <a:pPr lvl="1"/>
            <a:r>
              <a:rPr lang="ko-KR" altLang="en-US" smtClean="0"/>
              <a:t>사용법</a:t>
            </a:r>
            <a:endParaRPr lang="en-US" altLang="ko-KR" smtClean="0"/>
          </a:p>
          <a:p>
            <a:pPr lvl="2"/>
            <a:r>
              <a:rPr lang="en-US" altLang="ko-KR" smtClean="0"/>
              <a:t>count(</a:t>
            </a:r>
            <a:r>
              <a:rPr lang="ko-KR" altLang="en-US" smtClean="0"/>
              <a:t>확인할 </a:t>
            </a:r>
            <a:r>
              <a:rPr lang="ko-KR" altLang="en-US" err="1" smtClean="0"/>
              <a:t>요소값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err="1" smtClean="0"/>
              <a:t>리턴값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개수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pop()</a:t>
            </a:r>
          </a:p>
          <a:p>
            <a:pPr lvl="1"/>
            <a:r>
              <a:rPr lang="ko-KR" altLang="en-US" smtClean="0"/>
              <a:t>리스트의 요소를 꺼내는 함수</a:t>
            </a:r>
            <a:endParaRPr lang="en-US" altLang="ko-KR" smtClean="0"/>
          </a:p>
          <a:p>
            <a:pPr lvl="1"/>
            <a:r>
              <a:rPr lang="ko-KR" altLang="en-US" smtClean="0"/>
              <a:t>꺼내온 인수는 리스트서 삭제됨</a:t>
            </a:r>
            <a:endParaRPr lang="en-US" altLang="ko-KR" smtClean="0"/>
          </a:p>
          <a:p>
            <a:pPr lvl="1"/>
            <a:r>
              <a:rPr lang="ko-KR" altLang="en-US" smtClean="0"/>
              <a:t>사용법</a:t>
            </a:r>
            <a:endParaRPr lang="en-US" altLang="ko-KR" smtClean="0"/>
          </a:p>
          <a:p>
            <a:pPr lvl="2"/>
            <a:r>
              <a:rPr lang="en-US" altLang="ko-KR" smtClean="0"/>
              <a:t>pop(</a:t>
            </a:r>
            <a:r>
              <a:rPr lang="ko-KR" altLang="en-US" smtClean="0"/>
              <a:t>꺼내올 인수의 위치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err="1" smtClean="0"/>
              <a:t>리턴값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꺼내온 값</a:t>
            </a:r>
            <a:endParaRPr lang="en-US" altLang="ko-KR" smtClean="0"/>
          </a:p>
          <a:p>
            <a:pPr lvl="1"/>
            <a:endParaRPr lang="ko-KR" alt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5344852" y="1865300"/>
            <a:ext cx="229419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2000"/>
              <a:t>a = [1,2,3,1]</a:t>
            </a:r>
          </a:p>
          <a:p>
            <a:pPr defTabSz="180000">
              <a:defRPr/>
            </a:pPr>
            <a:r>
              <a:rPr lang="en-US" altLang="ko-KR" sz="2000" err="1"/>
              <a:t>tno</a:t>
            </a:r>
            <a:r>
              <a:rPr lang="en-US" altLang="ko-KR" sz="2000"/>
              <a:t> =</a:t>
            </a:r>
            <a:r>
              <a:rPr lang="en-US" altLang="ko-KR" sz="2000" err="1"/>
              <a:t>a.count</a:t>
            </a:r>
            <a:r>
              <a:rPr lang="en-US" altLang="ko-KR" sz="2000"/>
              <a:t>(1)</a:t>
            </a:r>
          </a:p>
          <a:p>
            <a:pPr defTabSz="180000">
              <a:defRPr/>
            </a:pPr>
            <a:r>
              <a:rPr lang="en-US" altLang="ko-KR" sz="2000"/>
              <a:t>print(</a:t>
            </a:r>
            <a:r>
              <a:rPr lang="en-US" altLang="ko-KR" sz="2000" err="1"/>
              <a:t>tno</a:t>
            </a:r>
            <a:r>
              <a:rPr lang="en-US" altLang="ko-KR" sz="200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46232" y="3230388"/>
            <a:ext cx="229281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smtClean="0"/>
              <a:t>2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346232" y="4560875"/>
            <a:ext cx="229419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2000"/>
              <a:t>a = [1,2,3]</a:t>
            </a:r>
          </a:p>
          <a:p>
            <a:pPr defTabSz="180000">
              <a:defRPr/>
            </a:pPr>
            <a:r>
              <a:rPr lang="en-US" altLang="ko-KR" sz="2000" err="1"/>
              <a:t>val</a:t>
            </a:r>
            <a:r>
              <a:rPr lang="en-US" altLang="ko-KR" sz="2000"/>
              <a:t>= </a:t>
            </a:r>
            <a:r>
              <a:rPr lang="en-US" altLang="ko-KR" sz="2000" err="1"/>
              <a:t>a.pop</a:t>
            </a:r>
            <a:r>
              <a:rPr lang="en-US" altLang="ko-KR" sz="2000"/>
              <a:t>()</a:t>
            </a:r>
          </a:p>
          <a:p>
            <a:pPr defTabSz="180000">
              <a:defRPr/>
            </a:pPr>
            <a:r>
              <a:rPr lang="en-US" altLang="ko-KR" sz="2000"/>
              <a:t>print(</a:t>
            </a:r>
            <a:r>
              <a:rPr lang="en-US" altLang="ko-KR" sz="2000" err="1"/>
              <a:t>val</a:t>
            </a:r>
            <a:r>
              <a:rPr lang="en-US" altLang="ko-KR" sz="2000"/>
              <a:t>)</a:t>
            </a:r>
          </a:p>
          <a:p>
            <a:pPr defTabSz="180000">
              <a:defRPr/>
            </a:pPr>
            <a:r>
              <a:rPr lang="en-US" altLang="ko-KR" sz="2000"/>
              <a:t>print(a)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47612" y="5925963"/>
            <a:ext cx="2292818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/>
              <a:t>3</a:t>
            </a:r>
          </a:p>
          <a:p>
            <a:r>
              <a:rPr lang="en-US" altLang="ko-KR" sz="2000"/>
              <a:t>[1, 2]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리스트관련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remove()</a:t>
            </a:r>
          </a:p>
          <a:p>
            <a:pPr lvl="1"/>
            <a:r>
              <a:rPr lang="ko-KR" altLang="en-US" smtClean="0"/>
              <a:t>리스트의 요소를 제거</a:t>
            </a:r>
            <a:endParaRPr lang="en-US" altLang="ko-KR" smtClean="0"/>
          </a:p>
          <a:p>
            <a:pPr lvl="1"/>
            <a:r>
              <a:rPr lang="ko-KR" altLang="en-US" smtClean="0"/>
              <a:t>사용법</a:t>
            </a:r>
            <a:endParaRPr lang="en-US" altLang="ko-KR" smtClean="0"/>
          </a:p>
          <a:p>
            <a:pPr lvl="2"/>
            <a:r>
              <a:rPr lang="en-US" altLang="ko-KR" smtClean="0"/>
              <a:t>remove(</a:t>
            </a:r>
            <a:r>
              <a:rPr lang="ko-KR" altLang="en-US" smtClean="0"/>
              <a:t>인덱스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err="1" smtClean="0"/>
              <a:t>리턴값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인덱스의 값이 제거된 리스트</a:t>
            </a:r>
            <a:endParaRPr lang="en-US" altLang="ko-KR" smtClean="0"/>
          </a:p>
          <a:p>
            <a:pPr lvl="1"/>
            <a:r>
              <a:rPr lang="en-US" altLang="ko-KR" smtClean="0"/>
              <a:t>remove </a:t>
            </a:r>
            <a:r>
              <a:rPr lang="ko-KR" altLang="en-US" smtClean="0"/>
              <a:t>함수는 </a:t>
            </a:r>
            <a:r>
              <a:rPr lang="en-US" altLang="ko-KR" smtClean="0"/>
              <a:t>pop </a:t>
            </a:r>
            <a:r>
              <a:rPr lang="ko-KR" altLang="en-US" smtClean="0"/>
              <a:t>함수와는 달리</a:t>
            </a:r>
            <a:r>
              <a:rPr lang="en-US" altLang="ko-KR" smtClean="0"/>
              <a:t>, </a:t>
            </a:r>
            <a:r>
              <a:rPr lang="ko-KR" altLang="en-US" smtClean="0"/>
              <a:t>리스트 내에서 해당하는 값만을 제거</a:t>
            </a:r>
            <a:endParaRPr lang="en-US" altLang="ko-KR" smtClean="0"/>
          </a:p>
          <a:p>
            <a:pPr lvl="1"/>
            <a:r>
              <a:rPr lang="ko-KR" altLang="en-US" smtClean="0"/>
              <a:t>제거하려는 값이 리스트에 </a:t>
            </a:r>
            <a:r>
              <a:rPr lang="ko-KR" altLang="en-US" err="1" smtClean="0"/>
              <a:t>여러개가</a:t>
            </a:r>
            <a:r>
              <a:rPr lang="ko-KR" altLang="en-US" smtClean="0"/>
              <a:t> 존재하면 가장 </a:t>
            </a:r>
            <a:r>
              <a:rPr lang="ko-KR" altLang="en-US" err="1" smtClean="0"/>
              <a:t>앞에있는</a:t>
            </a:r>
            <a:r>
              <a:rPr lang="ko-KR" altLang="en-US" smtClean="0"/>
              <a:t> 요소부터 제거</a:t>
            </a:r>
            <a:br>
              <a:rPr lang="ko-KR" altLang="en-US" smtClean="0"/>
            </a:br>
            <a:r>
              <a:rPr lang="ko-KR" altLang="en-US" smtClean="0"/>
              <a:t/>
            </a:r>
            <a:br>
              <a:rPr lang="ko-KR" altLang="en-US" smtClean="0"/>
            </a:br>
            <a:endParaRPr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3177239" y="5070023"/>
            <a:ext cx="309695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2000"/>
              <a:t>a = [1, 2, 3, 5, 4, 3]</a:t>
            </a:r>
          </a:p>
          <a:p>
            <a:pPr defTabSz="180000">
              <a:defRPr/>
            </a:pPr>
            <a:r>
              <a:rPr lang="en-US" altLang="ko-KR" sz="2000" err="1"/>
              <a:t>a.remove</a:t>
            </a:r>
            <a:r>
              <a:rPr lang="en-US" altLang="ko-KR" sz="2000"/>
              <a:t>(3)</a:t>
            </a:r>
          </a:p>
          <a:p>
            <a:pPr defTabSz="180000">
              <a:defRPr/>
            </a:pPr>
            <a:r>
              <a:rPr lang="en-US" altLang="ko-KR" sz="2000"/>
              <a:t>print(a)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77239" y="6265834"/>
            <a:ext cx="309508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/>
              <a:t>[1, 2, 5, 4, 3]</a:t>
            </a:r>
          </a:p>
        </p:txBody>
      </p:sp>
    </p:spTree>
    <p:extLst>
      <p:ext uri="{BB962C8B-B14F-4D97-AF65-F5344CB8AC3E}">
        <p14:creationId xmlns:p14="http://schemas.microsoft.com/office/powerpoint/2010/main" xmlns="" val="10471765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Lab: </a:t>
            </a:r>
            <a:r>
              <a:rPr lang="ko-KR" altLang="en-US" b="0"/>
              <a:t>친구들의 리스트 생성하기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제일 친한 친구 </a:t>
            </a:r>
            <a:r>
              <a:rPr lang="en-US" altLang="ko-KR"/>
              <a:t>5</a:t>
            </a:r>
            <a:r>
              <a:rPr lang="ko-KR" altLang="en-US"/>
              <a:t>명의 이름을 리스트에 저장했다가 출력하는 프로그램을 </a:t>
            </a:r>
            <a:r>
              <a:rPr lang="ko-KR" altLang="en-US" smtClean="0"/>
              <a:t>작성하자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</a:t>
            </a:r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87" y="2564201"/>
            <a:ext cx="72866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343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Solution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3630"/>
            <a:ext cx="8229600" cy="52648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err="1"/>
              <a:t>friend_list</a:t>
            </a:r>
            <a:r>
              <a:rPr lang="en-US" altLang="ko-KR"/>
              <a:t> = [ ]</a:t>
            </a:r>
          </a:p>
          <a:p>
            <a:endParaRPr lang="en-US" altLang="ko-KR"/>
          </a:p>
          <a:p>
            <a:r>
              <a:rPr lang="en-US" altLang="ko-KR"/>
              <a:t>friend = input("</a:t>
            </a:r>
            <a:r>
              <a:rPr lang="ko-KR" altLang="en-US"/>
              <a:t>친구의 이름을 입력하시오</a:t>
            </a:r>
            <a:r>
              <a:rPr lang="en-US" altLang="ko-KR"/>
              <a:t>: ")</a:t>
            </a:r>
          </a:p>
          <a:p>
            <a:r>
              <a:rPr lang="en-US" altLang="ko-KR" err="1"/>
              <a:t>friend_list.append</a:t>
            </a:r>
            <a:r>
              <a:rPr lang="en-US" altLang="ko-KR"/>
              <a:t>(friend)</a:t>
            </a:r>
          </a:p>
          <a:p>
            <a:endParaRPr lang="en-US" altLang="ko-KR"/>
          </a:p>
          <a:p>
            <a:r>
              <a:rPr lang="en-US" altLang="ko-KR"/>
              <a:t>friend = input("</a:t>
            </a:r>
            <a:r>
              <a:rPr lang="ko-KR" altLang="en-US"/>
              <a:t>친구의 이름을 입력하시오</a:t>
            </a:r>
            <a:r>
              <a:rPr lang="en-US" altLang="ko-KR"/>
              <a:t>: ")</a:t>
            </a:r>
          </a:p>
          <a:p>
            <a:r>
              <a:rPr lang="en-US" altLang="ko-KR" err="1"/>
              <a:t>friend_list.append</a:t>
            </a:r>
            <a:r>
              <a:rPr lang="en-US" altLang="ko-KR"/>
              <a:t>(friend)</a:t>
            </a:r>
          </a:p>
          <a:p>
            <a:endParaRPr lang="en-US" altLang="ko-KR"/>
          </a:p>
          <a:p>
            <a:r>
              <a:rPr lang="en-US" altLang="ko-KR"/>
              <a:t>friend = input("</a:t>
            </a:r>
            <a:r>
              <a:rPr lang="ko-KR" altLang="en-US"/>
              <a:t>친구의 이름을 입력하시오</a:t>
            </a:r>
            <a:r>
              <a:rPr lang="en-US" altLang="ko-KR"/>
              <a:t>: ")</a:t>
            </a:r>
          </a:p>
          <a:p>
            <a:r>
              <a:rPr lang="en-US" altLang="ko-KR" err="1"/>
              <a:t>friend_list.append</a:t>
            </a:r>
            <a:r>
              <a:rPr lang="en-US" altLang="ko-KR"/>
              <a:t>(friend)</a:t>
            </a:r>
          </a:p>
          <a:p>
            <a:endParaRPr lang="en-US" altLang="ko-KR"/>
          </a:p>
          <a:p>
            <a:r>
              <a:rPr lang="en-US" altLang="ko-KR"/>
              <a:t>friend = input("</a:t>
            </a:r>
            <a:r>
              <a:rPr lang="ko-KR" altLang="en-US"/>
              <a:t>친구의 이름을 입력하시오</a:t>
            </a:r>
            <a:r>
              <a:rPr lang="en-US" altLang="ko-KR"/>
              <a:t>: ")</a:t>
            </a:r>
          </a:p>
          <a:p>
            <a:r>
              <a:rPr lang="en-US" altLang="ko-KR" err="1"/>
              <a:t>friend_list.append</a:t>
            </a:r>
            <a:r>
              <a:rPr lang="en-US" altLang="ko-KR"/>
              <a:t>(friend)</a:t>
            </a:r>
          </a:p>
          <a:p>
            <a:endParaRPr lang="en-US" altLang="ko-KR"/>
          </a:p>
          <a:p>
            <a:r>
              <a:rPr lang="en-US" altLang="ko-KR"/>
              <a:t>friend = input("</a:t>
            </a:r>
            <a:r>
              <a:rPr lang="ko-KR" altLang="en-US"/>
              <a:t>친구의 이름을 입력하시오</a:t>
            </a:r>
            <a:r>
              <a:rPr lang="en-US" altLang="ko-KR"/>
              <a:t>: ")</a:t>
            </a:r>
          </a:p>
          <a:p>
            <a:r>
              <a:rPr lang="en-US" altLang="ko-KR" err="1"/>
              <a:t>friend_list.append</a:t>
            </a:r>
            <a:r>
              <a:rPr lang="en-US" altLang="ko-KR"/>
              <a:t>(friend)</a:t>
            </a:r>
          </a:p>
          <a:p>
            <a:endParaRPr lang="en-US" altLang="ko-KR"/>
          </a:p>
          <a:p>
            <a:r>
              <a:rPr lang="en-US" altLang="ko-KR"/>
              <a:t>print(</a:t>
            </a:r>
            <a:r>
              <a:rPr lang="en-US" altLang="ko-KR" err="1"/>
              <a:t>friend_list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24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Lab: </a:t>
            </a:r>
            <a:r>
              <a:rPr lang="ko-KR" altLang="en-US" b="0"/>
              <a:t>리스트에 저장된 색상으로 </a:t>
            </a:r>
            <a:r>
              <a:rPr lang="ko-KR" altLang="en-US" b="0" err="1"/>
              <a:t>원그리기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리스트에 색상을 문자열로 저장하였다가 하나씩 꺼내서 거북이의 채우기 색상으로 </a:t>
            </a:r>
            <a:r>
              <a:rPr lang="ko-KR" altLang="en-US" smtClean="0"/>
              <a:t>설정하고 원을 그려 보자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</a:t>
            </a:r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5232" y="2721725"/>
            <a:ext cx="48387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242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Solution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3630"/>
            <a:ext cx="8229600" cy="52648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import turtle</a:t>
            </a:r>
          </a:p>
          <a:p>
            <a:r>
              <a:rPr lang="en-US" altLang="ko-KR"/>
              <a:t>t = </a:t>
            </a:r>
            <a:r>
              <a:rPr lang="en-US" altLang="ko-KR" err="1"/>
              <a:t>turtle.Turtle</a:t>
            </a:r>
            <a:r>
              <a:rPr lang="en-US" altLang="ko-KR"/>
              <a:t>()</a:t>
            </a:r>
          </a:p>
          <a:p>
            <a:r>
              <a:rPr lang="en-US" altLang="ko-KR" err="1"/>
              <a:t>t.shape</a:t>
            </a:r>
            <a:r>
              <a:rPr lang="en-US" altLang="ko-KR"/>
              <a:t>("turtle")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리스트를 사용하여 색상을 문자열로 저장한다</a:t>
            </a:r>
            <a:r>
              <a:rPr lang="en-US" altLang="ko-KR"/>
              <a:t>.</a:t>
            </a:r>
          </a:p>
          <a:p>
            <a:r>
              <a:rPr lang="en-US" altLang="ko-KR" err="1"/>
              <a:t>color_list</a:t>
            </a:r>
            <a:r>
              <a:rPr lang="en-US" altLang="ko-KR"/>
              <a:t> = [ "yellow", "red", "blue", "green" ]</a:t>
            </a:r>
          </a:p>
          <a:p>
            <a:endParaRPr lang="en-US" altLang="ko-KR"/>
          </a:p>
          <a:p>
            <a:r>
              <a:rPr lang="en-US" altLang="ko-KR" err="1"/>
              <a:t>t.fillcolor</a:t>
            </a:r>
            <a:r>
              <a:rPr lang="en-US" altLang="ko-KR"/>
              <a:t>(</a:t>
            </a:r>
            <a:r>
              <a:rPr lang="en-US" altLang="ko-KR" err="1"/>
              <a:t>color_list</a:t>
            </a:r>
            <a:r>
              <a:rPr lang="en-US" altLang="ko-KR"/>
              <a:t>[0]) # </a:t>
            </a:r>
            <a:r>
              <a:rPr lang="ko-KR" altLang="en-US"/>
              <a:t>채우기 색상을 설정한다</a:t>
            </a:r>
            <a:r>
              <a:rPr lang="en-US" altLang="ko-KR"/>
              <a:t>.</a:t>
            </a:r>
          </a:p>
          <a:p>
            <a:r>
              <a:rPr lang="en-US" altLang="ko-KR" err="1"/>
              <a:t>t.begin_fill</a:t>
            </a:r>
            <a:r>
              <a:rPr lang="en-US" altLang="ko-KR"/>
              <a:t>() # </a:t>
            </a:r>
            <a:r>
              <a:rPr lang="ko-KR" altLang="en-US"/>
              <a:t>채우기를 시작한다</a:t>
            </a:r>
            <a:r>
              <a:rPr lang="en-US" altLang="ko-KR"/>
              <a:t>.</a:t>
            </a:r>
          </a:p>
          <a:p>
            <a:r>
              <a:rPr lang="en-US" altLang="ko-KR" err="1"/>
              <a:t>t.circle</a:t>
            </a:r>
            <a:r>
              <a:rPr lang="en-US" altLang="ko-KR"/>
              <a:t>(100) # </a:t>
            </a:r>
            <a:r>
              <a:rPr lang="ko-KR" altLang="en-US"/>
              <a:t>속이 </a:t>
            </a:r>
            <a:r>
              <a:rPr lang="ko-KR" altLang="en-US" err="1"/>
              <a:t>채워진</a:t>
            </a:r>
            <a:r>
              <a:rPr lang="ko-KR" altLang="en-US"/>
              <a:t> 원이 </a:t>
            </a:r>
            <a:r>
              <a:rPr lang="ko-KR" altLang="en-US" err="1"/>
              <a:t>그려진다</a:t>
            </a:r>
            <a:r>
              <a:rPr lang="en-US" altLang="ko-KR"/>
              <a:t>.</a:t>
            </a:r>
          </a:p>
          <a:p>
            <a:r>
              <a:rPr lang="en-US" altLang="ko-KR" err="1"/>
              <a:t>t.end_fill</a:t>
            </a:r>
            <a:r>
              <a:rPr lang="en-US" altLang="ko-KR"/>
              <a:t>() # </a:t>
            </a:r>
            <a:r>
              <a:rPr lang="ko-KR" altLang="en-US"/>
              <a:t>채우기를 종료한다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 err="1"/>
              <a:t>t.forward</a:t>
            </a:r>
            <a:r>
              <a:rPr lang="en-US" altLang="ko-KR"/>
              <a:t>(50)</a:t>
            </a:r>
          </a:p>
          <a:p>
            <a:r>
              <a:rPr lang="en-US" altLang="ko-KR" err="1"/>
              <a:t>t.fillcolor</a:t>
            </a:r>
            <a:r>
              <a:rPr lang="en-US" altLang="ko-KR"/>
              <a:t>(</a:t>
            </a:r>
            <a:r>
              <a:rPr lang="en-US" altLang="ko-KR" err="1"/>
              <a:t>color_list</a:t>
            </a:r>
            <a:r>
              <a:rPr lang="en-US" altLang="ko-KR"/>
              <a:t>[1]) # </a:t>
            </a:r>
            <a:r>
              <a:rPr lang="ko-KR" altLang="en-US"/>
              <a:t>채우기 색상을 설정한다</a:t>
            </a:r>
            <a:r>
              <a:rPr lang="en-US" altLang="ko-KR"/>
              <a:t>.</a:t>
            </a:r>
          </a:p>
          <a:p>
            <a:r>
              <a:rPr lang="en-US" altLang="ko-KR" err="1"/>
              <a:t>t.begin_fill</a:t>
            </a:r>
            <a:r>
              <a:rPr lang="en-US" altLang="ko-KR"/>
              <a:t>() # </a:t>
            </a:r>
            <a:r>
              <a:rPr lang="ko-KR" altLang="en-US"/>
              <a:t>채우기를 시작한다</a:t>
            </a:r>
            <a:r>
              <a:rPr lang="en-US" altLang="ko-KR"/>
              <a:t>.</a:t>
            </a:r>
          </a:p>
          <a:p>
            <a:r>
              <a:rPr lang="en-US" altLang="ko-KR" err="1"/>
              <a:t>t.circle</a:t>
            </a:r>
            <a:r>
              <a:rPr lang="en-US" altLang="ko-KR"/>
              <a:t>(100) # </a:t>
            </a:r>
            <a:r>
              <a:rPr lang="ko-KR" altLang="en-US"/>
              <a:t>속이 </a:t>
            </a:r>
            <a:r>
              <a:rPr lang="ko-KR" altLang="en-US" err="1"/>
              <a:t>채워진</a:t>
            </a:r>
            <a:r>
              <a:rPr lang="ko-KR" altLang="en-US"/>
              <a:t> 원이 </a:t>
            </a:r>
            <a:r>
              <a:rPr lang="ko-KR" altLang="en-US" err="1"/>
              <a:t>그려진다</a:t>
            </a:r>
            <a:r>
              <a:rPr lang="en-US" altLang="ko-KR"/>
              <a:t>.</a:t>
            </a:r>
          </a:p>
          <a:p>
            <a:r>
              <a:rPr lang="en-US" altLang="ko-KR" err="1"/>
              <a:t>t.end_fill</a:t>
            </a:r>
            <a:r>
              <a:rPr lang="en-US" altLang="ko-KR"/>
              <a:t>() # </a:t>
            </a:r>
            <a:r>
              <a:rPr lang="ko-KR" altLang="en-US"/>
              <a:t>채우기를 종료한다</a:t>
            </a:r>
            <a:r>
              <a:rPr lang="en-US" altLang="ko-KR"/>
              <a:t>.</a:t>
            </a:r>
          </a:p>
          <a:p>
            <a:r>
              <a:rPr lang="en-US" altLang="ko-KR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24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굴림" panose="020B0600000101010101" pitchFamily="50" charset="-127"/>
              <a:buChar char="▷"/>
            </a:pPr>
            <a:r>
              <a:rPr lang="ko-KR" altLang="en-US"/>
              <a:t>문자열</a:t>
            </a:r>
            <a:r>
              <a:rPr lang="en-US" altLang="ko-KR"/>
              <a:t>(string)</a:t>
            </a:r>
            <a:r>
              <a:rPr lang="ko-KR" altLang="en-US"/>
              <a:t>은 문자들의 나열</a:t>
            </a:r>
            <a:r>
              <a:rPr lang="en-US" altLang="ko-KR"/>
              <a:t>(sequence of </a:t>
            </a:r>
            <a:r>
              <a:rPr lang="en-US" altLang="ko-KR" smtClean="0"/>
              <a:t>characters</a:t>
            </a:r>
            <a:r>
              <a:rPr lang="en-US" altLang="ko-KR"/>
              <a:t>)</a:t>
            </a:r>
            <a:r>
              <a:rPr lang="ko-KR" altLang="en-US"/>
              <a:t>이다</a:t>
            </a:r>
            <a:r>
              <a:rPr lang="en-US" altLang="ko-KR"/>
              <a:t>. </a:t>
            </a:r>
            <a:endParaRPr lang="en-US" altLang="ko-KR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5091" y="2617130"/>
            <a:ext cx="50006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1558834" y="3152503"/>
            <a:ext cx="4859383" cy="1079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 1 6"/>
          <p:cNvSpPr/>
          <p:nvPr/>
        </p:nvSpPr>
        <p:spPr>
          <a:xfrm>
            <a:off x="6244046" y="2917371"/>
            <a:ext cx="949234" cy="374469"/>
          </a:xfrm>
          <a:prstGeom prst="borderCallout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문자열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설명선 1 7"/>
          <p:cNvSpPr/>
          <p:nvPr/>
        </p:nvSpPr>
        <p:spPr>
          <a:xfrm>
            <a:off x="3065418" y="4859383"/>
            <a:ext cx="687977" cy="452846"/>
          </a:xfrm>
          <a:prstGeom prst="borderCallout1">
            <a:avLst>
              <a:gd name="adj1" fmla="val 18750"/>
              <a:gd name="adj2" fmla="val -8333"/>
              <a:gd name="adj3" fmla="val -211581"/>
              <a:gd name="adj4" fmla="val -839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rgbClr val="FF0000"/>
                </a:solidFill>
              </a:rPr>
              <a:t>문자</a:t>
            </a:r>
            <a:endParaRPr lang="en-US" altLang="ko-KR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347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Lab: </a:t>
            </a:r>
            <a:r>
              <a:rPr lang="ko-KR" altLang="en-US" b="0"/>
              <a:t>오늘의 속담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리스트에 여러 개의 속담을 </a:t>
            </a:r>
            <a:r>
              <a:rPr lang="ko-KR" altLang="en-US" sz="2000" smtClean="0"/>
              <a:t>저장한 후에 </a:t>
            </a:r>
            <a:r>
              <a:rPr lang="ko-KR" altLang="en-US" sz="2000"/>
              <a:t>속담 중에서 하나를 </a:t>
            </a:r>
            <a:r>
              <a:rPr lang="ko-KR" altLang="en-US" sz="2000" err="1" smtClean="0"/>
              <a:t>랜덤하게</a:t>
            </a:r>
            <a:r>
              <a:rPr lang="ko-KR" altLang="en-US" sz="2000" smtClean="0"/>
              <a:t> 골라서 </a:t>
            </a:r>
            <a:r>
              <a:rPr lang="ko-KR" altLang="en-US" sz="2000"/>
              <a:t>오늘의 속담으로 제공한다</a:t>
            </a:r>
            <a:endParaRPr lang="en-US" altLang="ko-KR" sz="2000"/>
          </a:p>
        </p:txBody>
      </p:sp>
      <p:sp>
        <p:nvSpPr>
          <p:cNvPr id="6" name="TextBox 5"/>
          <p:cNvSpPr txBox="1"/>
          <p:nvPr/>
        </p:nvSpPr>
        <p:spPr>
          <a:xfrm>
            <a:off x="534838" y="2528975"/>
            <a:ext cx="8229600" cy="144780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############################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오늘의 속담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############################</a:t>
            </a:r>
          </a:p>
          <a:p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고생 없이 얻을 수 있는 진실로 귀중한 것은 하나도 없다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55" y="4164941"/>
            <a:ext cx="4560603" cy="224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914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Solution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4838" y="1708727"/>
            <a:ext cx="8229600" cy="45454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import random</a:t>
            </a:r>
          </a:p>
          <a:p>
            <a:endParaRPr lang="en-US" altLang="ko-KR" i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smtClean="0">
                <a:latin typeface="Arial" panose="020B0604020202020204" pitchFamily="34" charset="0"/>
                <a:cs typeface="Arial" panose="020B0604020202020204" pitchFamily="34" charset="0"/>
              </a:rPr>
              <a:t>quotes 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= []</a:t>
            </a:r>
          </a:p>
          <a:p>
            <a:r>
              <a:rPr lang="en-US" altLang="ko-KR" i="1" err="1">
                <a:latin typeface="Arial" panose="020B0604020202020204" pitchFamily="34" charset="0"/>
                <a:cs typeface="Arial" panose="020B0604020202020204" pitchFamily="34" charset="0"/>
              </a:rPr>
              <a:t>quotes.append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>
                <a:latin typeface="Arial" panose="020B0604020202020204" pitchFamily="34" charset="0"/>
                <a:cs typeface="Arial" panose="020B0604020202020204" pitchFamily="34" charset="0"/>
              </a:rPr>
              <a:t>꿈을 지녀라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i="1">
                <a:latin typeface="Arial" panose="020B0604020202020204" pitchFamily="34" charset="0"/>
                <a:cs typeface="Arial" panose="020B0604020202020204" pitchFamily="34" charset="0"/>
              </a:rPr>
              <a:t>그러면 어려운 현실을 이길 수 있다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r>
              <a:rPr lang="en-US" altLang="ko-KR" i="1" err="1">
                <a:latin typeface="Arial" panose="020B0604020202020204" pitchFamily="34" charset="0"/>
                <a:cs typeface="Arial" panose="020B0604020202020204" pitchFamily="34" charset="0"/>
              </a:rPr>
              <a:t>quotes.append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>
                <a:latin typeface="Arial" panose="020B0604020202020204" pitchFamily="34" charset="0"/>
                <a:cs typeface="Arial" panose="020B0604020202020204" pitchFamily="34" charset="0"/>
              </a:rPr>
              <a:t>분노는 바보들의 가슴속에서만 살아간다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..")</a:t>
            </a:r>
          </a:p>
          <a:p>
            <a:r>
              <a:rPr lang="en-US" altLang="ko-KR" i="1" err="1">
                <a:latin typeface="Arial" panose="020B0604020202020204" pitchFamily="34" charset="0"/>
                <a:cs typeface="Arial" panose="020B0604020202020204" pitchFamily="34" charset="0"/>
              </a:rPr>
              <a:t>quotes.append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>
                <a:latin typeface="Arial" panose="020B0604020202020204" pitchFamily="34" charset="0"/>
                <a:cs typeface="Arial" panose="020B0604020202020204" pitchFamily="34" charset="0"/>
              </a:rPr>
              <a:t>고생 없이 얻을 수 있는 진실로 귀중한 것은 하나도 없다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r>
              <a:rPr lang="en-US" altLang="ko-KR" i="1" err="1">
                <a:latin typeface="Arial" panose="020B0604020202020204" pitchFamily="34" charset="0"/>
                <a:cs typeface="Arial" panose="020B0604020202020204" pitchFamily="34" charset="0"/>
              </a:rPr>
              <a:t>quotes.append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>
                <a:latin typeface="Arial" panose="020B0604020202020204" pitchFamily="34" charset="0"/>
                <a:cs typeface="Arial" panose="020B0604020202020204" pitchFamily="34" charset="0"/>
              </a:rPr>
              <a:t>사람은 사랑할 때 누구나 시인이 된다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r>
              <a:rPr lang="en-US" altLang="ko-KR" i="1" err="1">
                <a:latin typeface="Arial" panose="020B0604020202020204" pitchFamily="34" charset="0"/>
                <a:cs typeface="Arial" panose="020B0604020202020204" pitchFamily="34" charset="0"/>
              </a:rPr>
              <a:t>quotes.append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i="1">
                <a:latin typeface="Arial" panose="020B0604020202020204" pitchFamily="34" charset="0"/>
                <a:cs typeface="Arial" panose="020B0604020202020204" pitchFamily="34" charset="0"/>
              </a:rPr>
              <a:t>시작이 반이다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endParaRPr lang="en-US" altLang="ko-KR" i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err="1" smtClean="0">
                <a:latin typeface="Arial" panose="020B0604020202020204" pitchFamily="34" charset="0"/>
                <a:cs typeface="Arial" panose="020B0604020202020204" pitchFamily="34" charset="0"/>
              </a:rPr>
              <a:t>dailyQuote</a:t>
            </a:r>
            <a:r>
              <a:rPr lang="en-US" altLang="ko-KR" i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i="1" err="1">
                <a:latin typeface="Arial" panose="020B0604020202020204" pitchFamily="34" charset="0"/>
                <a:cs typeface="Arial" panose="020B0604020202020204" pitchFamily="34" charset="0"/>
              </a:rPr>
              <a:t>random.choice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(quotes)</a:t>
            </a:r>
          </a:p>
          <a:p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print("############################")</a:t>
            </a:r>
          </a:p>
          <a:p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print("# </a:t>
            </a:r>
            <a:r>
              <a:rPr lang="ko-KR" altLang="en-US" i="1">
                <a:latin typeface="Arial" panose="020B0604020202020204" pitchFamily="34" charset="0"/>
                <a:cs typeface="Arial" panose="020B0604020202020204" pitchFamily="34" charset="0"/>
              </a:rPr>
              <a:t>오늘의 속담 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#")</a:t>
            </a:r>
          </a:p>
          <a:p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print("############################")</a:t>
            </a:r>
          </a:p>
          <a:p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print("")</a:t>
            </a:r>
          </a:p>
          <a:p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i="1" err="1">
                <a:latin typeface="Arial" panose="020B0604020202020204" pitchFamily="34" charset="0"/>
                <a:cs typeface="Arial" panose="020B0604020202020204" pitchFamily="34" charset="0"/>
              </a:rPr>
              <a:t>dailyQuote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9995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Lab: </a:t>
            </a:r>
            <a:r>
              <a:rPr lang="ko-KR" altLang="en-US" b="0"/>
              <a:t>오륜기 </a:t>
            </a:r>
            <a:r>
              <a:rPr lang="ko-KR" altLang="en-US" b="0" smtClean="0"/>
              <a:t>그리</a:t>
            </a:r>
            <a:r>
              <a:rPr lang="ko-KR" altLang="en-US"/>
              <a:t>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반복 구조를 사용하여 화면에 오륜기를 </a:t>
            </a:r>
            <a:r>
              <a:rPr lang="ko-KR" altLang="en-US" sz="2000" smtClean="0"/>
              <a:t>그려 보자</a:t>
            </a:r>
            <a:r>
              <a:rPr lang="en-US" altLang="ko-KR" sz="2000" smtClean="0"/>
              <a:t>. </a:t>
            </a:r>
            <a:r>
              <a:rPr lang="ko-KR" altLang="en-US" sz="2000"/>
              <a:t>오륜기의 색상과 위치를 리스트에 </a:t>
            </a:r>
            <a:r>
              <a:rPr lang="ko-KR" altLang="en-US" sz="2000" smtClean="0"/>
              <a:t>저장한다</a:t>
            </a:r>
            <a:r>
              <a:rPr lang="en-US" altLang="ko-KR" sz="2000" smtClean="0"/>
              <a:t>.</a:t>
            </a:r>
            <a:endParaRPr lang="en-US" altLang="ko-KR" sz="200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21" y="2536436"/>
            <a:ext cx="4202997" cy="1880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637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Solution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4838" y="1773382"/>
            <a:ext cx="8229600" cy="448076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import turtle</a:t>
            </a:r>
          </a:p>
          <a:p>
            <a:endParaRPr lang="en-US" altLang="ko-K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draw_olympic_symbol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	positions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= [[0, 0, "blue"], [-120, 0, "purple"], [60,60, "red"],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		[-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60, 60, "yellow"], [-180, 60, "green"]]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	for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x, y, c in positions: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ko-KR" err="1" smtClean="0">
                <a:latin typeface="Arial" panose="020B0604020202020204" pitchFamily="34" charset="0"/>
                <a:cs typeface="Arial" panose="020B0604020202020204" pitchFamily="34" charset="0"/>
              </a:rPr>
              <a:t>t.penup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ko-KR" err="1" smtClean="0">
                <a:latin typeface="Arial" panose="020B0604020202020204" pitchFamily="34" charset="0"/>
                <a:cs typeface="Arial" panose="020B0604020202020204" pitchFamily="34" charset="0"/>
              </a:rPr>
              <a:t>t.goto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, y)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ko-KR" err="1" smtClean="0">
                <a:latin typeface="Arial" panose="020B0604020202020204" pitchFamily="34" charset="0"/>
                <a:cs typeface="Arial" panose="020B0604020202020204" pitchFamily="34" charset="0"/>
              </a:rPr>
              <a:t>t.pendown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ko-KR" err="1" smtClean="0">
                <a:latin typeface="Arial" panose="020B0604020202020204" pitchFamily="34" charset="0"/>
                <a:cs typeface="Arial" panose="020B0604020202020204" pitchFamily="34" charset="0"/>
              </a:rPr>
              <a:t>t.color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(c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, c)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ko-KR" err="1" smtClean="0">
                <a:latin typeface="Arial" panose="020B0604020202020204" pitchFamily="34" charset="0"/>
                <a:cs typeface="Arial" panose="020B0604020202020204" pitchFamily="34" charset="0"/>
              </a:rPr>
              <a:t>t.begin_fill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ko-KR" err="1" smtClean="0">
                <a:latin typeface="Arial" panose="020B0604020202020204" pitchFamily="34" charset="0"/>
                <a:cs typeface="Arial" panose="020B0604020202020204" pitchFamily="34" charset="0"/>
              </a:rPr>
              <a:t>t.circle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(30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ko-KR" err="1" smtClean="0">
                <a:latin typeface="Arial" panose="020B0604020202020204" pitchFamily="34" charset="0"/>
                <a:cs typeface="Arial" panose="020B0604020202020204" pitchFamily="34" charset="0"/>
              </a:rPr>
              <a:t>t.end_fill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draw_olympic_symbol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11012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Lab: </a:t>
            </a:r>
            <a:r>
              <a:rPr lang="ko-KR" altLang="en-US" b="0" err="1"/>
              <a:t>애스터로이드</a:t>
            </a:r>
            <a:r>
              <a:rPr lang="ko-KR" altLang="en-US" b="0"/>
              <a:t> 게임 업그레이드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8</a:t>
            </a:r>
            <a:r>
              <a:rPr lang="ko-KR" altLang="en-US" sz="2000"/>
              <a:t>장에서 작성하였던 </a:t>
            </a:r>
            <a:r>
              <a:rPr lang="ko-KR" altLang="en-US" sz="2000" err="1"/>
              <a:t>애스터로이드</a:t>
            </a:r>
            <a:r>
              <a:rPr lang="ko-KR" altLang="en-US" sz="2000"/>
              <a:t> 게임 기억나는지 모르겠다</a:t>
            </a:r>
            <a:r>
              <a:rPr lang="en-US" altLang="ko-KR" sz="2000"/>
              <a:t>. 8</a:t>
            </a:r>
            <a:r>
              <a:rPr lang="ko-KR" altLang="en-US" sz="2000"/>
              <a:t>장에서는 소행성이 </a:t>
            </a:r>
            <a:r>
              <a:rPr lang="en-US" altLang="ko-KR" sz="2000"/>
              <a:t>2</a:t>
            </a:r>
            <a:r>
              <a:rPr lang="ko-KR" altLang="en-US" sz="2000"/>
              <a:t>개만 </a:t>
            </a:r>
            <a:r>
              <a:rPr lang="ko-KR" altLang="en-US" sz="2000" smtClean="0"/>
              <a:t>생성되었다</a:t>
            </a:r>
            <a:r>
              <a:rPr lang="en-US" altLang="ko-KR" sz="2000"/>
              <a:t>. </a:t>
            </a:r>
            <a:r>
              <a:rPr lang="ko-KR" altLang="en-US" sz="2000"/>
              <a:t>만약 소행성이 </a:t>
            </a:r>
            <a:r>
              <a:rPr lang="en-US" altLang="ko-KR" sz="2000"/>
              <a:t>10</a:t>
            </a:r>
            <a:r>
              <a:rPr lang="ko-KR" altLang="en-US" sz="2000"/>
              <a:t>개 정도 있어야 한다면 리스트에 저장하여야 </a:t>
            </a:r>
            <a:r>
              <a:rPr lang="ko-KR" altLang="en-US" sz="2000" smtClean="0"/>
              <a:t>한다</a:t>
            </a:r>
            <a:r>
              <a:rPr lang="en-US" altLang="ko-KR" sz="2000" smtClean="0"/>
              <a:t>.</a:t>
            </a:r>
            <a:endParaRPr lang="en-US" altLang="ko-KR" sz="200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71" y="2934118"/>
            <a:ext cx="3505110" cy="2914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354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Solution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4838" y="664234"/>
            <a:ext cx="8229600" cy="581420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import turtle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import random 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import math</a:t>
            </a:r>
          </a:p>
          <a:p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player =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player.color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("blue")</a:t>
            </a:r>
          </a:p>
          <a:p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player.shape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("turtle")</a:t>
            </a:r>
          </a:p>
          <a:p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player.penup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player.speed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screen =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player.getscreen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asteroids = []				#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공백 리스트를 생성한다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in range(10):			# 10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개의 </a:t>
            </a:r>
            <a:r>
              <a:rPr lang="ko-KR" altLang="en-US" err="1">
                <a:latin typeface="Arial" panose="020B0604020202020204" pitchFamily="34" charset="0"/>
                <a:cs typeface="Arial" panose="020B0604020202020204" pitchFamily="34" charset="0"/>
              </a:rPr>
              <a:t>터틀을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생성한다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a1.color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("red")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a1.shape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("circle")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a1.penup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a1.speed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a1.goto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(-300, 300),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(-300, 300))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asteroids.append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)		#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생성된 </a:t>
            </a:r>
            <a:r>
              <a:rPr lang="ko-KR" altLang="en-US" err="1">
                <a:latin typeface="Arial" panose="020B0604020202020204" pitchFamily="34" charset="0"/>
                <a:cs typeface="Arial" panose="020B0604020202020204" pitchFamily="34" charset="0"/>
              </a:rPr>
              <a:t>터틀을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리스트에 추가한다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41614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Solution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4838" y="1597891"/>
            <a:ext cx="8229600" cy="488054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turnleft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player.left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(30)	#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왼쪽으로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도 회전한다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turnright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player.right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(30)	#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오른쪽으로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도 회전한다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screen.onkeypress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turnleft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, "Left")</a:t>
            </a:r>
          </a:p>
          <a:p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screen.onkeypress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turnright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, "Right")</a:t>
            </a:r>
          </a:p>
          <a:p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screen.listen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play():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player.forward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(2)			# 2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픽셀 전진</a:t>
            </a:r>
          </a:p>
          <a:p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for a in asteroids:		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리스트에 저장된 모든 </a:t>
            </a:r>
            <a:r>
              <a:rPr lang="ko-KR" altLang="en-US" err="1">
                <a:latin typeface="Arial" panose="020B0604020202020204" pitchFamily="34" charset="0"/>
                <a:cs typeface="Arial" panose="020B0604020202020204" pitchFamily="34" charset="0"/>
              </a:rPr>
              <a:t>터틀에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대하여</a:t>
            </a:r>
          </a:p>
          <a:p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a.right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(-180, 180))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a.forward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screen.ontimer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(play, 10)	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10ms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가 지나면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play()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를 다시 호출</a:t>
            </a:r>
          </a:p>
          <a:p>
            <a:r>
              <a:rPr lang="en-US" altLang="ko-KR" err="1">
                <a:latin typeface="Arial" panose="020B0604020202020204" pitchFamily="34" charset="0"/>
                <a:cs typeface="Arial" panose="020B0604020202020204" pitchFamily="34" charset="0"/>
              </a:rPr>
              <a:t>screen.ontimer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(play, 10)</a:t>
            </a:r>
          </a:p>
        </p:txBody>
      </p:sp>
    </p:spTree>
    <p:extLst>
      <p:ext uri="{BB962C8B-B14F-4D97-AF65-F5344CB8AC3E}">
        <p14:creationId xmlns="" xmlns:p14="http://schemas.microsoft.com/office/powerpoint/2010/main" val="22417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딕셔너리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err="1"/>
              <a:t>딕셔너리</a:t>
            </a:r>
            <a:r>
              <a:rPr lang="en-US" altLang="ko-KR"/>
              <a:t>(dictionary)</a:t>
            </a:r>
            <a:r>
              <a:rPr lang="ko-KR" altLang="en-US"/>
              <a:t>도 리스트와 같이 값을 저장하는 방법이다</a:t>
            </a:r>
            <a:r>
              <a:rPr lang="en-US" altLang="ko-KR"/>
              <a:t>. </a:t>
            </a:r>
            <a:r>
              <a:rPr lang="ko-KR" altLang="en-US"/>
              <a:t>하지만 </a:t>
            </a:r>
            <a:r>
              <a:rPr lang="ko-KR" altLang="en-US" err="1"/>
              <a:t>딕셔너리에는</a:t>
            </a:r>
            <a:r>
              <a:rPr lang="ko-KR" altLang="en-US"/>
              <a:t> </a:t>
            </a:r>
            <a:r>
              <a:rPr lang="ko-KR" altLang="en-US" smtClean="0"/>
              <a:t>값</a:t>
            </a:r>
            <a:r>
              <a:rPr lang="en-US" altLang="ko-KR" smtClean="0"/>
              <a:t>(</a:t>
            </a:r>
            <a:r>
              <a:rPr lang="en-US" altLang="ko-KR"/>
              <a:t>value)</a:t>
            </a:r>
            <a:r>
              <a:rPr lang="ko-KR" altLang="en-US"/>
              <a:t>과 관련된 키</a:t>
            </a:r>
            <a:r>
              <a:rPr lang="en-US" altLang="ko-KR"/>
              <a:t>(key)</a:t>
            </a:r>
            <a:r>
              <a:rPr lang="ko-KR" altLang="en-US"/>
              <a:t>가 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key </a:t>
            </a:r>
            <a:r>
              <a:rPr lang="ko-KR" altLang="en-US" b="1" smtClean="0">
                <a:solidFill>
                  <a:srgbClr val="FF0000"/>
                </a:solidFill>
              </a:rPr>
              <a:t>는 중복되어서는 안됨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5" y="3204516"/>
            <a:ext cx="7440372" cy="21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605776" y="5441795"/>
            <a:ext cx="1862254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010-1234-5679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75463" y="5438078"/>
            <a:ext cx="1862254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010-1234-5679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56302" y="5445512"/>
            <a:ext cx="1862254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010-1234-5679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5551" y="5374889"/>
            <a:ext cx="7280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/>
              <a:t>리스트</a:t>
            </a:r>
            <a:endParaRPr lang="ko-KR" altLang="en-US" sz="3000"/>
          </a:p>
        </p:txBody>
      </p:sp>
      <p:sp>
        <p:nvSpPr>
          <p:cNvPr id="11" name="TextBox 10"/>
          <p:cNvSpPr txBox="1"/>
          <p:nvPr/>
        </p:nvSpPr>
        <p:spPr>
          <a:xfrm>
            <a:off x="2364058" y="5854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56048" y="5839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70341" y="58358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996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smtClean="0"/>
              <a:t>추가하기</a:t>
            </a:r>
            <a:endParaRPr lang="en-US" altLang="ko-KR" b="1" smtClean="0"/>
          </a:p>
          <a:p>
            <a:pPr lvl="1"/>
            <a:r>
              <a:rPr lang="ko-KR" altLang="en-US" b="1" smtClean="0"/>
              <a:t>형식</a:t>
            </a:r>
            <a:endParaRPr lang="en-US" altLang="ko-KR" b="1" smtClean="0"/>
          </a:p>
          <a:p>
            <a:pPr lvl="1"/>
            <a:endParaRPr lang="en-US" altLang="ko-KR" b="1" smtClean="0"/>
          </a:p>
          <a:p>
            <a:pPr lvl="1"/>
            <a:endParaRPr lang="en-US" altLang="ko-KR" b="1" smtClean="0"/>
          </a:p>
          <a:p>
            <a:pPr lvl="1"/>
            <a:endParaRPr lang="en-US" altLang="ko-KR" b="1" smtClean="0"/>
          </a:p>
          <a:p>
            <a:pPr lvl="1"/>
            <a:endParaRPr lang="en-US" altLang="ko-KR" b="1" smtClean="0"/>
          </a:p>
          <a:p>
            <a:pPr lvl="1"/>
            <a:endParaRPr lang="en-US" altLang="ko-KR" b="1" smtClean="0"/>
          </a:p>
          <a:p>
            <a:pPr lvl="1"/>
            <a:endParaRPr lang="en-US" altLang="ko-KR" b="1" smtClean="0"/>
          </a:p>
          <a:p>
            <a:pPr lvl="1"/>
            <a:r>
              <a:rPr lang="ko-KR" altLang="en-US" b="1" smtClean="0"/>
              <a:t>삭제하기</a:t>
            </a:r>
            <a:endParaRPr lang="en-US" altLang="ko-KR" b="1" smtClean="0"/>
          </a:p>
          <a:p>
            <a:pPr lvl="2"/>
            <a:r>
              <a:rPr lang="ko-KR" altLang="en-US" b="1" smtClean="0"/>
              <a:t>형식</a:t>
            </a:r>
          </a:p>
          <a:p>
            <a:pPr lvl="1"/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0766" y="2422860"/>
            <a:ext cx="2294198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pt-BR" sz="2000" smtClean="0"/>
              <a:t>a = {1: 'a‘}</a:t>
            </a:r>
          </a:p>
          <a:p>
            <a:pPr defTabSz="180000">
              <a:defRPr/>
            </a:pPr>
            <a:endParaRPr lang="pt-BR" sz="2000" smtClean="0"/>
          </a:p>
          <a:p>
            <a:pPr defTabSz="180000">
              <a:defRPr/>
            </a:pPr>
            <a:r>
              <a:rPr lang="pt-BR" sz="2000" smtClean="0"/>
              <a:t>a[2] = 'b‘  a</a:t>
            </a:r>
          </a:p>
          <a:p>
            <a:pPr defTabSz="180000">
              <a:defRPr/>
            </a:pPr>
            <a:endParaRPr lang="pt-BR" sz="2000" smtClean="0"/>
          </a:p>
          <a:p>
            <a:pPr defTabSz="180000">
              <a:defRPr/>
            </a:pPr>
            <a:r>
              <a:rPr lang="en-US" altLang="ko-KR" sz="2000" smtClean="0"/>
              <a:t>print(a)</a:t>
            </a:r>
            <a:endParaRPr lang="en-US" altLang="ko-KR" sz="2000"/>
          </a:p>
        </p:txBody>
      </p:sp>
      <p:sp>
        <p:nvSpPr>
          <p:cNvPr id="5" name="직사각형 4"/>
          <p:cNvSpPr/>
          <p:nvPr/>
        </p:nvSpPr>
        <p:spPr>
          <a:xfrm>
            <a:off x="6416751" y="4267452"/>
            <a:ext cx="229281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smtClean="0"/>
              <a:t>{1: 'a', 2: 'b'}</a:t>
            </a:r>
            <a:endParaRPr lang="en-US" altLang="ko-KR" sz="2000" smtClean="0"/>
          </a:p>
        </p:txBody>
      </p:sp>
      <p:sp>
        <p:nvSpPr>
          <p:cNvPr id="6" name="직사각형 5"/>
          <p:cNvSpPr/>
          <p:nvPr/>
        </p:nvSpPr>
        <p:spPr>
          <a:xfrm>
            <a:off x="1383832" y="2468389"/>
            <a:ext cx="470473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smtClean="0"/>
              <a:t>변수명 </a:t>
            </a:r>
            <a:r>
              <a:rPr lang="en-US" altLang="ko-KR" sz="2000" smtClean="0"/>
              <a:t>= {key1:value2 , key2:value2 , . .  .}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68964" y="3066838"/>
            <a:ext cx="474190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smtClean="0"/>
              <a:t>변수명 </a:t>
            </a:r>
            <a:r>
              <a:rPr lang="en-US" altLang="ko-KR" sz="2000" smtClean="0"/>
              <a:t>[key1]=value1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32515" y="5527541"/>
            <a:ext cx="465641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smtClean="0"/>
              <a:t>del </a:t>
            </a:r>
            <a:r>
              <a:rPr lang="ko-KR" altLang="en-US" sz="2000" smtClean="0"/>
              <a:t>변수명</a:t>
            </a:r>
            <a:r>
              <a:rPr lang="en-US" altLang="ko-KR" sz="2000" smtClean="0"/>
              <a:t>[key]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567772" y="5382732"/>
            <a:ext cx="2294198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>
              <a:defRPr/>
            </a:pPr>
            <a:r>
              <a:rPr lang="en-US" altLang="ko-KR" sz="2000" smtClean="0"/>
              <a:t>del a[1]</a:t>
            </a:r>
            <a:endParaRPr lang="pt-BR" sz="2000" smtClean="0"/>
          </a:p>
          <a:p>
            <a:pPr defTabSz="180000">
              <a:defRPr/>
            </a:pPr>
            <a:r>
              <a:rPr lang="en-US" altLang="ko-KR" sz="2000" smtClean="0"/>
              <a:t>print(a)</a:t>
            </a:r>
            <a:endParaRPr lang="en-US" altLang="ko-KR" sz="2000"/>
          </a:p>
        </p:txBody>
      </p:sp>
      <p:sp>
        <p:nvSpPr>
          <p:cNvPr id="10" name="직사각형 9"/>
          <p:cNvSpPr/>
          <p:nvPr/>
        </p:nvSpPr>
        <p:spPr>
          <a:xfrm>
            <a:off x="6558000" y="6223714"/>
            <a:ext cx="229281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smtClean="0"/>
              <a:t>{1: 'a', 2: 'b'}</a:t>
            </a:r>
            <a:endParaRPr lang="en-US" altLang="ko-KR" sz="200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student </a:t>
            </a:r>
            <a:r>
              <a:rPr lang="ko-KR" altLang="en-US" smtClean="0"/>
              <a:t>변수에 다음과 같은 </a:t>
            </a:r>
            <a:r>
              <a:rPr lang="en-US" altLang="ko-KR" smtClean="0"/>
              <a:t>key, value </a:t>
            </a:r>
            <a:r>
              <a:rPr lang="ko-KR" altLang="en-US" smtClean="0"/>
              <a:t>들을 추가하세요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9921" y="2159870"/>
            <a:ext cx="712083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smtClean="0"/>
              <a:t>{‘name': ‘</a:t>
            </a:r>
            <a:r>
              <a:rPr lang="ko-KR" altLang="en-US" sz="2000" smtClean="0"/>
              <a:t>홍길동</a:t>
            </a:r>
            <a:r>
              <a:rPr lang="en-US" altLang="ko-KR" sz="2000" smtClean="0"/>
              <a:t>’, ‘department': ‘</a:t>
            </a:r>
            <a:r>
              <a:rPr lang="ko-KR" altLang="en-US" sz="2000" smtClean="0"/>
              <a:t>경영학과</a:t>
            </a:r>
            <a:r>
              <a:rPr lang="en-US" altLang="ko-KR" sz="2000" smtClean="0"/>
              <a:t>', ‘</a:t>
            </a:r>
            <a:r>
              <a:rPr lang="ko-KR" altLang="en-US" sz="2000" smtClean="0"/>
              <a:t>학번</a:t>
            </a:r>
            <a:r>
              <a:rPr lang="en-US" altLang="ko-KR" sz="2000" smtClean="0"/>
              <a:t>': 20191254}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문법적인 오류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큰따옴표</a:t>
            </a:r>
            <a:r>
              <a:rPr lang="en-US" altLang="ko-KR"/>
              <a:t>(“)</a:t>
            </a:r>
            <a:r>
              <a:rPr lang="ko-KR" altLang="en-US"/>
              <a:t>로 시작했다가 작은따옴표</a:t>
            </a:r>
            <a:r>
              <a:rPr lang="en-US" altLang="ko-KR"/>
              <a:t>(‘)</a:t>
            </a:r>
            <a:r>
              <a:rPr lang="ko-KR" altLang="en-US"/>
              <a:t>로 끝내면 문법적인 오류이다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4233" y="2561170"/>
            <a:ext cx="7760675" cy="11355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err="1" smtClean="0"/>
              <a:t>msg</a:t>
            </a:r>
            <a:r>
              <a:rPr lang="en-US" altLang="ko-KR" smtClean="0"/>
              <a:t> </a:t>
            </a:r>
            <a:r>
              <a:rPr lang="en-US" altLang="ko-KR"/>
              <a:t>= "</a:t>
            </a:r>
            <a:r>
              <a:rPr lang="en-US" altLang="ko-KR" smtClean="0"/>
              <a:t>Hello‘</a:t>
            </a:r>
          </a:p>
          <a:p>
            <a:endParaRPr lang="en-US" altLang="ko-KR"/>
          </a:p>
          <a:p>
            <a:r>
              <a:rPr lang="en-US" altLang="ko-KR" err="1"/>
              <a:t>SyntaxError</a:t>
            </a:r>
            <a:r>
              <a:rPr lang="en-US" altLang="ko-KR"/>
              <a:t>: </a:t>
            </a:r>
            <a:r>
              <a:rPr lang="en-US" altLang="ko-KR" err="1"/>
              <a:t>EOL</a:t>
            </a:r>
            <a:r>
              <a:rPr lang="en-US" altLang="ko-KR"/>
              <a:t> while scanning string literal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6454" y="3868140"/>
            <a:ext cx="6002727" cy="280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355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딕셔너리에서 </a:t>
            </a:r>
            <a:r>
              <a:rPr lang="en-US" altLang="ko-KR" smtClean="0"/>
              <a:t>Key </a:t>
            </a:r>
            <a:r>
              <a:rPr lang="ko-KR" altLang="en-US" smtClean="0"/>
              <a:t>사용해 </a:t>
            </a:r>
            <a:r>
              <a:rPr lang="en-US" altLang="ko-KR" smtClean="0"/>
              <a:t>Value </a:t>
            </a:r>
            <a:r>
              <a:rPr lang="ko-KR" altLang="en-US" smtClean="0"/>
              <a:t>얻기</a:t>
            </a:r>
            <a:endParaRPr lang="en-US" altLang="ko-KR" smtClean="0"/>
          </a:p>
          <a:p>
            <a:pPr lvl="1"/>
            <a:r>
              <a:rPr lang="ko-KR" altLang="en-US" smtClean="0"/>
              <a:t>형식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1349298" y="3058479"/>
            <a:ext cx="441588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smtClean="0"/>
              <a:t>grade = {'pey': 10, 'julliet': 99}</a:t>
            </a:r>
          </a:p>
          <a:p>
            <a:pPr>
              <a:defRPr/>
            </a:pPr>
            <a:endParaRPr lang="en-US" altLang="ko-KR" sz="2000" smtClean="0"/>
          </a:p>
          <a:p>
            <a:pPr>
              <a:defRPr/>
            </a:pPr>
            <a:r>
              <a:rPr lang="en-US" altLang="ko-KR" sz="2000" smtClean="0"/>
              <a:t>gradeValue1 = grade['pey']</a:t>
            </a:r>
          </a:p>
          <a:p>
            <a:pPr>
              <a:defRPr/>
            </a:pPr>
            <a:r>
              <a:rPr lang="en-US" altLang="ko-KR" sz="2000" smtClean="0"/>
              <a:t>gradeValue2=  grade['julliet']</a:t>
            </a:r>
          </a:p>
          <a:p>
            <a:pPr>
              <a:defRPr/>
            </a:pPr>
            <a:endParaRPr lang="en-US" altLang="ko-KR" sz="2000" smtClean="0"/>
          </a:p>
          <a:p>
            <a:pPr>
              <a:defRPr/>
            </a:pPr>
            <a:r>
              <a:rPr lang="en-US" altLang="ko-KR" sz="2000" smtClean="0"/>
              <a:t>print(gradeValue1, gradeValue2)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76399" y="5248759"/>
            <a:ext cx="229281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smtClean="0"/>
              <a:t>10 99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61530" y="2423784"/>
            <a:ext cx="470473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smtClean="0"/>
              <a:t>저장변수 </a:t>
            </a:r>
            <a:r>
              <a:rPr lang="en-US" altLang="ko-KR" sz="2000" smtClean="0"/>
              <a:t>= </a:t>
            </a:r>
            <a:r>
              <a:rPr lang="ko-KR" altLang="en-US" sz="2000" smtClean="0"/>
              <a:t>딕셔녀리변수 </a:t>
            </a:r>
            <a:r>
              <a:rPr lang="en-US" altLang="ko-KR" sz="2000" smtClean="0"/>
              <a:t>[key1]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– </a:t>
            </a:r>
            <a:r>
              <a:rPr lang="ko-KR" altLang="en-US" smtClean="0"/>
              <a:t>인덱싱</a:t>
            </a:r>
            <a:r>
              <a:rPr lang="en-US" altLang="ko-KR" smtClean="0"/>
              <a:t>(Indexing)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문자열에서 원하는 위치에 있는 문자를 마음대로 꺼낼 수 있는데 이를 인덱싱</a:t>
            </a:r>
            <a:r>
              <a:rPr lang="en-US" altLang="ko-KR" smtClean="0"/>
              <a:t>(Indexing)</a:t>
            </a:r>
            <a:r>
              <a:rPr lang="ko-KR" altLang="en-US" smtClean="0"/>
              <a:t>이라 함</a:t>
            </a:r>
            <a:endParaRPr lang="en-US" altLang="ko-KR" smtClean="0"/>
          </a:p>
          <a:p>
            <a:pPr lvl="1"/>
            <a:r>
              <a:rPr lang="ko-KR" altLang="en-US" smtClean="0"/>
              <a:t>문자열의 인덱싱은 </a:t>
            </a:r>
            <a:r>
              <a:rPr lang="en-US" altLang="ko-KR" smtClean="0"/>
              <a:t>0</a:t>
            </a:r>
            <a:r>
              <a:rPr lang="ko-KR" altLang="en-US" smtClean="0"/>
              <a:t>부터 시작함</a:t>
            </a:r>
            <a:endParaRPr lang="en-US" altLang="ko-KR" smtClean="0"/>
          </a:p>
          <a:p>
            <a:pPr lvl="1"/>
            <a:r>
              <a:rPr lang="ko-KR" altLang="en-US" smtClean="0"/>
              <a:t>문자는 </a:t>
            </a:r>
            <a:r>
              <a:rPr lang="en-US" altLang="ko-KR" smtClean="0"/>
              <a:t>‘ ‘</a:t>
            </a:r>
            <a:r>
              <a:rPr lang="ko-KR" altLang="en-US" smtClean="0"/>
              <a:t>로</a:t>
            </a:r>
            <a:r>
              <a:rPr lang="en-US" altLang="ko-KR" smtClean="0"/>
              <a:t> </a:t>
            </a:r>
            <a:r>
              <a:rPr lang="ko-KR" altLang="en-US" smtClean="0"/>
              <a:t>표현</a:t>
            </a:r>
            <a:endParaRPr lang="ko-KR" alt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3390810"/>
            <a:ext cx="58102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6"/>
          <p:cNvGrpSpPr/>
          <p:nvPr/>
        </p:nvGrpSpPr>
        <p:grpSpPr>
          <a:xfrm>
            <a:off x="1247775" y="4257585"/>
            <a:ext cx="5972175" cy="1323439"/>
            <a:chOff x="1104900" y="3049588"/>
            <a:chExt cx="3176741" cy="1323439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1104900" y="3049588"/>
              <a:ext cx="1950630" cy="13234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>
                <a:defRPr/>
              </a:pPr>
              <a:r>
                <a:rPr lang="pt-BR" altLang="ko-KR" sz="1600"/>
                <a:t>var = "python is very powerful"</a:t>
              </a:r>
            </a:p>
            <a:p>
              <a:pPr defTabSz="180000">
                <a:defRPr/>
              </a:pPr>
              <a:r>
                <a:rPr lang="pt-BR" altLang="ko-KR" sz="1600"/>
                <a:t>print(var[4])</a:t>
              </a:r>
            </a:p>
            <a:p>
              <a:pPr defTabSz="180000">
                <a:defRPr/>
              </a:pPr>
              <a:r>
                <a:rPr lang="pt-BR" altLang="ko-KR" sz="1600"/>
                <a:t>print(var[11])</a:t>
              </a:r>
            </a:p>
            <a:p>
              <a:pPr defTabSz="180000">
                <a:defRPr/>
              </a:pPr>
              <a:r>
                <a:rPr lang="pt-BR" altLang="ko-KR" sz="1600"/>
                <a:t>print(var[0])</a:t>
              </a:r>
            </a:p>
            <a:p>
              <a:pPr defTabSz="180000">
                <a:defRPr/>
              </a:pPr>
              <a:r>
                <a:rPr lang="pt-BR" altLang="ko-KR" sz="1600"/>
                <a:t>print(var[1])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59480" y="3111142"/>
              <a:ext cx="22216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/>
                <a:t>o</a:t>
              </a:r>
            </a:p>
            <a:p>
              <a:r>
                <a:rPr lang="en-US" altLang="ko-KR"/>
                <a:t>e</a:t>
              </a:r>
            </a:p>
            <a:p>
              <a:r>
                <a:rPr lang="en-US" altLang="ko-KR"/>
                <a:t>p</a:t>
              </a:r>
            </a:p>
            <a:p>
              <a:r>
                <a:rPr lang="en-US" altLang="ko-KR"/>
                <a:t>y</a:t>
              </a:r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352800" y="3571348"/>
              <a:ext cx="419100" cy="279916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14424" y="5771748"/>
            <a:ext cx="44149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mtClean="0">
                <a:solidFill>
                  <a:srgbClr val="FF0000"/>
                </a:solidFill>
              </a:rPr>
              <a:t>문자열은 인덱싱을 통한 요소의 수정은 </a:t>
            </a:r>
            <a:r>
              <a:rPr lang="ko-KR" altLang="en-US" sz="2500" err="1" smtClean="0">
                <a:solidFill>
                  <a:srgbClr val="FF0000"/>
                </a:solidFill>
              </a:rPr>
              <a:t>할수</a:t>
            </a:r>
            <a:r>
              <a:rPr lang="ko-KR" altLang="en-US" sz="2500" smtClean="0">
                <a:solidFill>
                  <a:srgbClr val="FF0000"/>
                </a:solidFill>
              </a:rPr>
              <a:t> 없다</a:t>
            </a:r>
            <a:r>
              <a:rPr lang="en-US" altLang="ko-KR" sz="2500" smtClean="0">
                <a:solidFill>
                  <a:srgbClr val="FF0000"/>
                </a:solidFill>
              </a:rPr>
              <a:t>!!</a:t>
            </a:r>
            <a:endParaRPr lang="ko-KR" altLang="en-US" sz="25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2303</TotalTime>
  <Words>3142</Words>
  <Application>Microsoft Office PowerPoint</Application>
  <PresentationFormat>화면 슬라이드 쇼(4:3)</PresentationFormat>
  <Paragraphs>821</Paragraphs>
  <Slides>80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1" baseType="lpstr">
      <vt:lpstr>1_가을</vt:lpstr>
      <vt:lpstr>3장 자료형</vt:lpstr>
      <vt:lpstr>파이썬 표준 데이터 유형</vt:lpstr>
      <vt:lpstr>Number 타입</vt:lpstr>
      <vt:lpstr>파이썬과 자료형</vt:lpstr>
      <vt:lpstr>문자열</vt:lpstr>
      <vt:lpstr>문자열</vt:lpstr>
      <vt:lpstr>문자열</vt:lpstr>
      <vt:lpstr>문법적인 오류</vt:lpstr>
      <vt:lpstr>문자열 – 인덱싱(Indexing)</vt:lpstr>
      <vt:lpstr>문자열 접합</vt:lpstr>
      <vt:lpstr>숫자-&gt;문자열</vt:lpstr>
      <vt:lpstr>이스케이프 문자</vt:lpstr>
      <vt:lpstr>이스케이프 문자</vt:lpstr>
      <vt:lpstr>이스케이프 문자</vt:lpstr>
      <vt:lpstr>이스케이프 문자</vt:lpstr>
      <vt:lpstr>도전문제</vt:lpstr>
      <vt:lpstr>여러 줄 문자열 만들기</vt:lpstr>
      <vt:lpstr>문자열 반복</vt:lpstr>
      <vt:lpstr>문자열과 숫자</vt:lpstr>
      <vt:lpstr>도전문제</vt:lpstr>
      <vt:lpstr>문자열에 변수값 포함</vt:lpstr>
      <vt:lpstr>Lab: 거북이와 인사해보자.</vt:lpstr>
      <vt:lpstr>슬라이드 23</vt:lpstr>
      <vt:lpstr>슬라이드 24</vt:lpstr>
      <vt:lpstr>개별 문자 추출(슬라이싱)</vt:lpstr>
      <vt:lpstr>개별 문자 추출(슬라이싱)</vt:lpstr>
      <vt:lpstr>개별 문자 추출(슬라이싱)</vt:lpstr>
      <vt:lpstr>실습문제</vt:lpstr>
      <vt:lpstr>연습문제</vt:lpstr>
      <vt:lpstr>포맷팅</vt:lpstr>
      <vt:lpstr>포맷팅</vt:lpstr>
      <vt:lpstr>포맷팅</vt:lpstr>
      <vt:lpstr>파이썬 standard library </vt:lpstr>
      <vt:lpstr>함수</vt:lpstr>
      <vt:lpstr>문자열 길이 구하는 함수</vt:lpstr>
      <vt:lpstr>자료형 확인할수 있는 함수</vt:lpstr>
      <vt:lpstr>숫자를 문자열로 바꾸는 함수</vt:lpstr>
      <vt:lpstr>문자열 - 관련함수</vt:lpstr>
      <vt:lpstr>문자열 - 관련함수</vt:lpstr>
      <vt:lpstr>문자열 - 관련함수</vt:lpstr>
      <vt:lpstr>연습문제</vt:lpstr>
      <vt:lpstr>문자열 - 관련함수</vt:lpstr>
      <vt:lpstr>문자열 -&gt; 숫자</vt:lpstr>
      <vt:lpstr>Lab: 친근하게 대화하는 프로그램</vt:lpstr>
      <vt:lpstr>Solution </vt:lpstr>
      <vt:lpstr>Lab: 연, 월, 일을 합하여 출력하기</vt:lpstr>
      <vt:lpstr>Solution </vt:lpstr>
      <vt:lpstr>Lab: 2050년에는 몇 살이 될까?</vt:lpstr>
      <vt:lpstr>리스트</vt:lpstr>
      <vt:lpstr>슬라이싱</vt:lpstr>
      <vt:lpstr>리스트</vt:lpstr>
      <vt:lpstr>리스트 </vt:lpstr>
      <vt:lpstr>리스트</vt:lpstr>
      <vt:lpstr>리스트</vt:lpstr>
      <vt:lpstr>리스트</vt:lpstr>
      <vt:lpstr>리스트</vt:lpstr>
      <vt:lpstr>리스트</vt:lpstr>
      <vt:lpstr>점의 의미</vt:lpstr>
      <vt:lpstr>리스트관련 함수</vt:lpstr>
      <vt:lpstr>리스트관련 함수</vt:lpstr>
      <vt:lpstr>리스트관련 함수</vt:lpstr>
      <vt:lpstr>리스트관련 함수</vt:lpstr>
      <vt:lpstr>리스트관련 함수</vt:lpstr>
      <vt:lpstr>리스트관련 함수</vt:lpstr>
      <vt:lpstr>리스트관련 함수</vt:lpstr>
      <vt:lpstr>Lab: 친구들의 리스트 생성하기</vt:lpstr>
      <vt:lpstr>Solution </vt:lpstr>
      <vt:lpstr>Lab: 리스트에 저장된 색상으로 원그리기</vt:lpstr>
      <vt:lpstr>Solution </vt:lpstr>
      <vt:lpstr>Lab: 오늘의 속담</vt:lpstr>
      <vt:lpstr>Solution </vt:lpstr>
      <vt:lpstr>Lab: 오륜기 그리기</vt:lpstr>
      <vt:lpstr>Solution </vt:lpstr>
      <vt:lpstr>Lab: 애스터로이드 게임 업그레이드</vt:lpstr>
      <vt:lpstr>Solution </vt:lpstr>
      <vt:lpstr>Solution </vt:lpstr>
      <vt:lpstr>딕셔너리</vt:lpstr>
      <vt:lpstr>딕셔너리</vt:lpstr>
      <vt:lpstr>연습문제</vt:lpstr>
      <vt:lpstr>딕셔너리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460</cp:revision>
  <dcterms:created xsi:type="dcterms:W3CDTF">2007-06-29T06:43:39Z</dcterms:created>
  <dcterms:modified xsi:type="dcterms:W3CDTF">2019-01-11T03:45:15Z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