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9" r:id="rId3"/>
    <p:sldId id="343" r:id="rId4"/>
    <p:sldId id="311" r:id="rId5"/>
    <p:sldId id="359" r:id="rId6"/>
    <p:sldId id="360" r:id="rId7"/>
    <p:sldId id="361" r:id="rId8"/>
    <p:sldId id="344" r:id="rId9"/>
    <p:sldId id="346" r:id="rId10"/>
    <p:sldId id="322" r:id="rId11"/>
    <p:sldId id="323" r:id="rId12"/>
    <p:sldId id="324" r:id="rId13"/>
    <p:sldId id="325" r:id="rId14"/>
    <p:sldId id="347" r:id="rId15"/>
    <p:sldId id="328" r:id="rId16"/>
    <p:sldId id="329" r:id="rId17"/>
    <p:sldId id="312" r:id="rId18"/>
    <p:sldId id="355" r:id="rId19"/>
    <p:sldId id="356" r:id="rId20"/>
    <p:sldId id="330" r:id="rId21"/>
    <p:sldId id="337" r:id="rId22"/>
    <p:sldId id="338" r:id="rId23"/>
    <p:sldId id="348" r:id="rId24"/>
    <p:sldId id="331" r:id="rId25"/>
    <p:sldId id="332" r:id="rId26"/>
    <p:sldId id="333" r:id="rId27"/>
    <p:sldId id="350" r:id="rId28"/>
    <p:sldId id="351" r:id="rId29"/>
    <p:sldId id="352" r:id="rId30"/>
    <p:sldId id="353" r:id="rId31"/>
    <p:sldId id="354" r:id="rId3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CCCCFF"/>
    <a:srgbClr val="CCFFFF"/>
    <a:srgbClr val="CCFFCC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88" autoAdjust="0"/>
    <p:restoredTop sz="93514" autoAdjust="0"/>
  </p:normalViewPr>
  <p:slideViewPr>
    <p:cSldViewPr snapToGrid="0">
      <p:cViewPr varScale="1">
        <p:scale>
          <a:sx n="85" d="100"/>
          <a:sy n="85" d="100"/>
        </p:scale>
        <p:origin x="-14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6970" y="365286"/>
            <a:ext cx="5388429" cy="8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131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22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792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1/11/2019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81000"/>
            <a:ext cx="2514600" cy="3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482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40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5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682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4658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887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7317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22443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/32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062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5</a:t>
            </a:r>
            <a:r>
              <a:rPr lang="ko-KR" altLang="en-US" smtClean="0"/>
              <a:t>장 </a:t>
            </a:r>
            <a:r>
              <a:rPr lang="ko-KR" altLang="en-US" smtClean="0"/>
              <a:t>연산</a:t>
            </a:r>
            <a:r>
              <a:rPr lang="ko-KR" altLang="en-US" smtClean="0"/>
              <a:t>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068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가게 매출 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커피 전문점을 내려고 한다</a:t>
            </a:r>
            <a:r>
              <a:rPr lang="en-US" altLang="ko-KR" dirty="0"/>
              <a:t>. </a:t>
            </a:r>
            <a:r>
              <a:rPr lang="ko-KR" altLang="en-US" dirty="0"/>
              <a:t>다음과 같은 커피 메뉴가 있을 때</a:t>
            </a:r>
            <a:r>
              <a:rPr lang="en-US" altLang="ko-KR" dirty="0"/>
              <a:t>, </a:t>
            </a:r>
            <a:r>
              <a:rPr lang="ko-KR" altLang="en-US" dirty="0"/>
              <a:t>얼마나 많은 매출을 올릴 수 있을 지 계산해보고자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아메리카노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카페라떼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카푸치노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총 매출은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185000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58" y="225938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380" y="2910561"/>
            <a:ext cx="3310492" cy="2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038"/>
            <a:ext cx="8229600" cy="34163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americano_price</a:t>
            </a:r>
            <a:r>
              <a:rPr lang="en-US" altLang="ko-KR" dirty="0"/>
              <a:t> = 2000</a:t>
            </a:r>
          </a:p>
          <a:p>
            <a:r>
              <a:rPr lang="en-US" altLang="ko-KR" dirty="0" err="1"/>
              <a:t>cafelatte_price</a:t>
            </a:r>
            <a:r>
              <a:rPr lang="en-US" altLang="ko-KR" dirty="0"/>
              <a:t> = 3000</a:t>
            </a:r>
          </a:p>
          <a:p>
            <a:r>
              <a:rPr lang="en-US" altLang="ko-KR" dirty="0" err="1"/>
              <a:t>capucino_price</a:t>
            </a:r>
            <a:r>
              <a:rPr lang="en-US" altLang="ko-KR" dirty="0"/>
              <a:t> = 3500</a:t>
            </a:r>
          </a:p>
          <a:p>
            <a:endParaRPr lang="en-US" altLang="ko-KR" dirty="0"/>
          </a:p>
          <a:p>
            <a:r>
              <a:rPr lang="en-US" altLang="ko-KR" dirty="0" err="1"/>
              <a:t>americanos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아메리카노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cafelattes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카페라떼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capucinos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카푸치노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</a:p>
          <a:p>
            <a:endParaRPr lang="ko-KR" altLang="en-US" dirty="0"/>
          </a:p>
          <a:p>
            <a:r>
              <a:rPr lang="en-US" altLang="ko-KR" dirty="0"/>
              <a:t>sales = </a:t>
            </a:r>
            <a:r>
              <a:rPr lang="en-US" altLang="ko-KR" dirty="0" err="1"/>
              <a:t>americanos</a:t>
            </a:r>
            <a:r>
              <a:rPr lang="en-US" altLang="ko-KR" dirty="0"/>
              <a:t>*</a:t>
            </a:r>
            <a:r>
              <a:rPr lang="en-US" altLang="ko-KR" dirty="0" err="1"/>
              <a:t>americano_price</a:t>
            </a:r>
            <a:endParaRPr lang="en-US" altLang="ko-KR" dirty="0"/>
          </a:p>
          <a:p>
            <a:r>
              <a:rPr lang="en-US" altLang="ko-KR" dirty="0"/>
              <a:t>sales = sales + </a:t>
            </a:r>
            <a:r>
              <a:rPr lang="en-US" altLang="ko-KR" dirty="0" err="1"/>
              <a:t>cafelattes</a:t>
            </a:r>
            <a:r>
              <a:rPr lang="en-US" altLang="ko-KR" dirty="0"/>
              <a:t>*</a:t>
            </a:r>
            <a:r>
              <a:rPr lang="en-US" altLang="ko-KR" dirty="0" err="1"/>
              <a:t>cafelatte_price</a:t>
            </a:r>
            <a:endParaRPr lang="en-US" altLang="ko-KR" dirty="0"/>
          </a:p>
          <a:p>
            <a:r>
              <a:rPr lang="en-US" altLang="ko-KR" dirty="0"/>
              <a:t>sales = sales + </a:t>
            </a:r>
            <a:r>
              <a:rPr lang="en-US" altLang="ko-KR" dirty="0" err="1"/>
              <a:t>capucinos</a:t>
            </a:r>
            <a:r>
              <a:rPr lang="en-US" altLang="ko-KR" dirty="0"/>
              <a:t>*</a:t>
            </a:r>
            <a:r>
              <a:rPr lang="en-US" altLang="ko-KR" dirty="0" err="1"/>
              <a:t>capucino_price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총 매출은</a:t>
            </a:r>
            <a:r>
              <a:rPr lang="en-US" altLang="ko-KR" dirty="0"/>
              <a:t>", sales,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97396"/>
            <a:ext cx="8384959" cy="1347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6" y="1808038"/>
            <a:ext cx="1762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/>
              <a:t>화</a:t>
            </a:r>
            <a:r>
              <a:rPr lang="ko-KR" altLang="en-US" dirty="0" smtClean="0">
                <a:effectLst/>
              </a:rPr>
              <a:t>씨온도를 섭씨온도로 </a:t>
            </a:r>
            <a:r>
              <a:rPr lang="ko-KR" altLang="en-US" dirty="0">
                <a:effectLst/>
              </a:rPr>
              <a:t>변환하기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화씨온도를</a:t>
            </a:r>
            <a:r>
              <a:rPr lang="ko-KR" altLang="en-US" dirty="0" smtClean="0"/>
              <a:t> </a:t>
            </a:r>
            <a:r>
              <a:rPr lang="ko-KR" altLang="en-US" dirty="0"/>
              <a:t>받아서 </a:t>
            </a:r>
            <a:r>
              <a:rPr lang="ko-KR" altLang="en-US" dirty="0" err="1"/>
              <a:t>섭씨온도로</a:t>
            </a:r>
            <a:r>
              <a:rPr lang="ko-KR" altLang="en-US" dirty="0"/>
              <a:t> 바꾸는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715089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화씨온도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섭씨온도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37.77777777777778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39" y="153153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85" y="2558156"/>
            <a:ext cx="5400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13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46974"/>
            <a:ext cx="82296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ftemp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화씨온도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ctemp</a:t>
            </a:r>
            <a:r>
              <a:rPr lang="en-US" altLang="ko-KR" dirty="0"/>
              <a:t> = (ftemp-32.0)*5.0/9.0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섭씨온도</a:t>
            </a:r>
            <a:r>
              <a:rPr lang="en-US" altLang="ko-KR" dirty="0"/>
              <a:t>:", </a:t>
            </a:r>
            <a:r>
              <a:rPr lang="en-US" altLang="ko-KR" dirty="0" err="1"/>
              <a:t>ctemp</a:t>
            </a:r>
            <a:r>
              <a:rPr lang="en-US" altLang="ko-KR" dirty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71107" y="1733096"/>
            <a:ext cx="1157023" cy="31818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" y="4741403"/>
            <a:ext cx="8664652" cy="9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7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세명의</a:t>
            </a:r>
            <a:r>
              <a:rPr lang="ko-KR" altLang="en-US" dirty="0" smtClean="0"/>
              <a:t> 점수를</a:t>
            </a:r>
            <a:r>
              <a:rPr lang="en-US" altLang="ko-KR" dirty="0" smtClean="0"/>
              <a:t>0-100 </a:t>
            </a:r>
            <a:r>
              <a:rPr lang="ko-KR" altLang="en-US" dirty="0" smtClean="0"/>
              <a:t>사이의 값을 입력 받아서 평균값을 출력하시오</a:t>
            </a:r>
            <a:endParaRPr lang="en-US" altLang="ko-KR" dirty="0" smtClean="0"/>
          </a:p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숫자값을</a:t>
            </a:r>
            <a:r>
              <a:rPr lang="ko-KR" altLang="en-US" dirty="0" smtClean="0"/>
              <a:t> 입력하면 </a:t>
            </a:r>
            <a:r>
              <a:rPr lang="en-US" altLang="ko-KR" dirty="0" smtClean="0"/>
              <a:t>+,-,*,/,//,%</a:t>
            </a:r>
            <a:r>
              <a:rPr lang="ko-KR" altLang="en-US" dirty="0" smtClean="0"/>
              <a:t>의 값을 출력하시오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783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>
                <a:effectLst/>
              </a:rPr>
              <a:t>자동 판매기 프로그램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10302" y="1622507"/>
            <a:ext cx="8153400" cy="44958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자동 판매기를 시뮬레이션하는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자동 판매기는 사용자로부터 투입한 돈과 물건값을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물건값은 </a:t>
            </a:r>
            <a:r>
              <a:rPr lang="en-US" altLang="ko-KR" sz="2000" dirty="0"/>
              <a:t>100</a:t>
            </a:r>
            <a:r>
              <a:rPr lang="ko-KR" altLang="en-US" sz="2000" dirty="0"/>
              <a:t>원 단위라고 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프로그램은 잔돈을 계산하여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자판기는 동전 </a:t>
            </a:r>
            <a:r>
              <a:rPr lang="en-US" altLang="ko-KR" sz="2000" dirty="0"/>
              <a:t>500</a:t>
            </a:r>
            <a:r>
              <a:rPr lang="ko-KR" altLang="en-US" sz="2000" dirty="0"/>
              <a:t>원</a:t>
            </a:r>
            <a:r>
              <a:rPr lang="en-US" altLang="ko-KR" sz="2000" dirty="0"/>
              <a:t>, 100</a:t>
            </a:r>
            <a:r>
              <a:rPr lang="ko-KR" altLang="en-US" sz="2000" dirty="0" err="1"/>
              <a:t>원짜리만</a:t>
            </a:r>
            <a:r>
              <a:rPr lang="ko-KR" altLang="en-US" sz="2000" dirty="0"/>
              <a:t> 가지고 있다고 가정하자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9178" y="3099100"/>
            <a:ext cx="7795648" cy="1634490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투입한 돈</a:t>
            </a:r>
            <a:r>
              <a:rPr lang="en-US" altLang="ko-KR" dirty="0"/>
              <a:t>: 5000</a:t>
            </a:r>
          </a:p>
          <a:p>
            <a:r>
              <a:rPr lang="ko-KR" altLang="en-US" dirty="0"/>
              <a:t>물건값</a:t>
            </a:r>
            <a:r>
              <a:rPr lang="en-US" altLang="ko-KR" dirty="0"/>
              <a:t>: 2600</a:t>
            </a:r>
          </a:p>
          <a:p>
            <a:r>
              <a:rPr lang="ko-KR" altLang="en-US" dirty="0"/>
              <a:t>거스름돈</a:t>
            </a:r>
            <a:r>
              <a:rPr lang="en-US" altLang="ko-KR" dirty="0"/>
              <a:t>: 2400</a:t>
            </a:r>
          </a:p>
          <a:p>
            <a:r>
              <a:rPr lang="en-US" altLang="ko-KR" dirty="0"/>
              <a:t>500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49" y="114136"/>
            <a:ext cx="1107799" cy="989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04" y="3812859"/>
            <a:ext cx="2885518" cy="28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57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20" y="1625031"/>
            <a:ext cx="8229600" cy="31393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money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투입한 돈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price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물건 값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change = money-price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거스름돈</a:t>
            </a:r>
            <a:r>
              <a:rPr lang="en-US" altLang="ko-KR" dirty="0"/>
              <a:t>: ", change)</a:t>
            </a:r>
          </a:p>
          <a:p>
            <a:r>
              <a:rPr lang="en-US" altLang="ko-KR" dirty="0" err="1"/>
              <a:t>coin500s</a:t>
            </a:r>
            <a:r>
              <a:rPr lang="en-US" altLang="ko-KR" dirty="0"/>
              <a:t> = change // 500 	      # 500</a:t>
            </a:r>
            <a:r>
              <a:rPr lang="ko-KR" altLang="en-US" dirty="0"/>
              <a:t>으로 나누어서 몫이 </a:t>
            </a:r>
            <a:r>
              <a:rPr lang="en-US" altLang="ko-KR" dirty="0"/>
              <a:t>500</a:t>
            </a:r>
            <a:r>
              <a:rPr lang="ko-KR" altLang="en-US" dirty="0"/>
              <a:t>원짜리의 개수</a:t>
            </a:r>
          </a:p>
          <a:p>
            <a:r>
              <a:rPr lang="en-US" altLang="ko-KR" dirty="0"/>
              <a:t>change = change % 500 	      # 500</a:t>
            </a:r>
            <a:r>
              <a:rPr lang="ko-KR" altLang="en-US" dirty="0"/>
              <a:t>으로 나눈 나머지를 계산한다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coin100s</a:t>
            </a:r>
            <a:r>
              <a:rPr lang="en-US" altLang="ko-KR" dirty="0"/>
              <a:t> = change // 100 	      # 100</a:t>
            </a:r>
            <a:r>
              <a:rPr lang="ko-KR" altLang="en-US" dirty="0"/>
              <a:t>으로 나누어서 몫이 </a:t>
            </a:r>
            <a:r>
              <a:rPr lang="en-US" altLang="ko-KR" dirty="0"/>
              <a:t>100</a:t>
            </a:r>
            <a:r>
              <a:rPr lang="ko-KR" altLang="en-US" dirty="0"/>
              <a:t>원짜리의 개수</a:t>
            </a:r>
          </a:p>
          <a:p>
            <a:endParaRPr lang="en-US" altLang="ko-KR" dirty="0"/>
          </a:p>
          <a:p>
            <a:r>
              <a:rPr lang="en-US" altLang="ko-KR" dirty="0"/>
              <a:t>print("500</a:t>
            </a:r>
            <a:r>
              <a:rPr lang="ko-KR" altLang="en-US" dirty="0"/>
              <a:t>원 동전의 개수</a:t>
            </a:r>
            <a:r>
              <a:rPr lang="en-US" altLang="ko-KR" dirty="0"/>
              <a:t>: ", </a:t>
            </a:r>
            <a:r>
              <a:rPr lang="en-US" altLang="ko-KR" dirty="0" err="1"/>
              <a:t>coin500s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print("100</a:t>
            </a:r>
            <a:r>
              <a:rPr lang="ko-KR" altLang="en-US" dirty="0"/>
              <a:t>원 동전의 개수</a:t>
            </a:r>
            <a:r>
              <a:rPr lang="en-US" altLang="ko-KR" dirty="0"/>
              <a:t>: ", </a:t>
            </a:r>
            <a:r>
              <a:rPr lang="en-US" altLang="ko-KR" dirty="0" err="1"/>
              <a:t>coin100s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0" y="5005665"/>
            <a:ext cx="8229600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61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계산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지수</a:t>
            </a:r>
            <a:r>
              <a:rPr lang="en-US" altLang="ko-KR" dirty="0"/>
              <a:t>(power)</a:t>
            </a:r>
            <a:r>
              <a:rPr lang="ko-KR" altLang="en-US" dirty="0"/>
              <a:t>를 계산하려면 ** 연산자를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3764" y="2357731"/>
            <a:ext cx="77956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/>
              <a:t>&gt;&gt;&gt; 2 ** 7 </a:t>
            </a:r>
          </a:p>
          <a:p>
            <a:r>
              <a:rPr lang="en-US" altLang="ko-KR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xmlns="" val="20985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BMI </a:t>
            </a:r>
            <a:r>
              <a:rPr lang="ko-KR" altLang="en-US" dirty="0" smtClean="0">
                <a:effectLst/>
              </a:rPr>
              <a:t>계산하기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신장과 체중을 </a:t>
            </a:r>
            <a:r>
              <a:rPr lang="ko-KR" altLang="en-US" dirty="0" err="1"/>
              <a:t>입력받아서</a:t>
            </a:r>
            <a:r>
              <a:rPr lang="ko-KR" altLang="en-US" dirty="0"/>
              <a:t> </a:t>
            </a:r>
            <a:r>
              <a:rPr lang="en-US" altLang="ko-KR" dirty="0"/>
              <a:t>BMI </a:t>
            </a:r>
            <a:r>
              <a:rPr lang="ko-KR" altLang="en-US" dirty="0"/>
              <a:t>값을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152" y="5305464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85.0</a:t>
            </a:r>
            <a:endParaRPr lang="ko-KR" altLang="en-US" dirty="0"/>
          </a:p>
          <a:p>
            <a:r>
              <a:rPr lang="ko-KR" altLang="en-US" dirty="0"/>
              <a:t>키를 미터 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1.83</a:t>
            </a:r>
            <a:endParaRPr lang="ko-KR" altLang="en-US" dirty="0"/>
          </a:p>
          <a:p>
            <a:r>
              <a:rPr lang="ko-KR" altLang="en-US" dirty="0"/>
              <a:t>당신의 </a:t>
            </a:r>
            <a:r>
              <a:rPr lang="en-US" altLang="ko-KR" dirty="0"/>
              <a:t>BMI= 25.381468541909282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2" y="2661543"/>
            <a:ext cx="5658127" cy="23688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36" y="162823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46974"/>
            <a:ext cx="82296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weight = float(input("</a:t>
            </a:r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/>
              <a:t>height = float(input("</a:t>
            </a:r>
            <a:r>
              <a:rPr lang="ko-KR" altLang="en-US" dirty="0"/>
              <a:t>키를 미터 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"))</a:t>
            </a:r>
          </a:p>
          <a:p>
            <a:endParaRPr lang="ko-KR" altLang="en-US" dirty="0"/>
          </a:p>
          <a:p>
            <a:r>
              <a:rPr lang="en-US" altLang="ko-KR" dirty="0" err="1"/>
              <a:t>bmi</a:t>
            </a:r>
            <a:r>
              <a:rPr lang="en-US" altLang="ko-KR" dirty="0"/>
              <a:t> = (weight / (height**2)) 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당신의 </a:t>
            </a:r>
            <a:r>
              <a:rPr lang="en-US" altLang="ko-KR" dirty="0"/>
              <a:t>BMI=", </a:t>
            </a:r>
            <a:r>
              <a:rPr lang="en-US" altLang="ko-KR" dirty="0" err="1"/>
              <a:t>bmi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2673" y="3679706"/>
            <a:ext cx="2225757" cy="1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61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피연산자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수식</a:t>
            </a:r>
            <a:r>
              <a:rPr lang="en-US" altLang="ko-KR" sz="2000" dirty="0"/>
              <a:t>(expression</a:t>
            </a:r>
            <a:r>
              <a:rPr lang="en-US" altLang="ko-KR" sz="2000" dirty="0" smtClean="0"/>
              <a:t>)=</a:t>
            </a:r>
            <a:r>
              <a:rPr lang="ko-KR" altLang="en-US" sz="2000" dirty="0" smtClean="0"/>
              <a:t>피연산자들과 </a:t>
            </a:r>
            <a:r>
              <a:rPr lang="ko-KR" altLang="en-US" sz="2000" dirty="0"/>
              <a:t>연산자의 </a:t>
            </a:r>
            <a:r>
              <a:rPr lang="ko-KR" altLang="en-US" sz="2000" dirty="0" smtClean="0"/>
              <a:t>조합</a:t>
            </a:r>
            <a:endParaRPr lang="en-US" altLang="ko-KR" sz="2000" dirty="0" smtClean="0"/>
          </a:p>
          <a:p>
            <a:r>
              <a:rPr lang="ko-KR" altLang="en-US" sz="2000" dirty="0" smtClean="0"/>
              <a:t>연산자</a:t>
            </a:r>
            <a:r>
              <a:rPr lang="en-US" altLang="ko-KR" sz="2000" dirty="0"/>
              <a:t>(operator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>:</a:t>
            </a:r>
            <a:r>
              <a:rPr lang="ko-KR" altLang="en-US" sz="2000" dirty="0" smtClean="0"/>
              <a:t> 연산을 </a:t>
            </a:r>
            <a:r>
              <a:rPr lang="ko-KR" altLang="en-US" sz="2000" dirty="0"/>
              <a:t>나타내는 </a:t>
            </a:r>
            <a:r>
              <a:rPr lang="ko-KR" altLang="en-US" sz="2000" dirty="0" smtClean="0"/>
              <a:t>기호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피연산자</a:t>
            </a:r>
            <a:r>
              <a:rPr lang="en-US" altLang="ko-KR" sz="2000" dirty="0"/>
              <a:t>(operand</a:t>
            </a:r>
            <a:r>
              <a:rPr lang="en-US" altLang="ko-KR" sz="2000" dirty="0" smtClean="0"/>
              <a:t>):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연산의 대상이 되는 </a:t>
            </a:r>
            <a:r>
              <a:rPr lang="ko-KR" altLang="en-US" sz="2000" dirty="0" smtClean="0"/>
              <a:t>값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8319" y="5333030"/>
            <a:ext cx="2130902" cy="9346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33" y="3161908"/>
            <a:ext cx="4305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3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복합 연산자</a:t>
            </a:r>
            <a:r>
              <a:rPr lang="en-US" altLang="ko-KR" b="1" dirty="0"/>
              <a:t>(compound operator)</a:t>
            </a:r>
            <a:r>
              <a:rPr lang="ko-KR" altLang="en-US" dirty="0"/>
              <a:t>란 </a:t>
            </a:r>
            <a:r>
              <a:rPr lang="en-US" altLang="ko-KR" dirty="0"/>
              <a:t>+=</a:t>
            </a:r>
            <a:r>
              <a:rPr lang="ko-KR" altLang="en-US" dirty="0"/>
              <a:t>처럼 대입 연산자와 다른 연산자를 합쳐 놓은 연산자이다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61" y="2604995"/>
            <a:ext cx="409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1838325"/>
            <a:ext cx="6904037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60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연산자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251" y="1816831"/>
            <a:ext cx="7795648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x = 1000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초깃값</a:t>
            </a:r>
            <a:r>
              <a:rPr lang="ko-KR" altLang="en-US" dirty="0"/>
              <a:t>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+= 2;</a:t>
            </a:r>
          </a:p>
          <a:p>
            <a:r>
              <a:rPr lang="en-US" altLang="ko-KR" dirty="0"/>
              <a:t>print("x +=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-= 2;</a:t>
            </a:r>
          </a:p>
          <a:p>
            <a:r>
              <a:rPr lang="en-US" altLang="ko-KR" dirty="0"/>
              <a:t>print("x -=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251" y="3813910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초깃값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+= 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-= 2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148" y="4960495"/>
            <a:ext cx="3534092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연산자의 경우 문자열도 가능</a:t>
            </a:r>
            <a:endParaRPr lang="en-US" altLang="ko-KR" dirty="0" smtClean="0"/>
          </a:p>
          <a:p>
            <a:r>
              <a:rPr lang="en-US" altLang="ko-KR" dirty="0" smtClean="0"/>
              <a:t>Email= ‘apple’</a:t>
            </a:r>
          </a:p>
          <a:p>
            <a:r>
              <a:rPr lang="en-US" altLang="ko-KR" dirty="0" smtClean="0"/>
              <a:t>Email=</a:t>
            </a:r>
            <a:r>
              <a:rPr lang="en-US" altLang="ko-KR" dirty="0" err="1" smtClean="0"/>
              <a:t>email+’@naver.com</a:t>
            </a:r>
            <a:r>
              <a:rPr lang="en-US" altLang="ko-KR" dirty="0" smtClean="0"/>
              <a:t>’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508273" y="5226105"/>
            <a:ext cx="3534092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Email= ‘apple’</a:t>
            </a:r>
          </a:p>
          <a:p>
            <a:r>
              <a:rPr lang="en-US" altLang="ko-KR" dirty="0" smtClean="0"/>
              <a:t>Email+=’ @</a:t>
            </a:r>
            <a:r>
              <a:rPr lang="en-US" altLang="ko-KR" dirty="0" err="1" smtClean="0"/>
              <a:t>naver.com</a:t>
            </a:r>
            <a:r>
              <a:rPr lang="en-US" altLang="ko-KR" dirty="0" smtClean="0"/>
              <a:t>’</a:t>
            </a:r>
            <a:endParaRPr lang="en-US" altLang="ko-KR" dirty="0"/>
          </a:p>
        </p:txBody>
      </p:sp>
      <p:sp>
        <p:nvSpPr>
          <p:cNvPr id="9" name="오른쪽 화살표 8"/>
          <p:cNvSpPr/>
          <p:nvPr/>
        </p:nvSpPr>
        <p:spPr>
          <a:xfrm>
            <a:off x="3927566" y="5551583"/>
            <a:ext cx="478971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04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다음을 풀어서 표현하시오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복합연산자를 이용하여 </a:t>
            </a:r>
            <a:r>
              <a:rPr lang="en-US" altLang="ko-KR" dirty="0" smtClean="0"/>
              <a:t>1-5</a:t>
            </a:r>
            <a:r>
              <a:rPr lang="ko-KR" altLang="en-US" dirty="0" smtClean="0"/>
              <a:t>까지의 합을 구하시오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1634" y="2565768"/>
            <a:ext cx="3538446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x = 1000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초깃값</a:t>
            </a:r>
            <a:r>
              <a:rPr lang="ko-KR" altLang="en-US" dirty="0"/>
              <a:t>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+= 2;</a:t>
            </a:r>
          </a:p>
          <a:p>
            <a:r>
              <a:rPr lang="en-US" altLang="ko-KR" dirty="0"/>
              <a:t>print("x +=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  <a:p>
            <a:r>
              <a:rPr lang="en-US" altLang="ko-KR" dirty="0"/>
              <a:t>x -= 2;</a:t>
            </a:r>
          </a:p>
          <a:p>
            <a:r>
              <a:rPr lang="en-US" altLang="ko-KR" dirty="0"/>
              <a:t>print("x -= 2 </a:t>
            </a:r>
            <a:r>
              <a:rPr lang="ko-KR" altLang="en-US" dirty="0"/>
              <a:t>후의 </a:t>
            </a:r>
            <a:r>
              <a:rPr lang="en-US" altLang="ko-KR" dirty="0"/>
              <a:t>x=", x)</a:t>
            </a:r>
          </a:p>
        </p:txBody>
      </p:sp>
      <p:sp>
        <p:nvSpPr>
          <p:cNvPr id="5" name="타원 4"/>
          <p:cNvSpPr/>
          <p:nvPr/>
        </p:nvSpPr>
        <p:spPr>
          <a:xfrm>
            <a:off x="748937" y="3108960"/>
            <a:ext cx="1114697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62149" y="3701143"/>
            <a:ext cx="1001485" cy="339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318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r>
              <a:rPr lang="ko-KR" altLang="en-US" dirty="0"/>
              <a:t>은 소스 코드에 붙이는 </a:t>
            </a:r>
            <a:r>
              <a:rPr lang="ko-KR" altLang="en-US" dirty="0" err="1"/>
              <a:t>설명글와</a:t>
            </a:r>
            <a:r>
              <a:rPr lang="ko-KR" altLang="en-US" dirty="0"/>
              <a:t> 같은 것이다</a:t>
            </a:r>
            <a:r>
              <a:rPr lang="en-US" altLang="ko-KR" dirty="0"/>
              <a:t>. </a:t>
            </a:r>
            <a:r>
              <a:rPr lang="ko-KR" altLang="en-US" dirty="0"/>
              <a:t>주석은 프로그램이 하는 일을 설명한다</a:t>
            </a:r>
            <a:r>
              <a:rPr lang="en-US" altLang="ko-KR" dirty="0"/>
              <a:t>. </a:t>
            </a:r>
            <a:r>
              <a:rPr lang="ko-KR" altLang="en-US" dirty="0"/>
              <a:t>주석은 프로그램의 실행 결과에 영향을 끼치지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524" y="2970937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smtClean="0">
                <a:solidFill>
                  <a:srgbClr val="00B050"/>
                </a:solidFill>
              </a:rPr>
              <a:t>사용자로부터 </a:t>
            </a:r>
            <a:r>
              <a:rPr lang="ko-KR" altLang="en-US" dirty="0" err="1">
                <a:solidFill>
                  <a:srgbClr val="00B050"/>
                </a:solidFill>
              </a:rPr>
              <a:t>화씨온도를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입력받는다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err="1" smtClean="0"/>
              <a:t>ftemp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화씨온도</a:t>
            </a:r>
            <a:r>
              <a:rPr lang="en-US" altLang="ko-KR" dirty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ctemp</a:t>
            </a:r>
            <a:r>
              <a:rPr lang="en-US" altLang="ko-KR" dirty="0" smtClean="0"/>
              <a:t> </a:t>
            </a:r>
            <a:r>
              <a:rPr lang="en-US" altLang="ko-KR" dirty="0"/>
              <a:t>= (ftemp-32.0)*5.0/9.0 </a:t>
            </a:r>
            <a:r>
              <a:rPr lang="en-US" altLang="ko-KR" dirty="0" smtClean="0"/>
              <a:t> 	</a:t>
            </a: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화씨온도</a:t>
            </a:r>
            <a:r>
              <a:rPr lang="en-US" altLang="ko-KR" dirty="0">
                <a:solidFill>
                  <a:srgbClr val="00B050"/>
                </a:solidFill>
              </a:rPr>
              <a:t>-&gt;</a:t>
            </a:r>
            <a:r>
              <a:rPr lang="ko-KR" altLang="en-US" dirty="0" err="1">
                <a:solidFill>
                  <a:srgbClr val="00B050"/>
                </a:solidFill>
              </a:rPr>
              <a:t>섭씨온도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print</a:t>
            </a:r>
            <a:r>
              <a:rPr lang="en-US" altLang="ko-KR" dirty="0"/>
              <a:t>("</a:t>
            </a:r>
            <a:r>
              <a:rPr lang="ko-KR" altLang="en-US" dirty="0" err="1"/>
              <a:t>섭씨온도</a:t>
            </a:r>
            <a:r>
              <a:rPr lang="en-US" altLang="ko-KR" dirty="0"/>
              <a:t>:", </a:t>
            </a:r>
            <a:r>
              <a:rPr lang="en-US" altLang="ko-KR" dirty="0" err="1"/>
              <a:t>ctemp</a:t>
            </a:r>
            <a:r>
              <a:rPr lang="en-US" altLang="ko-KR" dirty="0"/>
              <a:t>)  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섭씨온도를</a:t>
            </a:r>
            <a:r>
              <a:rPr lang="ko-KR" altLang="en-US" dirty="0">
                <a:solidFill>
                  <a:srgbClr val="00B050"/>
                </a:solidFill>
              </a:rPr>
              <a:t> 화면에 출력한다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3421" y="3045275"/>
            <a:ext cx="1304047" cy="1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86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평균을 구하고자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잘못된 부분은 어디일까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320" y="2326576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x =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(input("</a:t>
            </a:r>
            <a:r>
              <a:rPr lang="ko-KR" altLang="en-US" dirty="0">
                <a:solidFill>
                  <a:schemeClr val="tx1"/>
                </a:solidFill>
              </a:rPr>
              <a:t>첫 번째 수를 </a:t>
            </a:r>
            <a:r>
              <a:rPr lang="ko-KR" altLang="en-US" dirty="0" err="1">
                <a:solidFill>
                  <a:schemeClr val="tx1"/>
                </a:solidFill>
              </a:rPr>
              <a:t>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y =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(input("</a:t>
            </a:r>
            <a:r>
              <a:rPr lang="ko-KR" altLang="en-US" dirty="0">
                <a:solidFill>
                  <a:schemeClr val="tx1"/>
                </a:solidFill>
              </a:rPr>
              <a:t>두 번째 수를 </a:t>
            </a:r>
            <a:r>
              <a:rPr lang="ko-KR" altLang="en-US" dirty="0" err="1">
                <a:solidFill>
                  <a:schemeClr val="tx1"/>
                </a:solidFill>
              </a:rPr>
              <a:t>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z =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(input("</a:t>
            </a:r>
            <a:r>
              <a:rPr lang="ko-KR" altLang="en-US" dirty="0">
                <a:solidFill>
                  <a:schemeClr val="tx1"/>
                </a:solidFill>
              </a:rPr>
              <a:t>세 번째 수를 </a:t>
            </a:r>
            <a:r>
              <a:rPr lang="ko-KR" altLang="en-US" dirty="0" err="1">
                <a:solidFill>
                  <a:schemeClr val="tx1"/>
                </a:solidFill>
              </a:rPr>
              <a:t>입력하시오</a:t>
            </a:r>
            <a:r>
              <a:rPr lang="en-US" altLang="ko-KR" dirty="0">
                <a:solidFill>
                  <a:schemeClr val="tx1"/>
                </a:solidFill>
              </a:rPr>
              <a:t>: "))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avg</a:t>
            </a:r>
            <a:r>
              <a:rPr lang="en-US" altLang="ko-KR" dirty="0">
                <a:solidFill>
                  <a:schemeClr val="tx1"/>
                </a:solidFill>
              </a:rPr>
              <a:t> = x + y + z / 3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print("</a:t>
            </a:r>
            <a:r>
              <a:rPr lang="ko-KR" altLang="en-US" dirty="0">
                <a:solidFill>
                  <a:schemeClr val="tx1"/>
                </a:solidFill>
              </a:rPr>
              <a:t>평균 </a:t>
            </a:r>
            <a:r>
              <a:rPr lang="en-US" altLang="ko-KR" dirty="0">
                <a:solidFill>
                  <a:schemeClr val="tx1"/>
                </a:solidFill>
              </a:rPr>
              <a:t>=", </a:t>
            </a:r>
            <a:r>
              <a:rPr lang="en-US" altLang="ko-KR" dirty="0" err="1">
                <a:solidFill>
                  <a:schemeClr val="tx1"/>
                </a:solidFill>
              </a:rPr>
              <a:t>avg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4201668"/>
            <a:ext cx="7795648" cy="13280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40.0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57" y="195039"/>
            <a:ext cx="1107799" cy="989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849" y="1971675"/>
            <a:ext cx="1323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0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2006979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z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avg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(x + y + z) / 3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avg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4201668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20.0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0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boolean  </a:t>
            </a:r>
            <a:r>
              <a:rPr lang="ko-KR" altLang="en-US" dirty="0" smtClean="0"/>
              <a:t>상수를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 </a:t>
            </a:r>
            <a:r>
              <a:rPr lang="en-US" altLang="ko-KR" dirty="0" smtClean="0"/>
              <a:t>: True</a:t>
            </a:r>
          </a:p>
          <a:p>
            <a:pPr lvl="1"/>
            <a:r>
              <a:rPr lang="ko-KR" altLang="en-US" dirty="0" smtClean="0"/>
              <a:t>거짓 </a:t>
            </a:r>
            <a:r>
              <a:rPr lang="en-US" altLang="ko-KR" dirty="0" smtClean="0"/>
              <a:t>: False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959" y="1762196"/>
            <a:ext cx="42195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1066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모든 비교 연산의 결과를 아래와 같이 출력하시오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0183" y="2778034"/>
            <a:ext cx="1140056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== : True</a:t>
            </a:r>
          </a:p>
          <a:p>
            <a:r>
              <a:rPr lang="en-US" altLang="ko-KR" dirty="0" smtClean="0"/>
              <a:t>!= : False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3907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문자열도 </a:t>
            </a:r>
            <a:r>
              <a:rPr lang="en-US" altLang="ko-KR" dirty="0" smtClean="0"/>
              <a:t>==</a:t>
            </a:r>
            <a:r>
              <a:rPr lang="ko-KR" altLang="en-US" dirty="0" smtClean="0"/>
              <a:t>와 </a:t>
            </a:r>
            <a:r>
              <a:rPr lang="en-US" altLang="ko-KR" dirty="0" smtClean="0"/>
              <a:t>!=</a:t>
            </a:r>
            <a:r>
              <a:rPr lang="ko-KR" altLang="en-US" dirty="0" smtClean="0"/>
              <a:t> 연산자로 비교 가능</a:t>
            </a:r>
            <a:endParaRPr lang="en-US" altLang="ko-KR" dirty="0" smtClean="0"/>
          </a:p>
          <a:p>
            <a:r>
              <a:rPr lang="ko-KR" altLang="en-US" dirty="0" smtClean="0"/>
              <a:t>단어가 같아도 대소문자가 다르면 다른 문자열로 판단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8538" y="2847702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'Python' == 'Python'</a:t>
            </a:r>
            <a:r>
              <a:rPr lang="en-US" altLang="ko-KR" dirty="0" smtClean="0"/>
              <a:t> -&gt; True 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/>
              <a:t>'Python' == 'python'</a:t>
            </a:r>
            <a:r>
              <a:rPr lang="en-US" altLang="ko-KR" dirty="0" smtClean="0"/>
              <a:t> -&gt;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60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 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/>
              <a:t>곱셈</a:t>
            </a:r>
            <a:r>
              <a:rPr lang="en-US" altLang="ko-KR" sz="2000" dirty="0"/>
              <a:t>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ko-KR" altLang="en-US" sz="2000" dirty="0" smtClean="0"/>
              <a:t>연산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597" y="2275126"/>
            <a:ext cx="8134709" cy="2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설명선 2 4"/>
          <p:cNvSpPr/>
          <p:nvPr/>
        </p:nvSpPr>
        <p:spPr>
          <a:xfrm>
            <a:off x="6000206" y="1611086"/>
            <a:ext cx="2072640" cy="5921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265"/>
              <a:gd name="adj6" fmla="val -1189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문자열 </a:t>
            </a:r>
            <a:r>
              <a:rPr lang="ko-KR" altLang="en-US" dirty="0" err="1" smtClean="0">
                <a:solidFill>
                  <a:schemeClr val="tx1"/>
                </a:solidFill>
              </a:rPr>
              <a:t>결합시에도</a:t>
            </a:r>
            <a:r>
              <a:rPr lang="ko-KR" altLang="en-US" dirty="0" smtClean="0">
                <a:solidFill>
                  <a:schemeClr val="tx1"/>
                </a:solidFill>
              </a:rPr>
              <a:t>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6370320" y="4915989"/>
            <a:ext cx="2773680" cy="5921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794"/>
              <a:gd name="adj6" fmla="val -104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나누기의 몫에서 </a:t>
            </a:r>
            <a:r>
              <a:rPr lang="ko-KR" altLang="en-US" dirty="0" err="1" smtClean="0">
                <a:solidFill>
                  <a:schemeClr val="tx1"/>
                </a:solidFill>
              </a:rPr>
              <a:t>정수값만</a:t>
            </a:r>
            <a:r>
              <a:rPr lang="ko-KR" altLang="en-US" dirty="0" smtClean="0">
                <a:solidFill>
                  <a:schemeClr val="tx1"/>
                </a:solidFill>
              </a:rPr>
              <a:t> 얻어짐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5599611" y="5965372"/>
            <a:ext cx="2773680" cy="5921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0735"/>
              <a:gd name="adj6" fmla="val -76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나누기의 몫에서 정수</a:t>
            </a: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실수값</a:t>
            </a:r>
            <a:r>
              <a:rPr lang="ko-KR" altLang="en-US" dirty="0" smtClean="0">
                <a:solidFill>
                  <a:schemeClr val="tx1"/>
                </a:solidFill>
              </a:rPr>
              <a:t> 모두 얻어짐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8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109" y="2002019"/>
            <a:ext cx="7059919" cy="203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70875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/>
              <a:t>다음의 값들의 </a:t>
            </a:r>
            <a:r>
              <a:rPr lang="en-US" altLang="ko-KR" b="1" dirty="0" smtClean="0"/>
              <a:t>true, false </a:t>
            </a:r>
            <a:r>
              <a:rPr lang="ko-KR" altLang="en-US" b="1" dirty="0" smtClean="0"/>
              <a:t>여부를 출력하시오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10 == 10 and 10 != 5</a:t>
            </a:r>
            <a:r>
              <a:rPr lang="en-US" altLang="ko-KR" dirty="0" smtClean="0"/>
              <a:t>    </a:t>
            </a:r>
          </a:p>
          <a:p>
            <a:pPr lvl="1"/>
            <a:r>
              <a:rPr lang="en-US" altLang="ko-KR" b="1" dirty="0" smtClean="0"/>
              <a:t>10 &gt; 5 or 10 &lt; 3</a:t>
            </a:r>
          </a:p>
          <a:p>
            <a:pPr lvl="1"/>
            <a:r>
              <a:rPr lang="en-US" altLang="ko-KR" b="1" dirty="0" smtClean="0"/>
              <a:t>not 10 &gt; 5</a:t>
            </a:r>
            <a:r>
              <a:rPr lang="en-US" altLang="ko-KR" dirty="0" smtClean="0"/>
              <a:t>            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132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나눗셈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159634" y="1841578"/>
            <a:ext cx="2732142" cy="2462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chemeClr val="tx1"/>
                </a:solidFill>
              </a:rPr>
              <a:t>i=7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j=4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result = i/j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print(result)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result = i//j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print(result)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result = i%j</a:t>
            </a:r>
            <a:br>
              <a:rPr lang="en-US" sz="2000" smtClean="0">
                <a:solidFill>
                  <a:schemeClr val="tx1"/>
                </a:solidFill>
              </a:rPr>
            </a:br>
            <a:r>
              <a:rPr lang="en-US" sz="2000" smtClean="0">
                <a:solidFill>
                  <a:schemeClr val="tx1"/>
                </a:solidFill>
              </a:rPr>
              <a:t>print(result</a:t>
            </a:r>
            <a:r>
              <a:rPr lang="en-US" sz="2000" smtClean="0">
                <a:solidFill>
                  <a:schemeClr val="tx1"/>
                </a:solidFill>
              </a:rPr>
              <a:t>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120" y="4725864"/>
            <a:ext cx="261035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mtClean="0"/>
              <a:t>1.75</a:t>
            </a:r>
          </a:p>
          <a:p>
            <a:pPr defTabSz="180000">
              <a:defRPr/>
            </a:pPr>
            <a:r>
              <a:rPr lang="en-US" altLang="ko-KR" smtClean="0"/>
              <a:t>1</a:t>
            </a:r>
          </a:p>
          <a:p>
            <a:pPr defTabSz="180000">
              <a:defRPr/>
            </a:pPr>
            <a:r>
              <a:rPr lang="en-US" altLang="ko-KR" smtClean="0"/>
              <a:t>3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6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 순위표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90688"/>
            <a:ext cx="7086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2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0">
              <a:spcBef>
                <a:spcPct val="0"/>
              </a:spcBef>
            </a:pPr>
            <a:r>
              <a:rPr lang="ko-KR" alt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연산자의 우선 순위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16" y="3657239"/>
            <a:ext cx="3228863" cy="2503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83" y="1694386"/>
            <a:ext cx="6534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8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349" y="2719806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smtClean="0"/>
              <a:t>result = 1</a:t>
            </a:r>
            <a:r>
              <a:rPr lang="en-US" altLang="ko-KR" smtClean="0"/>
              <a:t>0 </a:t>
            </a:r>
            <a:r>
              <a:rPr lang="en-US" altLang="ko-KR" dirty="0"/>
              <a:t>+ 20 /</a:t>
            </a:r>
            <a:r>
              <a:rPr lang="en-US" altLang="ko-KR" dirty="0" smtClean="0"/>
              <a:t>2                              10+(20/2)</a:t>
            </a:r>
            <a:endParaRPr lang="en-US" altLang="ko-KR" dirty="0"/>
          </a:p>
          <a:p>
            <a:r>
              <a:rPr lang="en-US" altLang="ko-KR" smtClean="0"/>
              <a:t>print(result)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mtClean="0"/>
              <a:t>result = </a:t>
            </a:r>
            <a:r>
              <a:rPr lang="en-US" altLang="ko-KR" dirty="0"/>
              <a:t>(10 + 20) /2</a:t>
            </a:r>
          </a:p>
          <a:p>
            <a:r>
              <a:rPr lang="en-US" altLang="ko-KR" smtClean="0"/>
              <a:t>print(result)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89452" y="2001349"/>
            <a:ext cx="7795648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연산자의 우선순위를 생각하지 말고 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를 사용하여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수학적 수식과 같이 계산되도록 </a:t>
            </a:r>
            <a:r>
              <a:rPr lang="ko-KR" altLang="en-US" dirty="0" err="1" smtClean="0">
                <a:solidFill>
                  <a:srgbClr val="FF0000"/>
                </a:solidFill>
              </a:rPr>
              <a:t>하는것이</a:t>
            </a:r>
            <a:r>
              <a:rPr lang="ko-KR" altLang="en-US" dirty="0" smtClean="0">
                <a:solidFill>
                  <a:srgbClr val="FF0000"/>
                </a:solidFill>
              </a:rPr>
              <a:t> 좋다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2812869" y="2847703"/>
            <a:ext cx="905691" cy="14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29693" y="2585384"/>
            <a:ext cx="1245325" cy="592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27418" y="2612041"/>
            <a:ext cx="1245325" cy="592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753924" y="2271875"/>
            <a:ext cx="261257" cy="32221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3501" y="4447084"/>
            <a:ext cx="261035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mtClean="0"/>
              <a:t>20</a:t>
            </a:r>
          </a:p>
          <a:p>
            <a:pPr defTabSz="180000">
              <a:defRPr/>
            </a:pPr>
            <a:r>
              <a:rPr lang="en-US" altLang="ko-KR" smtClean="0"/>
              <a:t>15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319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3510163"/>
            <a:ext cx="7795648" cy="13280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7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176" y="1903193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//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%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508" y="1759132"/>
            <a:ext cx="8412480" cy="1706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분모 분자를 입력 받아서 아래와 같이 몫과 나머지를 구하는 프로그램을 작성하시오</a:t>
            </a:r>
            <a:endParaRPr lang="ko-KR" altLang="en-US" sz="2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1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연산자의 용도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초단위의</a:t>
            </a:r>
            <a:r>
              <a:rPr lang="ko-KR" altLang="en-US" dirty="0"/>
              <a:t> 시간을 받아서 몇 분 몇 초인지를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320" y="4135778"/>
            <a:ext cx="7795648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16 40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176" y="2595651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sec = 1000</a:t>
            </a:r>
          </a:p>
          <a:p>
            <a:pPr latinLnBrk="1"/>
            <a:r>
              <a:rPr lang="en-US" altLang="ko-KR" dirty="0"/>
              <a:t>min = 1000 // 60</a:t>
            </a:r>
          </a:p>
          <a:p>
            <a:pPr latinLnBrk="1"/>
            <a:r>
              <a:rPr lang="en-US" altLang="ko-KR" dirty="0"/>
              <a:t>remainder = 1000 % 60</a:t>
            </a:r>
          </a:p>
          <a:p>
            <a:pPr latinLnBrk="1"/>
            <a:r>
              <a:rPr lang="en-US" altLang="ko-KR" dirty="0"/>
              <a:t>print(min, remainder)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1656" y="2574657"/>
            <a:ext cx="8412480" cy="2211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5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951</Words>
  <Application>Microsoft Office PowerPoint</Application>
  <PresentationFormat>화면 슬라이드 쇼(4:3)</PresentationFormat>
  <Paragraphs>199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1_가을</vt:lpstr>
      <vt:lpstr>5장 연산자</vt:lpstr>
      <vt:lpstr>연산자와 피연산자</vt:lpstr>
      <vt:lpstr>산술 연산자</vt:lpstr>
      <vt:lpstr>나눗셈</vt:lpstr>
      <vt:lpstr>우선 순위표</vt:lpstr>
      <vt:lpstr>연산자의 우선 순위</vt:lpstr>
      <vt:lpstr>괄호의 사용</vt:lpstr>
      <vt:lpstr>나머지 연산자</vt:lpstr>
      <vt:lpstr>나머지 연산자의 용도</vt:lpstr>
      <vt:lpstr>Lab: 커피 가게 매출 계산하기</vt:lpstr>
      <vt:lpstr>Solution </vt:lpstr>
      <vt:lpstr>Lab: 화씨온도를 섭씨온도로 변환하기</vt:lpstr>
      <vt:lpstr>Solution </vt:lpstr>
      <vt:lpstr>복습</vt:lpstr>
      <vt:lpstr>Lab: 자동 판매기 프로그램</vt:lpstr>
      <vt:lpstr>Solution </vt:lpstr>
      <vt:lpstr>지수 계산</vt:lpstr>
      <vt:lpstr>Lab: BMI 계산하기</vt:lpstr>
      <vt:lpstr>Solution </vt:lpstr>
      <vt:lpstr>복합 연산자</vt:lpstr>
      <vt:lpstr>복합 연산자</vt:lpstr>
      <vt:lpstr>복합 연산자</vt:lpstr>
      <vt:lpstr>예제</vt:lpstr>
      <vt:lpstr>주석</vt:lpstr>
      <vt:lpstr>Lab: 평균 구하기</vt:lpstr>
      <vt:lpstr>Solution </vt:lpstr>
      <vt:lpstr>비교연산자</vt:lpstr>
      <vt:lpstr>예제</vt:lpstr>
      <vt:lpstr>문자열비교</vt:lpstr>
      <vt:lpstr>논리연산자</vt:lpstr>
      <vt:lpstr>예제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334</cp:revision>
  <dcterms:created xsi:type="dcterms:W3CDTF">2007-06-29T06:43:39Z</dcterms:created>
  <dcterms:modified xsi:type="dcterms:W3CDTF">2019-01-11T03:40:40Z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