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6" r:id="rId3"/>
    <p:sldId id="335" r:id="rId4"/>
    <p:sldId id="366" r:id="rId5"/>
    <p:sldId id="367" r:id="rId6"/>
    <p:sldId id="368" r:id="rId7"/>
    <p:sldId id="369" r:id="rId8"/>
    <p:sldId id="406" r:id="rId9"/>
    <p:sldId id="405" r:id="rId10"/>
    <p:sldId id="372" r:id="rId11"/>
    <p:sldId id="408" r:id="rId12"/>
    <p:sldId id="374" r:id="rId13"/>
    <p:sldId id="375" r:id="rId14"/>
    <p:sldId id="322" r:id="rId15"/>
    <p:sldId id="323" r:id="rId16"/>
    <p:sldId id="376" r:id="rId17"/>
    <p:sldId id="387" r:id="rId18"/>
    <p:sldId id="413" r:id="rId19"/>
    <p:sldId id="378" r:id="rId20"/>
    <p:sldId id="380" r:id="rId21"/>
    <p:sldId id="379" r:id="rId22"/>
    <p:sldId id="381" r:id="rId23"/>
    <p:sldId id="382" r:id="rId24"/>
    <p:sldId id="383" r:id="rId25"/>
    <p:sldId id="384" r:id="rId26"/>
    <p:sldId id="385" r:id="rId27"/>
    <p:sldId id="386" r:id="rId28"/>
    <p:sldId id="388" r:id="rId29"/>
    <p:sldId id="389" r:id="rId30"/>
    <p:sldId id="390" r:id="rId31"/>
    <p:sldId id="407" r:id="rId32"/>
    <p:sldId id="409" r:id="rId33"/>
    <p:sldId id="410" r:id="rId34"/>
    <p:sldId id="411" r:id="rId35"/>
    <p:sldId id="412" r:id="rId36"/>
    <p:sldId id="415" r:id="rId37"/>
    <p:sldId id="393" r:id="rId38"/>
    <p:sldId id="414" r:id="rId39"/>
    <p:sldId id="394" r:id="rId40"/>
    <p:sldId id="395" r:id="rId41"/>
    <p:sldId id="396" r:id="rId42"/>
    <p:sldId id="41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93514" autoAdjust="0"/>
  </p:normalViewPr>
  <p:slideViewPr>
    <p:cSldViewPr snapToGrid="0">
      <p:cViewPr varScale="1">
        <p:scale>
          <a:sx n="68" d="100"/>
          <a:sy n="68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1/15/2019</a:t>
            </a:fld>
            <a:endParaRPr lang="en-US"/>
          </a:p>
        </p:txBody>
      </p:sp>
      <p:pic>
        <p:nvPicPr>
          <p:cNvPr id="12" name="그림 11" descr="더조은로고_가로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0698" y="255368"/>
            <a:ext cx="5905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1/15/2019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052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20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6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923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20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/43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그림 9" descr="더조은로고_가로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66036" y="153926"/>
            <a:ext cx="3530819" cy="5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smtClean="0"/>
              <a:t>장 조건문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690" y="2717742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% 2 == 0 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홀수입니다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295" y="4874854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670" y="1681888"/>
            <a:ext cx="7944928" cy="770819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정수를 입력 받아 짝수인지 홀수인지 출력하는 프로그램을 작성하세요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990" y="2564780"/>
            <a:ext cx="8430322" cy="2129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숫자를 입력 받는다</a:t>
            </a:r>
            <a:endParaRPr lang="en-US" altLang="ko-KR" dirty="0" smtClean="0"/>
          </a:p>
          <a:p>
            <a:r>
              <a:rPr lang="ko-KR" altLang="en-US" dirty="0" smtClean="0"/>
              <a:t>어떤 숫자든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프로그램 종료 합니다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smtClean="0"/>
              <a:t>3</a:t>
            </a:r>
            <a:r>
              <a:rPr lang="ko-KR" altLang="en-US" smtClean="0"/>
              <a:t>의 배수일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축하합니다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당첨입니다</a:t>
            </a:r>
            <a:r>
              <a:rPr lang="en-US" altLang="ko-KR" dirty="0" smtClean="0"/>
              <a:t>.” </a:t>
            </a:r>
            <a:r>
              <a:rPr lang="ko-KR" altLang="en-US" smtClean="0"/>
              <a:t>메시지 출력</a:t>
            </a:r>
            <a:endParaRPr lang="en-US" altLang="ko-KR" smtClean="0"/>
          </a:p>
          <a:p>
            <a:r>
              <a:rPr lang="en-US" altLang="ko-KR" smtClean="0"/>
              <a:t>3</a:t>
            </a:r>
            <a:r>
              <a:rPr lang="ko-KR" altLang="en-US" smtClean="0"/>
              <a:t>의 배수가 아닐경우 </a:t>
            </a:r>
            <a:r>
              <a:rPr lang="en-US" altLang="ko-KR" smtClean="0"/>
              <a:t>“</a:t>
            </a:r>
            <a:r>
              <a:rPr lang="ko-KR" altLang="en-US" smtClean="0"/>
              <a:t>당첨되지 않았습니다</a:t>
            </a:r>
            <a:r>
              <a:rPr lang="en-US" altLang="ko-KR" smtClean="0"/>
              <a:t>. “</a:t>
            </a:r>
            <a:r>
              <a:rPr lang="ko-KR" altLang="en-US"/>
              <a:t>메시지 출력</a:t>
            </a:r>
            <a:endParaRPr lang="en-US" altLang="ko-KR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영화 나이 제한 검사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539" y="2894402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39" y="174421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19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41" y="3965274"/>
            <a:ext cx="3300821" cy="2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751164"/>
            <a:ext cx="8229600" cy="21566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age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age &gt;= 15: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" y="4261989"/>
            <a:ext cx="8229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부호에 따라 거북이를 움직이자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정수를 받아서 정수의 부호에 따라서 거북이를 </a:t>
            </a:r>
            <a:r>
              <a:rPr lang="en-US" altLang="ko-KR" sz="2000" dirty="0"/>
              <a:t>(100, 100), (100, 0), (100</a:t>
            </a:r>
            <a:r>
              <a:rPr lang="en-US" altLang="ko-KR" sz="2000" dirty="0" smtClean="0"/>
              <a:t>,-</a:t>
            </a:r>
            <a:r>
              <a:rPr lang="en-US" altLang="ko-KR" sz="2000" dirty="0"/>
              <a:t>100)</a:t>
            </a:r>
            <a:r>
              <a:rPr lang="ko-KR" altLang="en-US" sz="2000" dirty="0"/>
              <a:t>으로 움직이는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5" y="2698901"/>
            <a:ext cx="3467280" cy="264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0167"/>
            <a:ext cx="8229600" cy="63921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 err="1"/>
              <a:t>t.penup</a:t>
            </a:r>
            <a:r>
              <a:rPr lang="en-US" altLang="ko-KR" dirty="0"/>
              <a:t>() # </a:t>
            </a:r>
            <a:r>
              <a:rPr lang="ko-KR" altLang="en-US" dirty="0"/>
              <a:t>펜을 올려서 그림이 </a:t>
            </a:r>
            <a:r>
              <a:rPr lang="ko-KR" altLang="en-US" dirty="0" err="1"/>
              <a:t>그려지지</a:t>
            </a:r>
            <a:r>
              <a:rPr lang="ko-KR" altLang="en-US" dirty="0"/>
              <a:t> 않게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100) # </a:t>
            </a:r>
            <a:r>
              <a:rPr lang="ko-KR" altLang="en-US" dirty="0"/>
              <a:t>거북이를 </a:t>
            </a:r>
            <a:r>
              <a:rPr lang="en-US" altLang="ko-KR" dirty="0"/>
              <a:t>(100, 100)</a:t>
            </a:r>
            <a:r>
              <a:rPr lang="ko-KR" altLang="en-US" dirty="0"/>
              <a:t>으로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양수입니다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(100, 0)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-100)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음수입니다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 err="1"/>
              <a:t>t.goto</a:t>
            </a:r>
            <a:r>
              <a:rPr lang="en-US" altLang="ko-KR" dirty="0"/>
              <a:t>(0, 0) # (0, 0) </a:t>
            </a:r>
            <a:r>
              <a:rPr lang="ko-KR" altLang="en-US" dirty="0"/>
              <a:t>위치로 거북이를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 # </a:t>
            </a:r>
            <a:r>
              <a:rPr lang="ko-KR" altLang="en-US" dirty="0"/>
              <a:t>펜을 내려서 그림이 </a:t>
            </a:r>
            <a:r>
              <a:rPr lang="ko-KR" altLang="en-US" dirty="0" err="1"/>
              <a:t>그려지게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숫자를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n=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if( n &gt;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(100, 100)</a:t>
            </a:r>
          </a:p>
          <a:p>
            <a:r>
              <a:rPr lang="en-US" altLang="ko-KR" dirty="0"/>
              <a:t>if( n ==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(100, 0)</a:t>
            </a:r>
          </a:p>
          <a:p>
            <a:r>
              <a:rPr lang="en-US" altLang="ko-KR" dirty="0"/>
              <a:t>if( n &lt;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-100)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" y="1255593"/>
            <a:ext cx="5372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2790286"/>
            <a:ext cx="5362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1729596"/>
            <a:ext cx="2101610" cy="280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3" y="4264324"/>
            <a:ext cx="5257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6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종류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2035385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하나의 수를 입력 받아서 </a:t>
            </a:r>
            <a:r>
              <a:rPr lang="en-US" altLang="ko-KR" smtClean="0"/>
              <a:t>2</a:t>
            </a:r>
            <a:r>
              <a:rPr lang="ko-KR" altLang="en-US" smtClean="0"/>
              <a:t>의 배수이고 </a:t>
            </a:r>
            <a:r>
              <a:rPr lang="en-US" altLang="ko-KR" smtClean="0"/>
              <a:t>3</a:t>
            </a:r>
            <a:r>
              <a:rPr lang="ko-KR" altLang="en-US" smtClean="0"/>
              <a:t>의 배수인지 판별하는 프로그램을 작성하세요 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의배수 </a:t>
            </a:r>
            <a:r>
              <a:rPr lang="en-US" altLang="ko-KR" smtClean="0"/>
              <a:t>, 3</a:t>
            </a:r>
            <a:r>
              <a:rPr lang="ko-KR" altLang="en-US" smtClean="0"/>
              <a:t>의 배수 입니다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의배수 </a:t>
            </a:r>
            <a:r>
              <a:rPr lang="en-US" altLang="ko-KR"/>
              <a:t>, 3</a:t>
            </a:r>
            <a:r>
              <a:rPr lang="ko-KR" altLang="en-US"/>
              <a:t>의 </a:t>
            </a:r>
            <a:r>
              <a:rPr lang="ko-KR" altLang="en-US" smtClean="0"/>
              <a:t>배수가</a:t>
            </a: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ko-KR" altLang="en-US" smtClean="0"/>
              <a:t>아닙니다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하나의 수를 입력 받아서 </a:t>
            </a:r>
            <a:r>
              <a:rPr lang="en-US" altLang="ko-KR"/>
              <a:t>2</a:t>
            </a:r>
            <a:r>
              <a:rPr lang="ko-KR" altLang="en-US"/>
              <a:t>의 </a:t>
            </a:r>
            <a:r>
              <a:rPr lang="ko-KR" altLang="en-US" smtClean="0"/>
              <a:t>배수거나 </a:t>
            </a:r>
            <a:r>
              <a:rPr lang="en-US" altLang="ko-KR" smtClean="0"/>
              <a:t>3</a:t>
            </a:r>
            <a:r>
              <a:rPr lang="ko-KR" altLang="en-US"/>
              <a:t>의 배수인지 판별하는 프로그램을 작성하세요 </a:t>
            </a:r>
            <a:endParaRPr lang="en-US" altLang="ko-KR" smtClean="0"/>
          </a:p>
          <a:p>
            <a:pPr lvl="1"/>
            <a:r>
              <a:rPr lang="en-US" altLang="ko-KR"/>
              <a:t>2</a:t>
            </a:r>
            <a:r>
              <a:rPr lang="ko-KR" altLang="en-US"/>
              <a:t>의배수 </a:t>
            </a:r>
            <a:r>
              <a:rPr lang="ko-KR" altLang="en-US" smtClean="0"/>
              <a:t>이거나</a:t>
            </a:r>
            <a:r>
              <a:rPr lang="en-US" altLang="ko-KR" smtClean="0"/>
              <a:t> </a:t>
            </a:r>
            <a:r>
              <a:rPr lang="en-US" altLang="ko-KR"/>
              <a:t>3</a:t>
            </a:r>
            <a:r>
              <a:rPr lang="ko-KR" altLang="en-US"/>
              <a:t>의 배수 입니다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의배수 </a:t>
            </a:r>
            <a:r>
              <a:rPr lang="ko-KR" altLang="en-US" smtClean="0"/>
              <a:t>이거나 </a:t>
            </a:r>
            <a:r>
              <a:rPr lang="en-US" altLang="ko-KR" smtClean="0"/>
              <a:t> </a:t>
            </a:r>
            <a:r>
              <a:rPr lang="en-US" altLang="ko-KR"/>
              <a:t>3</a:t>
            </a:r>
            <a:r>
              <a:rPr lang="ko-KR" altLang="en-US"/>
              <a:t>의 배수가</a:t>
            </a:r>
            <a:r>
              <a:rPr lang="en-US" altLang="ko-KR"/>
              <a:t> </a:t>
            </a:r>
            <a:r>
              <a:rPr lang="ko-KR" altLang="en-US"/>
              <a:t> 아닙니다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 제어하기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쉘에서</a:t>
            </a:r>
            <a:r>
              <a:rPr lang="ko-KR" altLang="en-US" sz="2000" dirty="0"/>
              <a:t> “</a:t>
            </a:r>
            <a:r>
              <a:rPr lang="en-US" altLang="ko-KR" sz="2000" dirty="0"/>
              <a:t>l”</a:t>
            </a:r>
            <a:r>
              <a:rPr lang="ko-KR" altLang="en-US" sz="2000" dirty="0"/>
              <a:t>을 입력하면 거북이가 왼쪽으로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이동하고 “</a:t>
            </a:r>
            <a:r>
              <a:rPr lang="en-US" altLang="ko-KR" sz="2000" dirty="0"/>
              <a:t>r”</a:t>
            </a:r>
            <a:r>
              <a:rPr lang="ko-KR" altLang="en-US" sz="2000" dirty="0"/>
              <a:t>을 입력하면 </a:t>
            </a:r>
            <a:r>
              <a:rPr lang="ko-KR" altLang="en-US" sz="2000" dirty="0" smtClean="0"/>
              <a:t>거북이가 오른쪽으로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이동하는 프로그램을 작성해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22" y="2928668"/>
            <a:ext cx="6210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그래픽을 사용하여 동전의 앞면이나 뒷면이 나오는 동전 던지기 게임을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작성해보자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64" y="4011284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정수의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부호에 따라서 거북이를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(100, 100), (100, 0), (100,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-100)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으로 움직이는 프로그램을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작성해보자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2265243"/>
            <a:ext cx="3606830" cy="15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4638675"/>
            <a:ext cx="29146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아직 학습하지 않았지만 다음과 같은 코드를 사용하면 무한 반복할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937" y="2639683"/>
            <a:ext cx="7944928" cy="1461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6764"/>
            <a:ext cx="8229600" cy="58228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거북이를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거북이가 그리는 선의 두께를 </a:t>
            </a:r>
            <a:r>
              <a:rPr lang="en-US" altLang="ko-KR" dirty="0"/>
              <a:t>3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t.width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커서의 모양을 거북이로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거북이를 </a:t>
            </a:r>
            <a:r>
              <a:rPr lang="en-US" altLang="ko-KR" dirty="0"/>
              <a:t>3</a:t>
            </a:r>
            <a:r>
              <a:rPr lang="ko-KR" altLang="en-US" dirty="0"/>
              <a:t>배 확대한다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t.shapesize</a:t>
            </a:r>
            <a:r>
              <a:rPr lang="en-US" altLang="ko-KR" dirty="0"/>
              <a:t>(3, 3)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무한 루프이다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	command = input("</a:t>
            </a:r>
            <a:r>
              <a:rPr lang="ko-KR" altLang="en-US" dirty="0"/>
              <a:t>명령을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if command == "l": # </a:t>
            </a:r>
            <a:r>
              <a:rPr lang="ko-KR" altLang="en-US" dirty="0"/>
              <a:t>사용자가 </a:t>
            </a:r>
            <a:r>
              <a:rPr lang="en-US" altLang="ko-KR" dirty="0"/>
              <a:t>"l"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if command == "r": # </a:t>
            </a:r>
            <a:r>
              <a:rPr lang="ko-KR" altLang="en-US" dirty="0"/>
              <a:t>사용자가 </a:t>
            </a:r>
            <a:r>
              <a:rPr lang="en-US" altLang="ko-KR" dirty="0"/>
              <a:t>"r"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 판단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입력된 연도가 </a:t>
            </a:r>
            <a:r>
              <a:rPr lang="ko-KR" altLang="en-US" sz="2000" dirty="0"/>
              <a:t>윤년인지 아닌지를 판단하는 </a:t>
            </a:r>
            <a:r>
              <a:rPr lang="ko-KR" altLang="en-US" sz="2000" dirty="0" smtClean="0"/>
              <a:t>프로그램을 만들어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8551" y="237782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연도를 입력하시오</a:t>
            </a:r>
            <a:r>
              <a:rPr lang="en-US" altLang="ko-KR" dirty="0"/>
              <a:t>: 2012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년은 윤년입니다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289" y="4035664"/>
            <a:ext cx="847545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떨어지면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이중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제외한다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2. 400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" y="2053896"/>
            <a:ext cx="7543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3987292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5669"/>
            <a:ext cx="8229600" cy="17425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year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연도를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( (year % 4 ==0 and year % 100 != 0) or year % 400 == 0):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윤년이 아닙니다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62" y="3912079"/>
            <a:ext cx="2947538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동전을 </a:t>
            </a:r>
            <a:r>
              <a:rPr lang="ko-KR" altLang="en-US" sz="2000" dirty="0"/>
              <a:t>던지기 게임을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import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후에 </a:t>
            </a:r>
            <a:r>
              <a:rPr lang="en-US" altLang="ko-KR" sz="2000" dirty="0" err="1"/>
              <a:t>random.randrange</a:t>
            </a:r>
            <a:r>
              <a:rPr lang="en-US" altLang="ko-KR" sz="2000" dirty="0"/>
              <a:t>(2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하면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1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생성할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1151" y="3038725"/>
            <a:ext cx="7944928" cy="106249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동전 던지기 게임을 시작합니다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뒷면입니다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게임이 종료되었습니다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87593"/>
            <a:ext cx="8229600" cy="31055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동전 던지기 게임을 시작합니다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coin = </a:t>
            </a:r>
            <a:r>
              <a:rPr lang="en-US" altLang="ko-KR" dirty="0" err="1"/>
              <a:t>random.randrange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앞면입니다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뒷면입니다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게임이 종료되었습니다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동전을 던지기 게임을 </a:t>
            </a:r>
            <a:r>
              <a:rPr lang="ko-KR" altLang="en-US" sz="2000" dirty="0" smtClean="0"/>
              <a:t>그래픽 버전으로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만들어보자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099275"/>
            <a:ext cx="4924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이미지를 불러오려면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044461"/>
            <a:ext cx="8229600" cy="23118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image1</a:t>
            </a:r>
            <a:r>
              <a:rPr lang="en-US" altLang="ko-KR" dirty="0"/>
              <a:t> = "d:\\</a:t>
            </a:r>
            <a:r>
              <a:rPr lang="en-US" altLang="ko-KR" dirty="0" err="1"/>
              <a:t>front.gif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image2</a:t>
            </a:r>
            <a:r>
              <a:rPr lang="en-US" altLang="ko-KR" dirty="0"/>
              <a:t> = "d:\\</a:t>
            </a:r>
            <a:r>
              <a:rPr lang="en-US" altLang="ko-KR" dirty="0" err="1"/>
              <a:t>back.gif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 # </a:t>
            </a:r>
            <a:r>
              <a:rPr lang="ko-KR" altLang="en-US" dirty="0"/>
              <a:t>거북이의 모양을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t1.stamp</a:t>
            </a:r>
            <a:r>
              <a:rPr lang="en-US" altLang="ko-KR" dirty="0"/>
              <a:t>() # </a:t>
            </a:r>
            <a:r>
              <a:rPr lang="ko-KR" altLang="en-US" dirty="0"/>
              <a:t>현재 위치에 거북이를 찍는다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5555"/>
            <a:ext cx="8229600" cy="54518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불러온다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random # </a:t>
            </a:r>
            <a:r>
              <a:rPr lang="ko-KR" altLang="en-US" dirty="0" err="1"/>
              <a:t>난수</a:t>
            </a:r>
            <a:r>
              <a:rPr lang="ko-KR" altLang="en-US" dirty="0"/>
              <a:t> 모듈을 불러온다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image1</a:t>
            </a:r>
            <a:r>
              <a:rPr lang="en-US" altLang="ko-KR" dirty="0"/>
              <a:t> = "d:\\</a:t>
            </a:r>
            <a:r>
              <a:rPr lang="en-US" altLang="ko-KR" dirty="0" err="1"/>
              <a:t>front.gif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image2</a:t>
            </a:r>
            <a:r>
              <a:rPr lang="en-US" altLang="ko-KR" dirty="0"/>
              <a:t> = "d:\\</a:t>
            </a:r>
            <a:r>
              <a:rPr lang="en-US" altLang="ko-KR" dirty="0" err="1"/>
              <a:t>back.gif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t1</a:t>
            </a:r>
            <a:r>
              <a:rPr lang="en-US" altLang="ko-KR" dirty="0"/>
              <a:t> = </a:t>
            </a:r>
            <a:r>
              <a:rPr lang="en-US" altLang="ko-KR" dirty="0" err="1"/>
              <a:t>turtle.Turtle</a:t>
            </a:r>
            <a:r>
              <a:rPr lang="en-US" altLang="ko-KR" dirty="0"/>
              <a:t>() # </a:t>
            </a:r>
            <a:r>
              <a:rPr lang="ko-KR" altLang="en-US" dirty="0"/>
              <a:t>첫 번째 거북이를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coin = </a:t>
            </a:r>
            <a:r>
              <a:rPr lang="en-US" altLang="ko-KR" dirty="0" err="1"/>
              <a:t>random.randint</a:t>
            </a:r>
            <a:r>
              <a:rPr lang="en-US" altLang="ko-KR" dirty="0"/>
              <a:t>(0, 1)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t1.stamp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t1.stamp</a:t>
            </a:r>
            <a:r>
              <a:rPr lang="en-US" altLang="ko-KR" dirty="0"/>
              <a:t>()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58" y="4088292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</a:t>
            </a:r>
            <a:r>
              <a:rPr lang="ko-KR" altLang="en-US" dirty="0" smtClean="0"/>
              <a:t>제어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(sequence)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선택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(selection)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반복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(iteration)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0" y="3100544"/>
            <a:ext cx="6967987" cy="26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조건을 연속하여 검사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진행하는 코드를 작성하려면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182976"/>
            <a:ext cx="7464095" cy="1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연속적인 </a:t>
            </a:r>
            <a:r>
              <a:rPr lang="en-US" altLang="ko-KR" smtClean="0"/>
              <a:t>if-else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1804" y="3821400"/>
            <a:ext cx="8229600" cy="20552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 err="1"/>
              <a:t>num</a:t>
            </a:r>
            <a:r>
              <a:rPr lang="en-US" altLang="ko-KR" i="1" dirty="0"/>
              <a:t>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"))</a:t>
            </a:r>
          </a:p>
          <a:p>
            <a:r>
              <a:rPr lang="en-US" altLang="ko-KR" i="1" smtClean="0"/>
              <a:t>if </a:t>
            </a:r>
            <a:r>
              <a:rPr lang="en-US" altLang="ko-KR" i="1" dirty="0" err="1"/>
              <a:t>num</a:t>
            </a:r>
            <a:r>
              <a:rPr lang="en-US" altLang="ko-KR" i="1" dirty="0"/>
              <a:t> &gt; 0: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양수입니다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 err="1"/>
              <a:t>elif</a:t>
            </a:r>
            <a:r>
              <a:rPr lang="en-US" altLang="ko-KR" i="1" dirty="0"/>
              <a:t> </a:t>
            </a:r>
            <a:r>
              <a:rPr lang="en-US" altLang="ko-KR" i="1" dirty="0" err="1"/>
              <a:t>num</a:t>
            </a:r>
            <a:r>
              <a:rPr lang="en-US" altLang="ko-KR" i="1" dirty="0"/>
              <a:t> == 0:</a:t>
            </a:r>
          </a:p>
          <a:p>
            <a:r>
              <a:rPr lang="en-US" altLang="ko-KR" i="1" dirty="0"/>
              <a:t>	print("0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else: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음수입니다</a:t>
            </a:r>
            <a:r>
              <a:rPr lang="en-US" altLang="ko-KR" i="1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956" y="5925363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양수입니다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089" y="245348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들여쓰기로 블록 설정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367669" y="1940311"/>
            <a:ext cx="2355132" cy="1754326"/>
            <a:chOff x="1271239" y="2286000"/>
            <a:chExt cx="2355132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271239" y="2286000"/>
              <a:ext cx="2355132" cy="17543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if </a:t>
              </a:r>
              <a:r>
                <a:rPr lang="ko-KR" altLang="en-US" smtClean="0">
                  <a:solidFill>
                    <a:srgbClr val="0070C0"/>
                  </a:solidFill>
                </a:rPr>
                <a:t>조건식</a:t>
              </a:r>
              <a:r>
                <a:rPr lang="ko-KR" altLang="en-US" smtClean="0"/>
                <a:t> </a:t>
              </a:r>
              <a:r>
                <a:rPr lang="en-US" altLang="ko-KR" smtClean="0"/>
                <a:t>:</a:t>
              </a:r>
            </a:p>
            <a:p>
              <a:pPr lvl="1"/>
              <a:r>
                <a:rPr lang="ko-KR" altLang="en-US" smtClean="0">
                  <a:solidFill>
                    <a:srgbClr val="0070C0"/>
                  </a:solidFill>
                </a:rPr>
                <a:t>조건식이 참일경우 실행문</a:t>
              </a:r>
              <a:endParaRPr lang="en-US" altLang="ko-KR" smtClean="0">
                <a:solidFill>
                  <a:srgbClr val="0070C0"/>
                </a:solidFill>
              </a:endParaRPr>
            </a:p>
            <a:p>
              <a:r>
                <a:rPr lang="en-US" altLang="ko-KR" smtClean="0"/>
                <a:t>elif  </a:t>
              </a:r>
              <a:r>
                <a:rPr lang="ko-KR" altLang="en-US" smtClean="0">
                  <a:solidFill>
                    <a:srgbClr val="0070C0"/>
                  </a:solidFill>
                </a:rPr>
                <a:t>조건식</a:t>
              </a:r>
              <a:r>
                <a:rPr lang="ko-KR" altLang="en-US" smtClean="0"/>
                <a:t> </a:t>
              </a:r>
              <a:r>
                <a:rPr lang="en-US" altLang="ko-KR" smtClean="0"/>
                <a:t>:</a:t>
              </a:r>
            </a:p>
            <a:p>
              <a:pPr lvl="1"/>
              <a:r>
                <a:rPr lang="ko-KR" altLang="en-US" smtClean="0">
                  <a:solidFill>
                    <a:srgbClr val="0070C0"/>
                  </a:solidFill>
                </a:rPr>
                <a:t>조건식이 참일경우 실행문</a:t>
              </a:r>
              <a:endParaRPr lang="en-US" altLang="ko-KR" smtClean="0"/>
            </a:p>
            <a:p>
              <a:r>
                <a:rPr lang="en-US" altLang="ko-KR" smtClean="0"/>
                <a:t>else :</a:t>
              </a:r>
            </a:p>
            <a:p>
              <a:pPr lvl="1"/>
              <a:r>
                <a:rPr lang="ko-KR" altLang="en-US" smtClean="0">
                  <a:solidFill>
                    <a:srgbClr val="0070C0"/>
                  </a:solidFill>
                </a:rPr>
                <a:t>조건식이 거짓일경우 실행문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60449" y="2597491"/>
              <a:ext cx="387107" cy="246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67883" y="3162486"/>
              <a:ext cx="387107" cy="246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776654" y="2665141"/>
            <a:ext cx="687659" cy="274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787805" y="2374837"/>
            <a:ext cx="669074" cy="268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82898" y="3359490"/>
            <a:ext cx="387107" cy="2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2743387" y="2731861"/>
            <a:ext cx="772779" cy="728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학점 출력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점수를 </a:t>
            </a:r>
            <a:r>
              <a:rPr lang="ko-KR" altLang="en-US" dirty="0" err="1" smtClean="0"/>
              <a:t>입력받는다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90</a:t>
            </a:r>
            <a:r>
              <a:rPr lang="ko-KR" altLang="en-US" dirty="0" smtClean="0"/>
              <a:t>점 이상   </a:t>
            </a:r>
            <a:r>
              <a:rPr lang="en-US" altLang="ko-KR" dirty="0" smtClean="0"/>
              <a:t>“A”</a:t>
            </a:r>
          </a:p>
          <a:p>
            <a:pPr lvl="1"/>
            <a:r>
              <a:rPr lang="en-US" altLang="ko-KR" dirty="0" smtClean="0"/>
              <a:t>80</a:t>
            </a:r>
            <a:r>
              <a:rPr lang="ko-KR" altLang="en-US" dirty="0" smtClean="0"/>
              <a:t>점 이상   </a:t>
            </a:r>
            <a:r>
              <a:rPr lang="en-US" altLang="ko-KR" dirty="0" smtClean="0"/>
              <a:t>“B”</a:t>
            </a:r>
          </a:p>
          <a:p>
            <a:pPr lvl="1"/>
            <a:r>
              <a:rPr lang="en-US" altLang="ko-KR" dirty="0" smtClean="0"/>
              <a:t>70</a:t>
            </a:r>
            <a:r>
              <a:rPr lang="ko-KR" altLang="en-US" dirty="0" smtClean="0"/>
              <a:t>점 이상   </a:t>
            </a:r>
            <a:r>
              <a:rPr lang="en-US" altLang="ko-KR" dirty="0" smtClean="0"/>
              <a:t>“C”</a:t>
            </a:r>
          </a:p>
          <a:p>
            <a:pPr lvl="1"/>
            <a:r>
              <a:rPr lang="en-US" altLang="ko-KR" dirty="0" smtClean="0"/>
              <a:t>60</a:t>
            </a:r>
            <a:r>
              <a:rPr lang="ko-KR" altLang="en-US" dirty="0" smtClean="0"/>
              <a:t>점 이상   </a:t>
            </a:r>
            <a:r>
              <a:rPr lang="en-US" altLang="ko-KR" dirty="0" smtClean="0"/>
              <a:t>“D”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그 이하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불합격입니다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사칙연산 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연산자 입력</a:t>
            </a:r>
            <a:endParaRPr lang="en-US" altLang="ko-KR" dirty="0" smtClean="0"/>
          </a:p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숫자를입력</a:t>
            </a:r>
            <a:endParaRPr lang="en-US" altLang="ko-KR" dirty="0" smtClean="0"/>
          </a:p>
          <a:p>
            <a:r>
              <a:rPr lang="ko-KR" altLang="en-US" dirty="0" smtClean="0"/>
              <a:t>연산자에 따른 연산 </a:t>
            </a:r>
            <a:r>
              <a:rPr lang="ko-KR" altLang="en-US" dirty="0" err="1" smtClean="0"/>
              <a:t>수행후</a:t>
            </a:r>
            <a:r>
              <a:rPr lang="ko-KR" altLang="en-US" dirty="0" smtClean="0"/>
              <a:t> 결과값 출력</a:t>
            </a:r>
            <a:endParaRPr lang="en-US" altLang="ko-KR" dirty="0" smtClean="0"/>
          </a:p>
          <a:p>
            <a:r>
              <a:rPr lang="ko-KR" altLang="en-US" dirty="0" smtClean="0"/>
              <a:t>연산자가 </a:t>
            </a:r>
            <a:r>
              <a:rPr lang="en-US" altLang="ko-KR" dirty="0" smtClean="0"/>
              <a:t>+-*/  </a:t>
            </a:r>
            <a:r>
              <a:rPr lang="ko-KR" altLang="en-US" dirty="0" smtClean="0"/>
              <a:t>가  아닐경우 에러메시지 출력</a:t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1-4</a:t>
            </a:r>
            <a:r>
              <a:rPr lang="ko-KR" altLang="en-US" dirty="0" smtClean="0"/>
              <a:t>까지의 숫자를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아래와 같은 메시지 출력</a:t>
            </a:r>
            <a:endParaRPr lang="en-US" altLang="ko-KR" dirty="0" smtClean="0"/>
          </a:p>
          <a:p>
            <a:r>
              <a:rPr lang="en-US" altLang="ko-KR" dirty="0" smtClean="0"/>
              <a:t>1 : </a:t>
            </a:r>
            <a:r>
              <a:rPr lang="ko-KR" altLang="en-US" dirty="0" smtClean="0"/>
              <a:t>잔액조회 </a:t>
            </a:r>
            <a:endParaRPr lang="en-US" altLang="ko-KR" dirty="0" smtClean="0"/>
          </a:p>
          <a:p>
            <a:r>
              <a:rPr lang="en-US" altLang="ko-KR" dirty="0" smtClean="0"/>
              <a:t>2 : </a:t>
            </a:r>
            <a:r>
              <a:rPr lang="ko-KR" altLang="en-US" dirty="0" smtClean="0"/>
              <a:t>계좌이체</a:t>
            </a:r>
            <a:endParaRPr lang="en-US" altLang="ko-KR" dirty="0" smtClean="0"/>
          </a:p>
          <a:p>
            <a:r>
              <a:rPr lang="en-US" altLang="ko-KR" dirty="0" smtClean="0"/>
              <a:t>3 : </a:t>
            </a:r>
            <a:r>
              <a:rPr lang="ko-KR" altLang="en-US" dirty="0" smtClean="0"/>
              <a:t>계좌이체 내역 조회</a:t>
            </a:r>
            <a:endParaRPr lang="en-US" altLang="ko-KR" dirty="0" smtClean="0"/>
          </a:p>
          <a:p>
            <a:r>
              <a:rPr lang="en-US" altLang="ko-KR" dirty="0" smtClean="0"/>
              <a:t>4 : </a:t>
            </a:r>
            <a:r>
              <a:rPr lang="ko-KR" altLang="en-US" dirty="0" smtClean="0"/>
              <a:t>카드사용내역</a:t>
            </a:r>
            <a:endParaRPr lang="en-US" altLang="ko-KR" dirty="0" smtClean="0"/>
          </a:p>
          <a:p>
            <a:r>
              <a:rPr lang="en-US" altLang="ko-KR" dirty="0" smtClean="0"/>
              <a:t>1-4 </a:t>
            </a:r>
            <a:r>
              <a:rPr lang="ko-KR" altLang="en-US" dirty="0" smtClean="0"/>
              <a:t>이외의 값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 입력하였습니다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홈쇼핑</a:t>
            </a:r>
            <a:r>
              <a:rPr lang="en-US" altLang="ko-KR" dirty="0" smtClean="0"/>
              <a:t>ARS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1-6</a:t>
            </a:r>
            <a:r>
              <a:rPr lang="ko-KR" altLang="en-US" dirty="0" smtClean="0"/>
              <a:t>까지의 숫자를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아래와 같은 메시지 출력</a:t>
            </a:r>
            <a:endParaRPr lang="en-US" altLang="ko-KR" dirty="0" smtClean="0"/>
          </a:p>
          <a:p>
            <a:r>
              <a:rPr lang="en-US" altLang="ko-KR" dirty="0" smtClean="0"/>
              <a:t>1 : </a:t>
            </a:r>
            <a:r>
              <a:rPr lang="ko-KR" altLang="en-US" dirty="0" smtClean="0"/>
              <a:t>상품주문</a:t>
            </a:r>
            <a:endParaRPr lang="en-US" altLang="ko-KR" dirty="0" smtClean="0"/>
          </a:p>
          <a:p>
            <a:r>
              <a:rPr lang="en-US" altLang="ko-KR" dirty="0" smtClean="0"/>
              <a:t>2 : </a:t>
            </a:r>
            <a:r>
              <a:rPr lang="ko-KR" altLang="en-US" dirty="0" smtClean="0"/>
              <a:t>상품교환</a:t>
            </a:r>
            <a:endParaRPr lang="en-US" altLang="ko-KR" dirty="0" smtClean="0"/>
          </a:p>
          <a:p>
            <a:r>
              <a:rPr lang="en-US" altLang="ko-KR" dirty="0" smtClean="0"/>
              <a:t>3 : </a:t>
            </a:r>
            <a:r>
              <a:rPr lang="ko-KR" altLang="en-US" dirty="0" smtClean="0"/>
              <a:t>환불</a:t>
            </a:r>
            <a:endParaRPr lang="en-US" altLang="ko-KR" dirty="0" smtClean="0"/>
          </a:p>
          <a:p>
            <a:r>
              <a:rPr lang="en-US" altLang="ko-KR" dirty="0" smtClean="0"/>
              <a:t>4 : </a:t>
            </a:r>
            <a:r>
              <a:rPr lang="ko-KR" altLang="en-US" dirty="0" smtClean="0"/>
              <a:t>주문 조회</a:t>
            </a:r>
            <a:endParaRPr lang="en-US" altLang="ko-KR" dirty="0" smtClean="0"/>
          </a:p>
          <a:p>
            <a:r>
              <a:rPr lang="en-US" altLang="ko-KR" dirty="0" smtClean="0"/>
              <a:t>5 : </a:t>
            </a:r>
            <a:r>
              <a:rPr lang="ko-KR" altLang="en-US" dirty="0" smtClean="0"/>
              <a:t>직원연결</a:t>
            </a:r>
            <a:endParaRPr lang="en-US" altLang="ko-KR" dirty="0" smtClean="0"/>
          </a:p>
          <a:p>
            <a:r>
              <a:rPr lang="en-US" altLang="ko-KR" dirty="0" smtClean="0"/>
              <a:t>6 : </a:t>
            </a:r>
            <a:r>
              <a:rPr lang="ko-KR" altLang="en-US" dirty="0" smtClean="0"/>
              <a:t>다시 듣기</a:t>
            </a:r>
            <a:endParaRPr lang="en-US" altLang="ko-KR" dirty="0" smtClean="0"/>
          </a:p>
          <a:p>
            <a:r>
              <a:rPr lang="en-US" altLang="ko-KR" dirty="0" smtClean="0"/>
              <a:t>1-6 </a:t>
            </a:r>
            <a:r>
              <a:rPr lang="ko-KR" altLang="en-US" dirty="0" smtClean="0"/>
              <a:t>이외의 값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 입력하였습니다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ea typeface="굴림" charset="-127"/>
              </a:rPr>
              <a:t>나이를 입력하여 아래와 같이 분류하여 출력하도록 프로그램을 작성하시오</a:t>
            </a:r>
            <a:r>
              <a:rPr lang="en-US" altLang="ko-KR">
                <a:ea typeface="굴림" charset="-127"/>
              </a:rPr>
              <a:t>(0</a:t>
            </a:r>
            <a:r>
              <a:rPr lang="ko-KR" altLang="en-US">
                <a:ea typeface="굴림" charset="-127"/>
              </a:rPr>
              <a:t>이상의 수만 입력한다고 가정</a:t>
            </a:r>
            <a:r>
              <a:rPr lang="en-US" altLang="ko-KR">
                <a:ea typeface="굴림" charset="-127"/>
              </a:rPr>
              <a:t>)</a:t>
            </a:r>
            <a:endParaRPr lang="ko-KR" altLang="en-US">
              <a:ea typeface="굴림" charset="-127"/>
            </a:endParaRPr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13038"/>
              </p:ext>
            </p:extLst>
          </p:nvPr>
        </p:nvGraphicFramePr>
        <p:xfrm>
          <a:off x="918029" y="3078389"/>
          <a:ext cx="7924800" cy="7429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/>
                  </a:extLst>
                </a:gridCol>
                <a:gridCol w="1306513">
                  <a:extLst>
                    <a:ext uri="{9D8B030D-6E8A-4147-A177-3AD203B41FA5}"/>
                  </a:extLst>
                </a:gridCol>
                <a:gridCol w="1436687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0-7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8-18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19-30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31-60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61 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이상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어린이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학생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젊은이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장년층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노인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시각을 </a:t>
            </a:r>
            <a:r>
              <a:rPr lang="ko-KR" altLang="en-US" dirty="0" err="1"/>
              <a:t>난수로</a:t>
            </a:r>
            <a:r>
              <a:rPr lang="ko-KR" altLang="en-US" dirty="0"/>
              <a:t> 생성하고 날씨도 </a:t>
            </a:r>
            <a:r>
              <a:rPr lang="en-US" altLang="ko-KR" dirty="0"/>
              <a:t>[True, False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선택하자</a:t>
            </a:r>
            <a:r>
              <a:rPr lang="en-US" altLang="ko-KR" dirty="0"/>
              <a:t>. </a:t>
            </a:r>
            <a:r>
              <a:rPr lang="ko-KR" altLang="en-US" dirty="0"/>
              <a:t>종달새가 노래를 부를 것인지</a:t>
            </a:r>
            <a:r>
              <a:rPr lang="en-US" altLang="ko-KR" dirty="0"/>
              <a:t>, </a:t>
            </a:r>
            <a:r>
              <a:rPr lang="ko-KR" altLang="en-US" dirty="0"/>
              <a:t>조용히 있을 것인지를 </a:t>
            </a:r>
            <a:r>
              <a:rPr lang="ko-KR" altLang="en-US" dirty="0" err="1"/>
              <a:t>판단해보자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967488"/>
            <a:ext cx="8229600" cy="11300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70" y="4428130"/>
            <a:ext cx="8229600" cy="10927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1</a:t>
            </a:r>
            <a:r>
              <a:rPr lang="ko-KR" altLang="en-US" dirty="0"/>
              <a:t>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날씨가 화창하지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종달새가 노래를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종달새가 노래할까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동물원에 있는 종달새가 다음과 같은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ko-KR" altLang="en-US" sz="2000" dirty="0" smtClean="0"/>
              <a:t>조건이 충족될 </a:t>
            </a:r>
            <a:r>
              <a:rPr lang="ko-KR" altLang="en-US" sz="2000" dirty="0"/>
              <a:t>때 노래를 한다고 하자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 smtClean="0"/>
              <a:t>오전 </a:t>
            </a:r>
            <a:r>
              <a:rPr lang="en-US" altLang="ko-KR" sz="1600" dirty="0"/>
              <a:t>6</a:t>
            </a:r>
            <a:r>
              <a:rPr lang="ko-KR" altLang="en-US" sz="1600" dirty="0"/>
              <a:t>시부터 오전 </a:t>
            </a:r>
            <a:r>
              <a:rPr lang="en-US" altLang="ko-KR" sz="1600" dirty="0"/>
              <a:t>9</a:t>
            </a:r>
            <a:r>
              <a:rPr lang="ko-KR" altLang="en-US" sz="1600" dirty="0"/>
              <a:t>시 사이</a:t>
            </a:r>
          </a:p>
          <a:p>
            <a:pPr lvl="1"/>
            <a:r>
              <a:rPr lang="ko-KR" altLang="en-US" sz="1600" dirty="0" smtClean="0"/>
              <a:t>날씨가 </a:t>
            </a:r>
            <a:r>
              <a:rPr lang="ko-KR" altLang="en-US" sz="1600" dirty="0"/>
              <a:t>화창하다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43" y="3112339"/>
            <a:ext cx="3352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3"/>
            <a:ext cx="8229600" cy="45288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(time) + "</a:t>
            </a:r>
            <a:r>
              <a:rPr lang="ko-KR" altLang="en-US" dirty="0"/>
              <a:t>시 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  <a:p>
            <a:r>
              <a:rPr lang="en-US" altLang="ko-KR" dirty="0"/>
              <a:t>if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화창합니다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화창하지 않습니다</a:t>
            </a:r>
            <a:r>
              <a:rPr lang="en-US" altLang="ko-KR" dirty="0"/>
              <a:t>. 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종달새가 노래를 할 것인지를 </a:t>
            </a:r>
            <a:r>
              <a:rPr lang="ko-KR" altLang="en-US" dirty="0" err="1"/>
              <a:t>판단해보자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time &gt;= 6 and time &lt; 9 and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한다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하지 않는다</a:t>
            </a:r>
            <a:r>
              <a:rPr lang="en-US" altLang="ko-KR" dirty="0"/>
              <a:t>.")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6" y="5591175"/>
            <a:ext cx="834174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제어구조</a:t>
            </a:r>
            <a:r>
              <a:rPr lang="en-US" altLang="ko-KR" dirty="0" smtClean="0"/>
              <a:t>==</a:t>
            </a:r>
            <a:r>
              <a:rPr lang="ko-KR" altLang="en-US" dirty="0" smtClean="0"/>
              <a:t>도로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프로그램의 기본 블록을 쉽게 이해하려면 이것을 자동차</a:t>
            </a:r>
            <a:r>
              <a:rPr lang="en-US" altLang="ko-KR" dirty="0"/>
              <a:t>(CPU)</a:t>
            </a:r>
            <a:r>
              <a:rPr lang="ko-KR" altLang="en-US" dirty="0"/>
              <a:t>가 주행하는 </a:t>
            </a:r>
            <a:r>
              <a:rPr lang="ko-KR" altLang="en-US" dirty="0" smtClean="0"/>
              <a:t>도로로 </a:t>
            </a: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2" y="2817064"/>
            <a:ext cx="4961087" cy="25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r>
              <a:rPr lang="ko-KR" altLang="en-US" dirty="0"/>
              <a:t>이것을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3714"/>
            <a:ext cx="7419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4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304" y="2072182"/>
            <a:ext cx="8229600" cy="25361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&gt;= 0: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		print("0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	else:</a:t>
            </a:r>
          </a:p>
          <a:p>
            <a:r>
              <a:rPr lang="en-US" altLang="ko-KR" dirty="0"/>
              <a:t>		print("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5120588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ea typeface="굴림" charset="-127"/>
              </a:rPr>
              <a:t>나이를 입력하여 아래와 같이 분류하여 출력하도록 프로그램을 작성하시오</a:t>
            </a:r>
            <a:r>
              <a:rPr lang="en-US" altLang="ko-KR">
                <a:ea typeface="굴림" charset="-127"/>
              </a:rPr>
              <a:t>(0</a:t>
            </a:r>
            <a:r>
              <a:rPr lang="ko-KR" altLang="en-US">
                <a:ea typeface="굴림" charset="-127"/>
              </a:rPr>
              <a:t>이상의 수만 입력한다고 가정</a:t>
            </a:r>
            <a:r>
              <a:rPr lang="en-US" altLang="ko-KR">
                <a:ea typeface="굴림" charset="-127"/>
              </a:rPr>
              <a:t>)</a:t>
            </a:r>
            <a:endParaRPr lang="ko-KR" altLang="en-US">
              <a:ea typeface="굴림" charset="-127"/>
            </a:endParaRPr>
          </a:p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7463"/>
              </p:ext>
            </p:extLst>
          </p:nvPr>
        </p:nvGraphicFramePr>
        <p:xfrm>
          <a:off x="1150257" y="5162550"/>
          <a:ext cx="3962400" cy="74295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/>
                  </a:extLst>
                </a:gridCol>
                <a:gridCol w="1268413">
                  <a:extLst>
                    <a:ext uri="{9D8B030D-6E8A-4147-A177-3AD203B41FA5}"/>
                  </a:extLst>
                </a:gridCol>
                <a:gridCol w="1436687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8-13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14-16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17-18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초등학생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중학생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고등학생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V="1">
            <a:off x="1150257" y="4313238"/>
            <a:ext cx="876300" cy="84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60057" y="4333875"/>
            <a:ext cx="1752600" cy="8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04807"/>
              </p:ext>
            </p:extLst>
          </p:nvPr>
        </p:nvGraphicFramePr>
        <p:xfrm>
          <a:off x="845457" y="3571875"/>
          <a:ext cx="7924800" cy="7429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/>
                  </a:extLst>
                </a:gridCol>
                <a:gridCol w="1306513">
                  <a:extLst>
                    <a:ext uri="{9D8B030D-6E8A-4147-A177-3AD203B41FA5}"/>
                  </a:extLst>
                </a:gridCol>
                <a:gridCol w="1436687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0-7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8-18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19-30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30-60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HY견고딕" panose="02030600000101010101" pitchFamily="18" charset="-127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61 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이상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어린이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학생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젊은이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장년층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12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HY견고딕" panose="02030600000101010101" pitchFamily="18" charset="-127"/>
                        </a:rPr>
                        <a:t>노인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로그인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err="1" smtClean="0"/>
              <a:t>작성해보자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1600" smtClean="0"/>
              <a:t>이미 가입된 사용자 아이디는 리스트에 임의의 값으로 저장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ilovepython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970" y="3821405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iloveruby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찾을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id = "</a:t>
            </a:r>
            <a:r>
              <a:rPr lang="en-US" altLang="ko-KR" dirty="0" err="1"/>
              <a:t>ilovepython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 = input("</a:t>
            </a:r>
            <a:r>
              <a:rPr lang="ko-KR" altLang="en-US" dirty="0"/>
              <a:t>아이디를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id: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환영합니다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아이디를 찾을 수 없습니다</a:t>
            </a:r>
            <a:r>
              <a:rPr lang="en-US" altLang="ko-KR" dirty="0"/>
              <a:t>.")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107702"/>
            <a:ext cx="8229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축구게임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어디를 수비하시겠어요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페널티 킥이 성공하였습니다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2" y="3879283"/>
            <a:ext cx="3111090" cy="2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options=["</a:t>
            </a:r>
            <a:r>
              <a:rPr lang="ko-KR" altLang="en-US" dirty="0"/>
              <a:t>왼쪽</a:t>
            </a:r>
            <a:r>
              <a:rPr lang="en-US" altLang="ko-KR" dirty="0"/>
              <a:t>","</a:t>
            </a:r>
            <a:r>
              <a:rPr lang="ko-KR" altLang="en-US" dirty="0"/>
              <a:t>중앙</a:t>
            </a:r>
            <a:r>
              <a:rPr lang="en-US" altLang="ko-KR" dirty="0"/>
              <a:t>","</a:t>
            </a:r>
            <a:r>
              <a:rPr lang="ko-KR" altLang="en-US" dirty="0"/>
              <a:t>오른쪽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computer_choice</a:t>
            </a:r>
            <a:r>
              <a:rPr lang="en-US" altLang="ko-KR" dirty="0"/>
              <a:t> = </a:t>
            </a:r>
            <a:r>
              <a:rPr lang="en-US" altLang="ko-KR" dirty="0" err="1"/>
              <a:t>random.choice</a:t>
            </a:r>
            <a:r>
              <a:rPr lang="en-US" altLang="ko-KR" dirty="0"/>
              <a:t>(options)</a:t>
            </a:r>
          </a:p>
          <a:p>
            <a:r>
              <a:rPr lang="en-US" altLang="ko-KR" dirty="0" err="1"/>
              <a:t>user_choice</a:t>
            </a:r>
            <a:r>
              <a:rPr lang="en-US" altLang="ko-KR" dirty="0"/>
              <a:t> = input("</a:t>
            </a:r>
            <a:r>
              <a:rPr lang="ko-KR" altLang="en-US" dirty="0"/>
              <a:t>어디를 수비하시겠어요</a:t>
            </a:r>
            <a:r>
              <a:rPr lang="en-US" altLang="ko-KR" dirty="0"/>
              <a:t>?(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)")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computer_choice</a:t>
            </a:r>
            <a:r>
              <a:rPr lang="en-US" altLang="ko-KR" dirty="0"/>
              <a:t> == </a:t>
            </a:r>
            <a:r>
              <a:rPr lang="en-US" altLang="ko-KR" dirty="0" err="1"/>
              <a:t>user_choice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수비에 성공하셨습니다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페널티 킥이 성공하였습니다</a:t>
            </a:r>
            <a:r>
              <a:rPr lang="en-US" altLang="ko-KR" dirty="0"/>
              <a:t>. ")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28085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도형그리기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이용하여 사용자가 선택하는 도형을 화면에 그리는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도형은 </a:t>
            </a:r>
            <a:r>
              <a:rPr lang="ko-KR" altLang="en-US" sz="2000" dirty="0"/>
              <a:t>“사각형”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삼각형”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원” 중의 하나이다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도형의 치수는 사용자에게 </a:t>
            </a:r>
            <a:r>
              <a:rPr lang="ko-KR" altLang="en-US" sz="2000" dirty="0" err="1"/>
              <a:t>물어보도록</a:t>
            </a:r>
            <a:r>
              <a:rPr lang="ko-KR" altLang="en-US" sz="2000" dirty="0"/>
              <a:t>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742932"/>
            <a:ext cx="5864794" cy="32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48904"/>
            <a:ext cx="8229600" cy="49343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도형을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"</a:t>
            </a:r>
            <a:r>
              <a:rPr lang="ko-KR" altLang="en-US" dirty="0"/>
              <a:t>사각형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	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("","</a:t>
            </a:r>
            <a:r>
              <a:rPr lang="ko-KR" altLang="en-US" dirty="0"/>
              <a:t>가로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w=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	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("","</a:t>
            </a:r>
            <a:r>
              <a:rPr lang="ko-KR" altLang="en-US" dirty="0"/>
              <a:t>세로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h=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(w)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(h)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(w)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(h)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58959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rgbClr val="FFFF00"/>
                </a:solidFill>
              </a:rPr>
              <a:t>&gt;, &lt;, ==</a:t>
            </a:r>
            <a:r>
              <a:rPr lang="ko-KR" altLang="en-US" sz="2000" i="1" dirty="0">
                <a:solidFill>
                  <a:srgbClr val="FFFF00"/>
                </a:solidFill>
              </a:rPr>
              <a:t>와 같은 관계 연산자를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논리 연산자 </a:t>
            </a:r>
            <a:r>
              <a:rPr lang="en-US" altLang="ko-KR" sz="2000" i="1" dirty="0">
                <a:solidFill>
                  <a:srgbClr val="FFFF00"/>
                </a:solidFill>
              </a:rPr>
              <a:t>and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or </a:t>
            </a:r>
            <a:r>
              <a:rPr lang="ko-KR" altLang="en-US" sz="2000" i="1" dirty="0">
                <a:solidFill>
                  <a:srgbClr val="FFFF00"/>
                </a:solidFill>
              </a:rPr>
              <a:t>를 사용하면 조건들을 묶을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블록은 조건이 맞았을 때 묶어서 실행되는 코드로 </a:t>
            </a:r>
            <a:r>
              <a:rPr lang="ko-KR" altLang="en-US" sz="2000" i="1" dirty="0" err="1">
                <a:solidFill>
                  <a:srgbClr val="FFFF00"/>
                </a:solidFill>
              </a:rPr>
              <a:t>파이썬에서</a:t>
            </a:r>
            <a:r>
              <a:rPr lang="ko-KR" altLang="en-US" sz="2000" i="1" dirty="0">
                <a:solidFill>
                  <a:srgbClr val="FFFF00"/>
                </a:solidFill>
              </a:rPr>
              <a:t> 들여쓰기로 블록을 만든다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 안에 다른 </a:t>
            </a:r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문이 포함될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구조가 필요한 이유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</a:t>
            </a:r>
            <a:r>
              <a:rPr lang="ko-KR" altLang="en-US" dirty="0"/>
              <a:t>구조가 없다면 프로그램은 항상 동일한 </a:t>
            </a:r>
            <a:r>
              <a:rPr lang="ko-KR" altLang="en-US" dirty="0" smtClean="0"/>
              <a:t>동작만을 되풀이할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자율 </a:t>
            </a:r>
            <a:r>
              <a:rPr lang="ko-KR" altLang="en-US" dirty="0"/>
              <a:t>주행 자동차 프로그램이 신호등이나 전방 장애물에 </a:t>
            </a:r>
            <a:r>
              <a:rPr lang="ko-KR" altLang="en-US" dirty="0" smtClean="0"/>
              <a:t>따라서 </a:t>
            </a:r>
            <a:r>
              <a:rPr lang="ko-KR" altLang="en-US" dirty="0"/>
              <a:t>동작을 다르게 </a:t>
            </a:r>
            <a:r>
              <a:rPr lang="ko-KR" altLang="en-US" dirty="0" smtClean="0"/>
              <a:t>하지 않는다면 어떻게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20" y="3396291"/>
            <a:ext cx="3188089" cy="27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</a:t>
            </a:r>
            <a:r>
              <a:rPr lang="ko-KR" altLang="en-US" smtClean="0"/>
              <a:t>비교하는 연산자</a:t>
            </a:r>
            <a:endParaRPr lang="en-US" altLang="ko-KR" smtClean="0"/>
          </a:p>
          <a:p>
            <a:pPr lvl="1"/>
            <a:r>
              <a:rPr lang="ko-KR" altLang="en-US" smtClean="0"/>
              <a:t>문자열도  </a:t>
            </a:r>
            <a:r>
              <a:rPr lang="en-US" altLang="ko-KR" smtClean="0"/>
              <a:t>!= ,  == </a:t>
            </a:r>
            <a:r>
              <a:rPr lang="ko-KR" altLang="en-US" smtClean="0"/>
              <a:t> 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53" y="3033894"/>
            <a:ext cx="5657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관계연산자의</a:t>
            </a:r>
            <a:r>
              <a:rPr lang="ko-KR" altLang="en-US" dirty="0" smtClean="0"/>
              <a:t> 결과값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수식은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이나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을 </a:t>
            </a:r>
            <a:r>
              <a:rPr lang="ko-KR" altLang="en-US" dirty="0"/>
              <a:t>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331289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1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형식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006" y="26319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들여쓰기로 블록 설정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088888" y="2308302"/>
            <a:ext cx="2233304" cy="646331"/>
            <a:chOff x="1271239" y="2286000"/>
            <a:chExt cx="2233304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271239" y="2286000"/>
              <a:ext cx="223330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if </a:t>
              </a:r>
              <a:r>
                <a:rPr lang="ko-KR" altLang="en-US" smtClean="0">
                  <a:solidFill>
                    <a:srgbClr val="0070C0"/>
                  </a:solidFill>
                </a:rPr>
                <a:t>조건식</a:t>
              </a:r>
              <a:r>
                <a:rPr lang="ko-KR" altLang="en-US" smtClean="0"/>
                <a:t> </a:t>
              </a:r>
              <a:r>
                <a:rPr lang="en-US" altLang="ko-KR" smtClean="0"/>
                <a:t>:</a:t>
              </a:r>
            </a:p>
            <a:p>
              <a:pPr lvl="1"/>
              <a:r>
                <a:rPr lang="ko-KR" altLang="en-US" smtClean="0">
                  <a:solidFill>
                    <a:srgbClr val="0070C0"/>
                  </a:solidFill>
                </a:rPr>
                <a:t>조건식이 참일경우 실행문</a:t>
              </a:r>
              <a:endParaRPr lang="en-US" altLang="ko-KR" smtClean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60449" y="2597491"/>
              <a:ext cx="387107" cy="246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2486722" y="2742828"/>
            <a:ext cx="691376" cy="78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019173" y="4042024"/>
            <a:ext cx="357187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score = int(input("</a:t>
            </a:r>
            <a:r>
              <a:rPr lang="ko-KR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  <a:endParaRPr lang="ko-KR" alt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if score &lt;= 60:</a:t>
            </a:r>
          </a:p>
          <a:p>
            <a:pPr lvl="1" latinLnBrk="1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불합격입니다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4569" y="5280771"/>
            <a:ext cx="357187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mtClean="0"/>
              <a:t>59</a:t>
            </a:r>
          </a:p>
          <a:p>
            <a:r>
              <a:rPr lang="ko-KR" altLang="en-US" smtClean="0"/>
              <a:t>불합격입니다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if-else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형식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5679" y="263190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들여쓰기로 블록 설정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1259" y="2118731"/>
            <a:ext cx="2544286" cy="1323439"/>
            <a:chOff x="1271239" y="2286000"/>
            <a:chExt cx="2544286" cy="1323439"/>
          </a:xfrm>
        </p:grpSpPr>
        <p:sp>
          <p:nvSpPr>
            <p:cNvPr id="5" name="TextBox 4"/>
            <p:cNvSpPr txBox="1"/>
            <p:nvPr/>
          </p:nvSpPr>
          <p:spPr>
            <a:xfrm>
              <a:off x="1271239" y="2286000"/>
              <a:ext cx="2544286" cy="1323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if </a:t>
              </a:r>
              <a:r>
                <a:rPr lang="ko-KR" altLang="en-US" sz="2000" smtClean="0">
                  <a:solidFill>
                    <a:srgbClr val="0070C0"/>
                  </a:solidFill>
                </a:rPr>
                <a:t>조건식</a:t>
              </a:r>
              <a:r>
                <a:rPr lang="ko-KR" altLang="en-US" sz="2000" smtClean="0"/>
                <a:t> </a:t>
              </a:r>
              <a:r>
                <a:rPr lang="en-US" altLang="ko-KR" sz="2000" smtClean="0"/>
                <a:t>:</a:t>
              </a:r>
            </a:p>
            <a:p>
              <a:pPr lvl="1"/>
              <a:r>
                <a:rPr lang="ko-KR" altLang="en-US" sz="2000" smtClean="0">
                  <a:solidFill>
                    <a:srgbClr val="0070C0"/>
                  </a:solidFill>
                </a:rPr>
                <a:t>조건식이 참일경우 실행문</a:t>
              </a:r>
              <a:endParaRPr lang="en-US" altLang="ko-KR" sz="2000" smtClean="0">
                <a:solidFill>
                  <a:srgbClr val="0070C0"/>
                </a:solidFill>
              </a:endParaRPr>
            </a:p>
            <a:p>
              <a:r>
                <a:rPr lang="en-US" altLang="ko-KR" sz="2000" smtClean="0"/>
                <a:t>else :</a:t>
              </a:r>
            </a:p>
            <a:p>
              <a:pPr lvl="1"/>
              <a:r>
                <a:rPr lang="ko-KR" altLang="en-US" sz="2000" smtClean="0">
                  <a:solidFill>
                    <a:srgbClr val="0070C0"/>
                  </a:solidFill>
                </a:rPr>
                <a:t>조건식이 거짓일경우 실행문</a:t>
              </a:r>
              <a:endParaRPr lang="ko-KR" altLang="en-US" sz="200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60449" y="2670061"/>
              <a:ext cx="387107" cy="246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67883" y="3264084"/>
              <a:ext cx="387107" cy="246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>
            <a:endCxn id="9" idx="1"/>
          </p:cNvCxnSpPr>
          <p:nvPr/>
        </p:nvCxnSpPr>
        <p:spPr>
          <a:xfrm>
            <a:off x="2230244" y="2945159"/>
            <a:ext cx="687659" cy="274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2241395" y="2625827"/>
            <a:ext cx="669074" cy="268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706" y="3699049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score &gt;= 60: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불합격입니다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/>
              <a:t>print(</a:t>
            </a:r>
            <a:r>
              <a:rPr lang="en-US" altLang="ko-KR" b="1"/>
              <a:t>"</a:t>
            </a:r>
            <a:r>
              <a:rPr lang="ko-KR" altLang="en-US" b="1"/>
              <a:t>프로그램종료</a:t>
            </a:r>
            <a:r>
              <a:rPr lang="en-US" altLang="ko-KR" b="1"/>
              <a:t>"</a:t>
            </a:r>
            <a:r>
              <a:rPr lang="en-US" altLang="ko-KR"/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00" y="5675086"/>
            <a:ext cx="7944928" cy="97419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80</a:t>
            </a:r>
          </a:p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1"/>
              <a:t>프로그램종료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1555</Words>
  <Application>Microsoft Office PowerPoint</Application>
  <PresentationFormat>화면 슬라이드 쇼(4:3)</PresentationFormat>
  <Paragraphs>363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1_가을</vt:lpstr>
      <vt:lpstr>5장 조건문</vt:lpstr>
      <vt:lpstr>이번 장에서 만들 프로그램</vt:lpstr>
      <vt:lpstr>3가지의 기본 제어 구조</vt:lpstr>
      <vt:lpstr>제어구조==도로</vt:lpstr>
      <vt:lpstr>선택 구조가 필요한 이유</vt:lpstr>
      <vt:lpstr>관계 연산자</vt:lpstr>
      <vt:lpstr>관계연산자의 결과값</vt:lpstr>
      <vt:lpstr>if문</vt:lpstr>
      <vt:lpstr>if-else 문</vt:lpstr>
      <vt:lpstr>실습</vt:lpstr>
      <vt:lpstr>실습</vt:lpstr>
      <vt:lpstr>Lab: 영화 나이 제한 검사</vt:lpstr>
      <vt:lpstr>Solution </vt:lpstr>
      <vt:lpstr>Lab: 부호에 따라 거북이를 움직이자</vt:lpstr>
      <vt:lpstr>Solution </vt:lpstr>
      <vt:lpstr>논리 연산자</vt:lpstr>
      <vt:lpstr>논리 연산자의 종류</vt:lpstr>
      <vt:lpstr>실습문제</vt:lpstr>
      <vt:lpstr>Lab: 거북이 제어하기</vt:lpstr>
      <vt:lpstr>무한 반복 구조</vt:lpstr>
      <vt:lpstr>Solution </vt:lpstr>
      <vt:lpstr>Lab: 윤년 판단</vt:lpstr>
      <vt:lpstr>윤년의 조건</vt:lpstr>
      <vt:lpstr>Solution </vt:lpstr>
      <vt:lpstr>Lab: 동전 던지기 게임</vt:lpstr>
      <vt:lpstr>Solution </vt:lpstr>
      <vt:lpstr>Lab: 동전 던지기 게임(그래픽 버전)</vt:lpstr>
      <vt:lpstr>이미지를 불러오려면</vt:lpstr>
      <vt:lpstr>Solution </vt:lpstr>
      <vt:lpstr>조건을 연속하여 검사</vt:lpstr>
      <vt:lpstr>연속적인 if-else 문</vt:lpstr>
      <vt:lpstr>실습 : 학점 출력 시스템</vt:lpstr>
      <vt:lpstr>실습 : 사칙연산 계산기</vt:lpstr>
      <vt:lpstr>실습 : 인터넷 뱅킹 만들기</vt:lpstr>
      <vt:lpstr>실습 : 홈쇼핑ARS 만들기</vt:lpstr>
      <vt:lpstr>실습</vt:lpstr>
      <vt:lpstr>난수 이용</vt:lpstr>
      <vt:lpstr>Lab: 종달새가 노래할까?</vt:lpstr>
      <vt:lpstr>Solution </vt:lpstr>
      <vt:lpstr>중첩 if-else문</vt:lpstr>
      <vt:lpstr>예제</vt:lpstr>
      <vt:lpstr>실습</vt:lpstr>
      <vt:lpstr>Lab: 로그인 프로그램</vt:lpstr>
      <vt:lpstr>Solution </vt:lpstr>
      <vt:lpstr>Lab: 축구게임</vt:lpstr>
      <vt:lpstr>Solution </vt:lpstr>
      <vt:lpstr>Lab: 도형그리기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375</cp:revision>
  <dcterms:created xsi:type="dcterms:W3CDTF">2007-06-29T06:43:39Z</dcterms:created>
  <dcterms:modified xsi:type="dcterms:W3CDTF">2019-01-15T09:10:58Z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