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notesMasterIdLst>
    <p:notesMasterId r:id="rId50"/>
  </p:notesMasterIdLst>
  <p:handoutMasterIdLst>
    <p:handoutMasterId r:id="rId51"/>
  </p:handoutMasterIdLst>
  <p:sldIdLst>
    <p:sldId id="256" r:id="rId2"/>
    <p:sldId id="306" r:id="rId3"/>
    <p:sldId id="403" r:id="rId4"/>
    <p:sldId id="421" r:id="rId5"/>
    <p:sldId id="422" r:id="rId6"/>
    <p:sldId id="423" r:id="rId7"/>
    <p:sldId id="424" r:id="rId8"/>
    <p:sldId id="458" r:id="rId9"/>
    <p:sldId id="460" r:id="rId10"/>
    <p:sldId id="461" r:id="rId11"/>
    <p:sldId id="425" r:id="rId12"/>
    <p:sldId id="426" r:id="rId13"/>
    <p:sldId id="462" r:id="rId14"/>
    <p:sldId id="457" r:id="rId15"/>
    <p:sldId id="463" r:id="rId16"/>
    <p:sldId id="464" r:id="rId17"/>
    <p:sldId id="419" r:id="rId18"/>
    <p:sldId id="420" r:id="rId19"/>
    <p:sldId id="428" r:id="rId20"/>
    <p:sldId id="429" r:id="rId21"/>
    <p:sldId id="430" r:id="rId22"/>
    <p:sldId id="431" r:id="rId23"/>
    <p:sldId id="454" r:id="rId24"/>
    <p:sldId id="432" r:id="rId25"/>
    <p:sldId id="433" r:id="rId26"/>
    <p:sldId id="455" r:id="rId27"/>
    <p:sldId id="434" r:id="rId28"/>
    <p:sldId id="435" r:id="rId29"/>
    <p:sldId id="436" r:id="rId30"/>
    <p:sldId id="456" r:id="rId31"/>
    <p:sldId id="459" r:id="rId32"/>
    <p:sldId id="437" r:id="rId33"/>
    <p:sldId id="439" r:id="rId34"/>
    <p:sldId id="438" r:id="rId35"/>
    <p:sldId id="441" r:id="rId36"/>
    <p:sldId id="442" r:id="rId37"/>
    <p:sldId id="443" r:id="rId38"/>
    <p:sldId id="440" r:id="rId39"/>
    <p:sldId id="444" r:id="rId40"/>
    <p:sldId id="445" r:id="rId41"/>
    <p:sldId id="446" r:id="rId42"/>
    <p:sldId id="448" r:id="rId43"/>
    <p:sldId id="447" r:id="rId44"/>
    <p:sldId id="449" r:id="rId45"/>
    <p:sldId id="450" r:id="rId46"/>
    <p:sldId id="451" r:id="rId47"/>
    <p:sldId id="452" r:id="rId48"/>
    <p:sldId id="453" r:id="rId49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CCFFCC"/>
    <a:srgbClr val="CCFFFF"/>
    <a:srgbClr val="FFFFCC"/>
    <a:srgbClr val="CCCCFF"/>
    <a:srgbClr val="FF9999"/>
    <a:srgbClr val="0099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27" autoAdjust="0"/>
    <p:restoredTop sz="93514" autoAdjust="0"/>
  </p:normalViewPr>
  <p:slideViewPr>
    <p:cSldViewPr snapToGrid="0">
      <p:cViewPr varScale="1">
        <p:scale>
          <a:sx n="68" d="100"/>
          <a:sy n="68" d="100"/>
        </p:scale>
        <p:origin x="-76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8383B835-3BFE-4B85-82D8-1BE647A4113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5598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FB19F679-FC61-4ED7-B113-A17BF1221A8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50597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E823CE92-0A45-47A5-831E-BED0FF28AE87}" type="datetime1">
              <a:rPr lang="en-US" altLang="ko-KR" smtClean="0"/>
              <a:pPr/>
              <a:t>1/23/2019</a:t>
            </a:fld>
            <a:endParaRPr lang="en-US"/>
          </a:p>
        </p:txBody>
      </p:sp>
      <p:pic>
        <p:nvPicPr>
          <p:cNvPr id="12" name="그림 11" descr="더조은로고_가로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0188" y="392002"/>
            <a:ext cx="590550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592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DC31-7673-4422-82F7-B1BA922DF8C9}" type="datetime1">
              <a:rPr lang="en-US" altLang="ko-KR" smtClean="0"/>
              <a:pPr/>
              <a:t>1/23/2019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3056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E18DED6A-2F0F-4D62-9FBB-83B78E023D9D}" type="datetime1">
              <a:rPr lang="en-US" altLang="ko-KR" smtClean="0"/>
              <a:pPr/>
              <a:t>1/23/2019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  <a:prstGeom prst="rect">
            <a:avLst/>
          </a:prstGeom>
        </p:spPr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882735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1903-3BCF-4DA6-A785-BCC83A29BCEC}" type="datetime1">
              <a:rPr lang="en-US" altLang="ko-KR" smtClean="0"/>
              <a:pPr/>
              <a:t>1/23/2019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pic>
        <p:nvPicPr>
          <p:cNvPr id="6" name="그림 5" descr="더조은로고_가로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54919" y="128683"/>
            <a:ext cx="3289081" cy="51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442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483C0-6FE1-45B5-B67B-8C2F4673E77E}" type="datetime1">
              <a:rPr lang="en-US" altLang="ko-KR" smtClean="0"/>
              <a:pPr/>
              <a:t>1/23/2019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9281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F4CB477-5707-4699-AB1D-6797D04C5FFE}" type="datetime1">
              <a:rPr lang="en-US" altLang="ko-KR" smtClean="0"/>
              <a:pPr/>
              <a:t>1/23/2019</a:t>
            </a:fld>
            <a:endParaRPr 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rtlCol="0"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91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224EDD3-E843-40D5-8FC4-992896EA4699}" type="datetime1">
              <a:rPr lang="en-US" altLang="ko-KR" smtClean="0"/>
              <a:pPr/>
              <a:t>1/23/2019</a:t>
            </a:fld>
            <a:endParaRPr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rtlCol="0"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789740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1C16-74F0-4E38-982E-16770C082C58}" type="datetime1">
              <a:rPr lang="en-US" altLang="ko-KR" smtClean="0"/>
              <a:pPr/>
              <a:t>1/23/2019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66626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82BEC-4B59-49DE-BE4A-751A87E8412C}" type="datetime1">
              <a:rPr lang="en-US" altLang="ko-KR" smtClean="0"/>
              <a:pPr/>
              <a:t>1/23/2019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51967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485B-B15F-4B92-85B5-0A0BAD77A6BF}" type="datetime1">
              <a:rPr lang="en-US" altLang="ko-KR" smtClean="0"/>
              <a:pPr/>
              <a:t>1/23/2019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79424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1ADD5E5-B59D-4906-81F8-DE8C06419FDF}" type="datetime1">
              <a:rPr lang="en-US" altLang="ko-KR" smtClean="0"/>
              <a:pPr/>
              <a:t>1/23/2019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  <a:prstGeom prst="rect">
            <a:avLst/>
          </a:prstGeom>
        </p:spPr>
        <p:txBody>
          <a:bodyPr rtlCol="0"/>
          <a:lstStyle>
            <a:lvl1pPr>
              <a:defRPr sz="2800"/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4797279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078B43E-0FB2-4402-B89E-824E82589B46}" type="datetime1">
              <a:rPr lang="en-US" altLang="ko-KR" smtClean="0"/>
              <a:pPr/>
              <a:t>1/23/2019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6096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fld id="{27E32FA9-E425-4826-99EB-F81BAD970436}" type="slidenum">
              <a:rPr kumimoji="0" lang="ko-KR" altLang="en-US" sz="1200" smtClean="0"/>
              <a:pPr algn="ctr" eaLnBrk="1" latinLnBrk="0" hangingPunct="1"/>
              <a:t>‹#›</a:t>
            </a:fld>
            <a:r>
              <a:rPr kumimoji="0" lang="en-US" altLang="ko-KR" sz="1200" smtClean="0"/>
              <a:t>/40</a:t>
            </a:r>
            <a:endParaRPr kumimoji="0" 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358666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ko-KR" altLang="en-US" smtClean="0"/>
              <a:t>장 함수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068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실습문제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두개의 정수값을 인수로 전달 받아 첫번째 인수에서 두번째 인수의 값을 뺀값을 출력하는 프로그램을 만드세요</a:t>
            </a:r>
            <a:endParaRPr lang="en-US" altLang="ko-KR" smtClean="0"/>
          </a:p>
          <a:p>
            <a:r>
              <a:rPr lang="ko-KR" altLang="en-US" smtClean="0"/>
              <a:t>두개의 문자열을 인수로 전달받아 두개를 결합해서 출력하는 프로그램을 만드세요  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값 반환하기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함수는 값을 반환할 수 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513" y="2138990"/>
            <a:ext cx="3301668" cy="2752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12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값 반환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7970" y="2208360"/>
            <a:ext cx="8229600" cy="251028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calculate_area</a:t>
            </a:r>
            <a:r>
              <a:rPr lang="en-US" altLang="ko-KR" dirty="0"/>
              <a:t> (radius):</a:t>
            </a:r>
          </a:p>
          <a:p>
            <a:r>
              <a:rPr lang="en-US" altLang="ko-KR" dirty="0"/>
              <a:t>	area = 3.14 * radius**2</a:t>
            </a:r>
          </a:p>
          <a:p>
            <a:r>
              <a:rPr lang="en-US" altLang="ko-KR" dirty="0"/>
              <a:t>	return area</a:t>
            </a:r>
          </a:p>
          <a:p>
            <a:endParaRPr lang="en-US" altLang="ko-KR" dirty="0"/>
          </a:p>
          <a:p>
            <a:r>
              <a:rPr lang="en-US" altLang="ko-KR" smtClean="0"/>
              <a:t>x =5.0</a:t>
            </a:r>
            <a:endParaRPr lang="en-US" altLang="ko-KR" dirty="0"/>
          </a:p>
          <a:p>
            <a:r>
              <a:rPr lang="en-US" altLang="ko-KR" dirty="0" err="1"/>
              <a:t>c_area</a:t>
            </a:r>
            <a:r>
              <a:rPr lang="en-US" altLang="ko-KR" dirty="0"/>
              <a:t> </a:t>
            </a:r>
            <a:r>
              <a:rPr lang="en-US" altLang="ko-KR"/>
              <a:t>= </a:t>
            </a:r>
            <a:r>
              <a:rPr lang="en-US" altLang="ko-KR" smtClean="0"/>
              <a:t>calculate_area(x)</a:t>
            </a:r>
            <a:endParaRPr lang="en-US" altLang="ko-KR" dirty="0"/>
          </a:p>
        </p:txBody>
      </p:sp>
      <p:cxnSp>
        <p:nvCxnSpPr>
          <p:cNvPr id="6" name="직선 화살표 연결선 5"/>
          <p:cNvCxnSpPr/>
          <p:nvPr/>
        </p:nvCxnSpPr>
        <p:spPr>
          <a:xfrm rot="10800000" flipV="1">
            <a:off x="1304694" y="3077736"/>
            <a:ext cx="1271239" cy="61331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89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실습문제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두개의 정수값을 인수로 전달 받아 첫번째 인수에서 두번째 인수의 값을 뺀값을 리턴하는 함수를 만들고 호출하는  프로그램을 만드세요</a:t>
            </a:r>
            <a:endParaRPr lang="en-US" altLang="ko-KR" smtClean="0"/>
          </a:p>
          <a:p>
            <a:r>
              <a:rPr lang="ko-KR" altLang="en-US" smtClean="0"/>
              <a:t>두개의 문자열을 인수로 전달받아 두개를 결합해서 리턴하는 함수를 만들고 호출하는 하는 프로그램을 만드세요  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return  </a:t>
            </a:r>
            <a:r>
              <a:rPr lang="ko-KR" altLang="en-US" smtClean="0"/>
              <a:t>의</a:t>
            </a:r>
            <a:r>
              <a:rPr lang="en-US" altLang="ko-KR" smtClean="0"/>
              <a:t> </a:t>
            </a:r>
            <a:r>
              <a:rPr lang="ko-KR" altLang="en-US" smtClean="0"/>
              <a:t>또 다른 사용법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어떤 특별한 상황이 되면 함수를 빠져나가고자 할 때</a:t>
            </a:r>
            <a:endParaRPr lang="en-US" altLang="ko-KR" smtClean="0"/>
          </a:p>
          <a:p>
            <a:pPr lvl="1"/>
            <a:r>
              <a:rPr lang="en-US" altLang="ko-KR" smtClean="0"/>
              <a:t>return</a:t>
            </a:r>
            <a:r>
              <a:rPr lang="ko-KR" altLang="en-US" smtClean="0"/>
              <a:t>을 단독 사용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57598" y="2538104"/>
            <a:ext cx="2433095" cy="3754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>
              <a:defRPr/>
            </a:pPr>
            <a:r>
              <a:rPr lang="en-US" sz="1400" smtClean="0"/>
              <a:t>def sum(a,b):</a:t>
            </a:r>
            <a:br>
              <a:rPr lang="en-US" sz="1400" smtClean="0"/>
            </a:br>
            <a:r>
              <a:rPr lang="en-US" sz="1400" smtClean="0"/>
              <a:t>   tNum=0</a:t>
            </a:r>
            <a:br>
              <a:rPr lang="en-US" sz="1400" smtClean="0"/>
            </a:br>
            <a:r>
              <a:rPr lang="en-US" sz="1400" smtClean="0"/>
              <a:t>   for i in range(5):</a:t>
            </a:r>
            <a:br>
              <a:rPr lang="en-US" sz="1400" smtClean="0"/>
            </a:br>
            <a:r>
              <a:rPr lang="en-US" sz="1400" smtClean="0"/>
              <a:t>      print("f1",i)</a:t>
            </a:r>
            <a:br>
              <a:rPr lang="en-US" sz="1400" smtClean="0"/>
            </a:br>
            <a:r>
              <a:rPr lang="en-US" sz="1400" smtClean="0"/>
              <a:t>      if(i==4):</a:t>
            </a:r>
            <a:br>
              <a:rPr lang="en-US" sz="1400" smtClean="0"/>
            </a:br>
            <a:r>
              <a:rPr lang="en-US" sz="1400" smtClean="0"/>
              <a:t>         return</a:t>
            </a:r>
            <a:br>
              <a:rPr lang="en-US" sz="1400" smtClean="0"/>
            </a:br>
            <a:r>
              <a:rPr lang="en-US" sz="1400" smtClean="0"/>
              <a:t>      tNum = tNum+i</a:t>
            </a:r>
            <a:br>
              <a:rPr lang="en-US" sz="1400" smtClean="0"/>
            </a:br>
            <a:r>
              <a:rPr lang="en-US" sz="1400" smtClean="0"/>
              <a:t>      print("f2", tNum)</a:t>
            </a:r>
            <a:br>
              <a:rPr lang="en-US" sz="1400" smtClean="0"/>
            </a:br>
            <a:r>
              <a:rPr lang="en-US" sz="1400" smtClean="0"/>
              <a:t>   return tNum</a:t>
            </a:r>
            <a:br>
              <a:rPr lang="en-US" sz="1400" smtClean="0"/>
            </a:br>
            <a:r>
              <a:rPr lang="en-US" sz="1400" smtClean="0"/>
              <a:t/>
            </a:r>
            <a:br>
              <a:rPr lang="en-US" sz="1400" smtClean="0"/>
            </a:br>
            <a:r>
              <a:rPr lang="en-US" sz="1400" smtClean="0"/>
              <a:t>x=2</a:t>
            </a:r>
            <a:br>
              <a:rPr lang="en-US" sz="1400" smtClean="0"/>
            </a:br>
            <a:r>
              <a:rPr lang="en-US" sz="1400" smtClean="0"/>
              <a:t>y=4</a:t>
            </a:r>
            <a:br>
              <a:rPr lang="en-US" sz="1400" smtClean="0"/>
            </a:br>
            <a:r>
              <a:rPr lang="en-US" sz="1400" smtClean="0"/>
              <a:t>ret =sum(x,y)</a:t>
            </a:r>
            <a:br>
              <a:rPr lang="en-US" sz="1400" smtClean="0"/>
            </a:br>
            <a:r>
              <a:rPr lang="en-US" sz="1400" smtClean="0"/>
              <a:t>print("m1",ret)</a:t>
            </a:r>
            <a:br>
              <a:rPr lang="en-US" sz="1400" smtClean="0"/>
            </a:br>
            <a:r>
              <a:rPr lang="en-US" sz="1400" smtClean="0"/>
              <a:t/>
            </a:r>
            <a:br>
              <a:rPr lang="en-US" sz="1400" smtClean="0"/>
            </a:br>
            <a:r>
              <a:rPr lang="en-US" sz="1400" smtClean="0"/>
              <a:t/>
            </a:r>
            <a:br>
              <a:rPr lang="en-US" sz="1400" smtClean="0"/>
            </a:br>
            <a:endParaRPr lang="en-US" altLang="ko-KR" sz="14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66516" y="2523235"/>
            <a:ext cx="1120968" cy="22467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>
              <a:defRPr/>
            </a:pPr>
            <a:r>
              <a:rPr lang="en-US" sz="1400" smtClean="0"/>
              <a:t>f1 0</a:t>
            </a:r>
          </a:p>
          <a:p>
            <a:pPr defTabSz="180000">
              <a:defRPr/>
            </a:pPr>
            <a:r>
              <a:rPr lang="en-US" sz="1400" smtClean="0"/>
              <a:t>f2 0</a:t>
            </a:r>
          </a:p>
          <a:p>
            <a:pPr defTabSz="180000">
              <a:defRPr/>
            </a:pPr>
            <a:r>
              <a:rPr lang="en-US" sz="1400" smtClean="0"/>
              <a:t>f1 1</a:t>
            </a:r>
          </a:p>
          <a:p>
            <a:pPr defTabSz="180000">
              <a:defRPr/>
            </a:pPr>
            <a:r>
              <a:rPr lang="en-US" sz="1400" smtClean="0"/>
              <a:t>f2 1</a:t>
            </a:r>
          </a:p>
          <a:p>
            <a:pPr defTabSz="180000">
              <a:defRPr/>
            </a:pPr>
            <a:r>
              <a:rPr lang="en-US" sz="1400" smtClean="0"/>
              <a:t>f1 2</a:t>
            </a:r>
          </a:p>
          <a:p>
            <a:pPr defTabSz="180000">
              <a:defRPr/>
            </a:pPr>
            <a:r>
              <a:rPr lang="en-US" sz="1400" smtClean="0"/>
              <a:t>f2 3</a:t>
            </a:r>
          </a:p>
          <a:p>
            <a:pPr defTabSz="180000">
              <a:defRPr/>
            </a:pPr>
            <a:r>
              <a:rPr lang="en-US" sz="1400" smtClean="0"/>
              <a:t>f1 3</a:t>
            </a:r>
          </a:p>
          <a:p>
            <a:pPr defTabSz="180000">
              <a:defRPr/>
            </a:pPr>
            <a:r>
              <a:rPr lang="en-US" sz="1400" smtClean="0"/>
              <a:t>f2 6</a:t>
            </a:r>
          </a:p>
          <a:p>
            <a:pPr defTabSz="180000">
              <a:defRPr/>
            </a:pPr>
            <a:r>
              <a:rPr lang="en-US" sz="1400" smtClean="0"/>
              <a:t>f1 4</a:t>
            </a:r>
          </a:p>
          <a:p>
            <a:pPr defTabSz="180000">
              <a:defRPr/>
            </a:pPr>
            <a:r>
              <a:rPr lang="en-US" sz="1400" smtClean="0"/>
              <a:t>m1 None</a:t>
            </a:r>
            <a:endParaRPr lang="en-US" altLang="ko-KR" sz="1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실습문제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mtClean="0"/>
              <a:t>4</a:t>
            </a:r>
            <a:r>
              <a:rPr lang="ko-KR" altLang="en-US" smtClean="0"/>
              <a:t>칙연산계산기 프로그램을 만드세요</a:t>
            </a:r>
            <a:endParaRPr lang="en-US" altLang="ko-KR" smtClean="0"/>
          </a:p>
          <a:p>
            <a:pPr lvl="1"/>
            <a:r>
              <a:rPr lang="en-US" altLang="ko-KR" smtClean="0"/>
              <a:t>4</a:t>
            </a:r>
            <a:r>
              <a:rPr lang="ko-KR" altLang="en-US" smtClean="0"/>
              <a:t>칙연산의 기능은 </a:t>
            </a:r>
            <a:r>
              <a:rPr lang="en-US" altLang="ko-KR" smtClean="0"/>
              <a:t>4</a:t>
            </a:r>
            <a:r>
              <a:rPr lang="ko-KR" altLang="en-US" smtClean="0"/>
              <a:t>칙연산을 함수로 만드세요</a:t>
            </a:r>
            <a:endParaRPr lang="en-US" altLang="ko-KR" smtClean="0"/>
          </a:p>
          <a:p>
            <a:pPr lvl="2"/>
            <a:r>
              <a:rPr lang="ko-KR" altLang="en-US" smtClean="0"/>
              <a:t>두개의 정수값을 인수로 받아서 결과값을 리턴하는 함수</a:t>
            </a:r>
            <a:endParaRPr lang="en-US" altLang="ko-KR" smtClean="0"/>
          </a:p>
          <a:p>
            <a:r>
              <a:rPr lang="en-US" altLang="ko-KR" smtClean="0"/>
              <a:t>"</a:t>
            </a:r>
            <a:r>
              <a:rPr lang="ko-KR" altLang="en-US" smtClean="0"/>
              <a:t>비트코인</a:t>
            </a:r>
            <a:r>
              <a:rPr lang="en-US" altLang="ko-KR" smtClean="0"/>
              <a:t>" </a:t>
            </a:r>
            <a:r>
              <a:rPr lang="ko-KR" altLang="en-US" smtClean="0"/>
              <a:t>문자열을 화면에 출력하는 </a:t>
            </a:r>
            <a:r>
              <a:rPr lang="en-US" altLang="ko-KR" smtClean="0"/>
              <a:t>print_coin() </a:t>
            </a:r>
            <a:r>
              <a:rPr lang="ko-KR" altLang="en-US" smtClean="0"/>
              <a:t>함수를 만들고 호출하세요 </a:t>
            </a:r>
            <a:endParaRPr lang="en-US" altLang="ko-KR" smtClean="0"/>
          </a:p>
          <a:p>
            <a:r>
              <a:rPr lang="en-US" altLang="ko-KR" smtClean="0"/>
              <a:t>"</a:t>
            </a:r>
            <a:r>
              <a:rPr lang="ko-KR" altLang="en-US" smtClean="0"/>
              <a:t>비트코인</a:t>
            </a:r>
            <a:r>
              <a:rPr lang="en-US" altLang="ko-KR" smtClean="0"/>
              <a:t>" </a:t>
            </a:r>
            <a:r>
              <a:rPr lang="ko-KR" altLang="en-US" smtClean="0"/>
              <a:t>문자열을 </a:t>
            </a:r>
            <a:r>
              <a:rPr lang="en-US" altLang="ko-KR" smtClean="0"/>
              <a:t>100</a:t>
            </a:r>
            <a:r>
              <a:rPr lang="ko-KR" altLang="en-US" smtClean="0"/>
              <a:t>번 화면에 출력하는 </a:t>
            </a:r>
            <a:r>
              <a:rPr lang="en-US" altLang="ko-KR" smtClean="0"/>
              <a:t>print_coins() </a:t>
            </a:r>
            <a:r>
              <a:rPr lang="ko-KR" altLang="en-US" smtClean="0"/>
              <a:t>함수를 정의하라</a:t>
            </a:r>
            <a:r>
              <a:rPr lang="en-US" altLang="ko-KR" smtClean="0"/>
              <a:t>. </a:t>
            </a:r>
            <a:r>
              <a:rPr lang="ko-KR" altLang="en-US" smtClean="0"/>
              <a:t>한 라인에 하나씩 </a:t>
            </a:r>
            <a:r>
              <a:rPr lang="en-US" altLang="ko-KR" smtClean="0"/>
              <a:t>“</a:t>
            </a:r>
            <a:r>
              <a:rPr lang="ko-KR" altLang="en-US"/>
              <a:t>비</a:t>
            </a:r>
            <a:r>
              <a:rPr lang="ko-KR" altLang="en-US" smtClean="0"/>
              <a:t>트코인</a:t>
            </a:r>
            <a:r>
              <a:rPr lang="en-US" altLang="ko-KR" smtClean="0"/>
              <a:t>" </a:t>
            </a:r>
            <a:r>
              <a:rPr lang="ko-KR" altLang="en-US" smtClean="0"/>
              <a:t>문자열을 출력한다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lvl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16124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실습문제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mtClean="0"/>
              <a:t>4</a:t>
            </a:r>
            <a:r>
              <a:rPr lang="ko-KR" altLang="en-US" smtClean="0"/>
              <a:t>칙연산계산기 프로그램을 만드세요</a:t>
            </a:r>
            <a:endParaRPr lang="en-US" altLang="ko-KR" smtClean="0"/>
          </a:p>
          <a:p>
            <a:pPr lvl="1"/>
            <a:r>
              <a:rPr lang="en-US" altLang="ko-KR" smtClean="0"/>
              <a:t>4</a:t>
            </a:r>
            <a:r>
              <a:rPr lang="ko-KR" altLang="en-US" smtClean="0"/>
              <a:t>칙연산의 기능은 </a:t>
            </a:r>
            <a:r>
              <a:rPr lang="en-US" altLang="ko-KR" smtClean="0"/>
              <a:t>4</a:t>
            </a:r>
            <a:r>
              <a:rPr lang="ko-KR" altLang="en-US" smtClean="0"/>
              <a:t>칙연산을 함수로 만드세요</a:t>
            </a:r>
            <a:endParaRPr lang="en-US" altLang="ko-KR" smtClean="0"/>
          </a:p>
          <a:p>
            <a:pPr lvl="2"/>
            <a:r>
              <a:rPr lang="ko-KR" altLang="en-US" smtClean="0"/>
              <a:t>두개의 정수값을 인수로 받아서 결과값을 리턴하는 </a:t>
            </a:r>
            <a:r>
              <a:rPr lang="ko-KR" altLang="en-US" smtClean="0"/>
              <a:t>함수</a:t>
            </a:r>
            <a:endParaRPr lang="en-US" altLang="ko-KR" smtClean="0"/>
          </a:p>
          <a:p>
            <a:pPr lvl="1"/>
            <a:r>
              <a:rPr lang="ko-KR" altLang="en-US" smtClean="0"/>
              <a:t>메</a:t>
            </a:r>
            <a:r>
              <a:rPr lang="ko-KR" altLang="en-US"/>
              <a:t>뉴</a:t>
            </a:r>
            <a:endParaRPr lang="en-US" altLang="ko-KR" smtClean="0"/>
          </a:p>
          <a:p>
            <a:pPr lvl="2"/>
            <a:r>
              <a:rPr lang="en-US" altLang="ko-KR" smtClean="0"/>
              <a:t>1. </a:t>
            </a:r>
            <a:r>
              <a:rPr lang="en-US" altLang="ko-KR" smtClean="0"/>
              <a:t>add</a:t>
            </a:r>
          </a:p>
          <a:p>
            <a:pPr lvl="2"/>
            <a:r>
              <a:rPr lang="en-US" altLang="ko-KR" smtClean="0"/>
              <a:t>2. sub</a:t>
            </a:r>
          </a:p>
          <a:p>
            <a:pPr lvl="2"/>
            <a:r>
              <a:rPr lang="en-US" altLang="ko-KR" smtClean="0"/>
              <a:t>3. mul</a:t>
            </a:r>
          </a:p>
          <a:p>
            <a:pPr lvl="2"/>
            <a:r>
              <a:rPr lang="en-US" altLang="ko-KR" smtClean="0"/>
              <a:t>4. div</a:t>
            </a:r>
          </a:p>
          <a:p>
            <a:pPr lvl="2"/>
            <a:r>
              <a:rPr lang="en-US" altLang="ko-KR" smtClean="0"/>
              <a:t>5. </a:t>
            </a:r>
            <a:r>
              <a:rPr lang="ko-KR" altLang="en-US" smtClean="0"/>
              <a:t>종료</a:t>
            </a:r>
            <a:endParaRPr lang="en-US" altLang="ko-KR" smtClean="0"/>
          </a:p>
          <a:p>
            <a:pPr lvl="1"/>
            <a:r>
              <a:rPr lang="en-US" altLang="ko-KR" smtClean="0"/>
              <a:t>5</a:t>
            </a:r>
            <a:r>
              <a:rPr lang="ko-KR" altLang="en-US" smtClean="0"/>
              <a:t>번을 입력하기 전까지는 계속해서 메뉴 출력해서 기능 수행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41467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b="0" dirty="0"/>
              <a:t>사각형을 그리는 함수 </a:t>
            </a:r>
            <a:r>
              <a:rPr lang="ko-KR" altLang="en-US" b="0" dirty="0" smtClean="0"/>
              <a:t>작성하기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정사각형을 </a:t>
            </a:r>
            <a:r>
              <a:rPr lang="ko-KR" altLang="en-US" sz="2000" dirty="0"/>
              <a:t>그리는 함수는 다음과 같다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위의 함수를 호출하여 </a:t>
            </a:r>
            <a:r>
              <a:rPr lang="en-US" altLang="ko-KR" sz="2000" dirty="0" smtClean="0"/>
              <a:t>3</a:t>
            </a:r>
            <a:r>
              <a:rPr lang="ko-KR" altLang="en-US" sz="2000" dirty="0" smtClean="0"/>
              <a:t>개의 정사각형을 그려 보자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9366" y="153510"/>
            <a:ext cx="1107799" cy="9894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4838" y="2216989"/>
            <a:ext cx="8229600" cy="148374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/>
              <a:t>def</a:t>
            </a:r>
            <a:r>
              <a:rPr lang="en-US" altLang="ko-KR" dirty="0"/>
              <a:t> square(length): 	# length</a:t>
            </a:r>
            <a:r>
              <a:rPr lang="ko-KR" altLang="en-US" dirty="0"/>
              <a:t>는 </a:t>
            </a:r>
            <a:r>
              <a:rPr lang="ko-KR" altLang="en-US" dirty="0" err="1"/>
              <a:t>한변의</a:t>
            </a:r>
            <a:r>
              <a:rPr lang="ko-KR" altLang="en-US" dirty="0"/>
              <a:t> 길이</a:t>
            </a:r>
          </a:p>
          <a:p>
            <a:r>
              <a:rPr lang="en-US" altLang="ko-KR" dirty="0"/>
              <a:t>	for </a:t>
            </a:r>
            <a:r>
              <a:rPr lang="en-US" altLang="ko-KR" dirty="0" err="1"/>
              <a:t>i</a:t>
            </a:r>
            <a:r>
              <a:rPr lang="en-US" altLang="ko-KR" dirty="0"/>
              <a:t> in range(4):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t.forward</a:t>
            </a:r>
            <a:r>
              <a:rPr lang="en-US" altLang="ko-KR" dirty="0"/>
              <a:t>(length)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t.left</a:t>
            </a:r>
            <a:r>
              <a:rPr lang="en-US" altLang="ko-KR" dirty="0"/>
              <a:t>(90)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511" y="4324350"/>
            <a:ext cx="5581650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805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4838" y="629727"/>
            <a:ext cx="8229600" cy="611612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import turtle</a:t>
            </a:r>
          </a:p>
          <a:p>
            <a:r>
              <a:rPr lang="en-US" altLang="ko-KR" dirty="0"/>
              <a:t>t = </a:t>
            </a:r>
            <a:r>
              <a:rPr lang="en-US" altLang="ko-KR" dirty="0" err="1"/>
              <a:t>turtle.Turtle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t.shape</a:t>
            </a:r>
            <a:r>
              <a:rPr lang="en-US" altLang="ko-KR" dirty="0"/>
              <a:t>("turtle")</a:t>
            </a:r>
          </a:p>
          <a:p>
            <a:endParaRPr lang="en-US" altLang="ko-KR" dirty="0"/>
          </a:p>
          <a:p>
            <a:r>
              <a:rPr lang="en-US" altLang="ko-KR" dirty="0" err="1"/>
              <a:t>def</a:t>
            </a:r>
            <a:r>
              <a:rPr lang="en-US" altLang="ko-KR" dirty="0"/>
              <a:t> square(length): # length</a:t>
            </a:r>
            <a:r>
              <a:rPr lang="ko-KR" altLang="en-US" dirty="0"/>
              <a:t>는 </a:t>
            </a:r>
            <a:r>
              <a:rPr lang="ko-KR" altLang="en-US" dirty="0" err="1"/>
              <a:t>한변의</a:t>
            </a:r>
            <a:r>
              <a:rPr lang="ko-KR" altLang="en-US" dirty="0"/>
              <a:t> 길이</a:t>
            </a:r>
          </a:p>
          <a:p>
            <a:r>
              <a:rPr lang="en-US" altLang="ko-KR" dirty="0"/>
              <a:t>	for </a:t>
            </a:r>
            <a:r>
              <a:rPr lang="en-US" altLang="ko-KR" dirty="0" err="1"/>
              <a:t>i</a:t>
            </a:r>
            <a:r>
              <a:rPr lang="en-US" altLang="ko-KR" dirty="0"/>
              <a:t> in range(4):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t.forward</a:t>
            </a:r>
            <a:r>
              <a:rPr lang="en-US" altLang="ko-KR" dirty="0"/>
              <a:t>(length)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t.left</a:t>
            </a:r>
            <a:r>
              <a:rPr lang="en-US" altLang="ko-KR" dirty="0"/>
              <a:t>(90)</a:t>
            </a:r>
          </a:p>
          <a:p>
            <a:endParaRPr lang="en-US" altLang="ko-KR" dirty="0"/>
          </a:p>
          <a:p>
            <a:r>
              <a:rPr lang="en-US" altLang="ko-KR" dirty="0" err="1"/>
              <a:t>t.up</a:t>
            </a:r>
            <a:r>
              <a:rPr lang="en-US" altLang="ko-KR" dirty="0"/>
              <a:t>() 		# </a:t>
            </a:r>
            <a:r>
              <a:rPr lang="ko-KR" altLang="en-US" dirty="0"/>
              <a:t>펜을 든다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t.goto</a:t>
            </a:r>
            <a:r>
              <a:rPr lang="en-US" altLang="ko-KR" dirty="0"/>
              <a:t>(-200, 0) 	# (-200, 0)</a:t>
            </a:r>
            <a:r>
              <a:rPr lang="ko-KR" altLang="en-US" dirty="0"/>
              <a:t>으로 이동한다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t.down</a:t>
            </a:r>
            <a:r>
              <a:rPr lang="en-US" altLang="ko-KR" dirty="0"/>
              <a:t>()		 # </a:t>
            </a:r>
            <a:r>
              <a:rPr lang="ko-KR" altLang="en-US" dirty="0"/>
              <a:t>펜을 내린다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square(100); 	# square() </a:t>
            </a:r>
            <a:r>
              <a:rPr lang="ko-KR" altLang="en-US" dirty="0"/>
              <a:t>함수를 호출한다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t.up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t.goto</a:t>
            </a:r>
            <a:r>
              <a:rPr lang="en-US" altLang="ko-KR" dirty="0"/>
              <a:t>(0, 0)</a:t>
            </a:r>
          </a:p>
          <a:p>
            <a:r>
              <a:rPr lang="en-US" altLang="ko-KR" dirty="0" err="1"/>
              <a:t>t.down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square(100);</a:t>
            </a:r>
          </a:p>
          <a:p>
            <a:r>
              <a:rPr lang="en-US" altLang="ko-KR" dirty="0" err="1"/>
              <a:t>t.up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t.goto</a:t>
            </a:r>
            <a:r>
              <a:rPr lang="en-US" altLang="ko-KR" dirty="0"/>
              <a:t>(200, 0)</a:t>
            </a:r>
          </a:p>
          <a:p>
            <a:r>
              <a:rPr lang="en-US" altLang="ko-KR" dirty="0" err="1"/>
              <a:t>t.down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square(100);</a:t>
            </a:r>
          </a:p>
        </p:txBody>
      </p:sp>
    </p:spTree>
    <p:extLst>
      <p:ext uri="{BB962C8B-B14F-4D97-AF65-F5344CB8AC3E}">
        <p14:creationId xmlns:p14="http://schemas.microsoft.com/office/powerpoint/2010/main" val="23766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en-US" altLang="ko-KR" b="0" dirty="0"/>
              <a:t>n-</a:t>
            </a:r>
            <a:r>
              <a:rPr lang="ko-KR" altLang="en-US" b="0" dirty="0"/>
              <a:t>각형을 그리는 함수 작성하기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n-</a:t>
            </a:r>
            <a:r>
              <a:rPr lang="ko-KR" altLang="en-US" sz="2000" dirty="0"/>
              <a:t>각형을 그리는 함수를 </a:t>
            </a:r>
            <a:r>
              <a:rPr lang="ko-KR" altLang="en-US" sz="2000" dirty="0" smtClean="0"/>
              <a:t>작성하여 </a:t>
            </a:r>
            <a:r>
              <a:rPr lang="ko-KR" altLang="en-US" sz="2000" dirty="0"/>
              <a:t>다음과 같은 그림을 </a:t>
            </a:r>
            <a:r>
              <a:rPr lang="ko-KR" altLang="en-US" sz="2000" dirty="0" smtClean="0"/>
              <a:t>그려 보자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1382" y="153510"/>
            <a:ext cx="1107799" cy="989490"/>
          </a:xfrm>
          <a:prstGeom prst="rect">
            <a:avLst/>
          </a:prstGeom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699" y="2212227"/>
            <a:ext cx="3091581" cy="3338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886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이번 장에서 만들 프로그램</a:t>
            </a:r>
            <a:endParaRPr lang="ko-KR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07764" y="1509077"/>
            <a:ext cx="7566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(1) 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터틀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그래픽에서 사각형을 그리는 함수를 정의하고 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사용해본다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07764" y="3476447"/>
            <a:ext cx="7437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(2)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마우스로 클릭하는 곳에 사각형을 그리는 프로그램을 함수를 이용하여 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작성해본다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197" y="1878409"/>
            <a:ext cx="5076825" cy="1628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340" y="4025212"/>
            <a:ext cx="280035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971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4838" y="1630392"/>
            <a:ext cx="8229600" cy="36576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import turtle</a:t>
            </a:r>
          </a:p>
          <a:p>
            <a:r>
              <a:rPr lang="en-US" altLang="ko-KR" dirty="0"/>
              <a:t>t = </a:t>
            </a:r>
            <a:r>
              <a:rPr lang="en-US" altLang="ko-KR" dirty="0" err="1"/>
              <a:t>turtle.Turtle</a:t>
            </a:r>
            <a:r>
              <a:rPr lang="en-US" altLang="ko-KR" dirty="0"/>
              <a:t>()</a:t>
            </a:r>
          </a:p>
          <a:p>
            <a:endParaRPr lang="en-US" altLang="ko-KR" dirty="0"/>
          </a:p>
          <a:p>
            <a:r>
              <a:rPr lang="en-US" altLang="ko-KR" dirty="0"/>
              <a:t># n-</a:t>
            </a:r>
            <a:r>
              <a:rPr lang="ko-KR" altLang="en-US" dirty="0"/>
              <a:t>각형을 그리는 함수를 정의한다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n_polygon</a:t>
            </a:r>
            <a:r>
              <a:rPr lang="en-US" altLang="ko-KR" dirty="0"/>
              <a:t>(n, length):</a:t>
            </a:r>
          </a:p>
          <a:p>
            <a:r>
              <a:rPr lang="en-US" altLang="ko-KR" dirty="0"/>
              <a:t>	for </a:t>
            </a:r>
            <a:r>
              <a:rPr lang="en-US" altLang="ko-KR" dirty="0" err="1"/>
              <a:t>i</a:t>
            </a:r>
            <a:r>
              <a:rPr lang="en-US" altLang="ko-KR" dirty="0"/>
              <a:t> in range(n):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t.forward</a:t>
            </a:r>
            <a:r>
              <a:rPr lang="en-US" altLang="ko-KR" dirty="0"/>
              <a:t>(length)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t.left</a:t>
            </a:r>
            <a:r>
              <a:rPr lang="en-US" altLang="ko-KR" dirty="0"/>
              <a:t>(360//n) # </a:t>
            </a:r>
            <a:r>
              <a:rPr lang="ko-KR" altLang="en-US" dirty="0"/>
              <a:t>정수 나눗셈은 </a:t>
            </a:r>
            <a:r>
              <a:rPr lang="en-US" altLang="ko-KR" dirty="0"/>
              <a:t>//</a:t>
            </a:r>
            <a:r>
              <a:rPr lang="ko-KR" altLang="en-US" dirty="0"/>
              <a:t>으로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range(10):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t.left</a:t>
            </a:r>
            <a:r>
              <a:rPr lang="en-US" altLang="ko-KR" dirty="0"/>
              <a:t>(20)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n_polygon</a:t>
            </a:r>
            <a:r>
              <a:rPr lang="en-US" altLang="ko-KR" dirty="0"/>
              <a:t>(6, 100)</a:t>
            </a:r>
          </a:p>
        </p:txBody>
      </p:sp>
    </p:spTree>
    <p:extLst>
      <p:ext uri="{BB962C8B-B14F-4D97-AF65-F5344CB8AC3E}">
        <p14:creationId xmlns:p14="http://schemas.microsoft.com/office/powerpoint/2010/main" val="183841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변수의 종류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지역 변수</a:t>
            </a:r>
            <a:r>
              <a:rPr lang="en-US" altLang="ko-KR" dirty="0"/>
              <a:t>(local</a:t>
            </a:r>
            <a:r>
              <a:rPr lang="ko-KR" altLang="en-US" dirty="0"/>
              <a:t> </a:t>
            </a:r>
            <a:r>
              <a:rPr lang="en-US" altLang="ko-KR" dirty="0"/>
              <a:t>variable): </a:t>
            </a:r>
            <a:r>
              <a:rPr lang="ko-KR" altLang="en-US" dirty="0"/>
              <a:t>함수 안에서 선언되는 변수</a:t>
            </a:r>
            <a:endParaRPr lang="en-US" altLang="ko-KR" dirty="0"/>
          </a:p>
          <a:p>
            <a:r>
              <a:rPr lang="ko-KR" altLang="en-US" dirty="0" smtClean="0"/>
              <a:t>전역 변수</a:t>
            </a:r>
            <a:r>
              <a:rPr lang="en-US" altLang="ko-KR" dirty="0" smtClean="0"/>
              <a:t>(global</a:t>
            </a:r>
            <a:r>
              <a:rPr lang="ko-KR" altLang="en-US" dirty="0" smtClean="0"/>
              <a:t> </a:t>
            </a:r>
            <a:r>
              <a:rPr lang="en-US" altLang="ko-KR" dirty="0"/>
              <a:t>variable): </a:t>
            </a:r>
            <a:r>
              <a:rPr lang="ko-KR" altLang="en-US" dirty="0"/>
              <a:t>함수 </a:t>
            </a:r>
            <a:r>
              <a:rPr lang="ko-KR" altLang="en-US" dirty="0" smtClean="0"/>
              <a:t>외부에서 선언되는 </a:t>
            </a:r>
            <a:r>
              <a:rPr lang="ko-KR" altLang="en-US" dirty="0"/>
              <a:t>변수</a:t>
            </a:r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542" y="2909259"/>
            <a:ext cx="3724275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54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지역 변수의 범위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지역 변수는 함수 안에서만 사용이 가능하다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아래의 코드에서 지역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변수를 찾아보자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24960" y="2874965"/>
            <a:ext cx="8229600" cy="202371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calculate_area</a:t>
            </a:r>
            <a:r>
              <a:rPr lang="en-US" altLang="ko-KR" dirty="0"/>
              <a:t> </a:t>
            </a:r>
            <a:r>
              <a:rPr lang="en-US" altLang="ko-KR" dirty="0" smtClean="0"/>
              <a:t>(radius):</a:t>
            </a:r>
            <a:endParaRPr lang="en-US" altLang="ko-KR" dirty="0"/>
          </a:p>
          <a:p>
            <a:r>
              <a:rPr lang="en-US" altLang="ko-KR" dirty="0"/>
              <a:t>    result = 3.14 * </a:t>
            </a:r>
            <a:r>
              <a:rPr lang="en-US" altLang="ko-KR" dirty="0" smtClean="0"/>
              <a:t>radius**</a:t>
            </a:r>
            <a:r>
              <a:rPr lang="en-US" altLang="ko-KR" dirty="0"/>
              <a:t>2</a:t>
            </a:r>
          </a:p>
          <a:p>
            <a:r>
              <a:rPr lang="en-US" altLang="ko-KR" dirty="0"/>
              <a:t>    return result</a:t>
            </a:r>
          </a:p>
          <a:p>
            <a:endParaRPr lang="en-US" altLang="ko-KR" dirty="0"/>
          </a:p>
          <a:p>
            <a:r>
              <a:rPr lang="en-US" altLang="ko-KR" dirty="0"/>
              <a:t>r = float(input("</a:t>
            </a:r>
            <a:r>
              <a:rPr lang="ko-KR" altLang="en-US" dirty="0"/>
              <a:t>원의 반지름</a:t>
            </a:r>
            <a:r>
              <a:rPr lang="en-US" altLang="ko-KR" dirty="0"/>
              <a:t>: "))</a:t>
            </a:r>
          </a:p>
          <a:p>
            <a:r>
              <a:rPr lang="en-US" altLang="ko-KR" dirty="0"/>
              <a:t>area = </a:t>
            </a:r>
            <a:r>
              <a:rPr lang="en-US" altLang="ko-KR" dirty="0" err="1" smtClean="0"/>
              <a:t>calculate_area</a:t>
            </a:r>
            <a:r>
              <a:rPr lang="en-US" altLang="ko-KR" dirty="0" smtClean="0"/>
              <a:t>(r)</a:t>
            </a:r>
            <a:endParaRPr lang="en-US" altLang="ko-KR" dirty="0"/>
          </a:p>
          <a:p>
            <a:r>
              <a:rPr lang="en-US" altLang="ko-KR" dirty="0" smtClean="0"/>
              <a:t>print(result)</a:t>
            </a:r>
            <a:endParaRPr lang="en-US" altLang="ko-KR" dirty="0"/>
          </a:p>
        </p:txBody>
      </p:sp>
      <p:sp>
        <p:nvSpPr>
          <p:cNvPr id="2" name="타원 1"/>
          <p:cNvSpPr/>
          <p:nvPr/>
        </p:nvSpPr>
        <p:spPr>
          <a:xfrm>
            <a:off x="2661719" y="2793484"/>
            <a:ext cx="1104523" cy="4114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596020" y="3124445"/>
            <a:ext cx="1104523" cy="4114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설명선 1 7"/>
          <p:cNvSpPr/>
          <p:nvPr/>
        </p:nvSpPr>
        <p:spPr>
          <a:xfrm>
            <a:off x="4965825" y="5109363"/>
            <a:ext cx="2978590" cy="429661"/>
          </a:xfrm>
          <a:prstGeom prst="borderCallout1">
            <a:avLst>
              <a:gd name="adj1" fmla="val 18750"/>
              <a:gd name="adj2" fmla="val -8333"/>
              <a:gd name="adj3" fmla="val -46587"/>
              <a:gd name="adj4" fmla="val -55962"/>
            </a:avLst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오류가</a:t>
            </a:r>
            <a:r>
              <a:rPr lang="en-US" altLang="ko-KR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없을까</a:t>
            </a:r>
            <a:r>
              <a:rPr lang="en-US" altLang="ko-KR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?</a:t>
            </a:r>
            <a:endParaRPr lang="ko-KR" altLang="en-US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723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지역 변수의 범위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6981" y="4237022"/>
            <a:ext cx="8272732" cy="1930096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원의 반지름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 10</a:t>
            </a:r>
          </a:p>
          <a:p>
            <a:r>
              <a:rPr lang="en-US" altLang="ko-KR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Traceback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(most recent call last):</a:t>
            </a:r>
          </a:p>
          <a:p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File "C:\Users\sec\</a:t>
            </a:r>
            <a:r>
              <a:rPr lang="en-US" altLang="ko-KR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AppData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\Local\Programs\Python\</a:t>
            </a:r>
            <a:r>
              <a:rPr lang="en-US" altLang="ko-KR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Python35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-32\</a:t>
            </a:r>
            <a:r>
              <a:rPr lang="en-US" altLang="ko-KR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z.py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", line 7, in &lt;module&gt;</a:t>
            </a:r>
          </a:p>
          <a:p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print(result)</a:t>
            </a:r>
          </a:p>
          <a:p>
            <a:r>
              <a:rPr lang="en-US" altLang="ko-KR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NameError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name 'result' is not defined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6981" y="1779495"/>
            <a:ext cx="8229600" cy="202371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calculate_area</a:t>
            </a:r>
            <a:r>
              <a:rPr lang="en-US" altLang="ko-KR" dirty="0"/>
              <a:t> </a:t>
            </a:r>
            <a:r>
              <a:rPr lang="en-US" altLang="ko-KR" dirty="0" smtClean="0"/>
              <a:t>(radius):</a:t>
            </a:r>
            <a:endParaRPr lang="en-US" altLang="ko-KR" dirty="0"/>
          </a:p>
          <a:p>
            <a:r>
              <a:rPr lang="en-US" altLang="ko-KR" dirty="0"/>
              <a:t>    result = 3.14 * </a:t>
            </a:r>
            <a:r>
              <a:rPr lang="en-US" altLang="ko-KR" dirty="0" smtClean="0"/>
              <a:t>radius**</a:t>
            </a:r>
            <a:r>
              <a:rPr lang="en-US" altLang="ko-KR" dirty="0"/>
              <a:t>2</a:t>
            </a:r>
          </a:p>
          <a:p>
            <a:r>
              <a:rPr lang="en-US" altLang="ko-KR" dirty="0"/>
              <a:t>    return result</a:t>
            </a:r>
          </a:p>
          <a:p>
            <a:endParaRPr lang="en-US" altLang="ko-KR" dirty="0"/>
          </a:p>
          <a:p>
            <a:r>
              <a:rPr lang="en-US" altLang="ko-KR" dirty="0"/>
              <a:t>r = float(input("</a:t>
            </a:r>
            <a:r>
              <a:rPr lang="ko-KR" altLang="en-US" dirty="0"/>
              <a:t>원의 반지름</a:t>
            </a:r>
            <a:r>
              <a:rPr lang="en-US" altLang="ko-KR" dirty="0"/>
              <a:t>: "))</a:t>
            </a:r>
          </a:p>
          <a:p>
            <a:r>
              <a:rPr lang="en-US" altLang="ko-KR" dirty="0"/>
              <a:t>area = </a:t>
            </a:r>
            <a:r>
              <a:rPr lang="en-US" altLang="ko-KR" dirty="0" err="1" smtClean="0"/>
              <a:t>calculate_area</a:t>
            </a:r>
            <a:r>
              <a:rPr lang="en-US" altLang="ko-KR" dirty="0" smtClean="0"/>
              <a:t>(r)</a:t>
            </a:r>
            <a:endParaRPr lang="en-US" altLang="ko-KR" dirty="0"/>
          </a:p>
          <a:p>
            <a:r>
              <a:rPr lang="en-US" altLang="ko-KR" dirty="0" smtClean="0"/>
              <a:t>print(result)</a:t>
            </a:r>
            <a:endParaRPr lang="en-US" altLang="ko-KR" dirty="0"/>
          </a:p>
        </p:txBody>
      </p:sp>
      <p:sp>
        <p:nvSpPr>
          <p:cNvPr id="9" name="타원 8"/>
          <p:cNvSpPr/>
          <p:nvPr/>
        </p:nvSpPr>
        <p:spPr>
          <a:xfrm>
            <a:off x="596019" y="1983708"/>
            <a:ext cx="1104523" cy="4114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511929" y="2263366"/>
            <a:ext cx="499736" cy="1321806"/>
          </a:xfrm>
          <a:custGeom>
            <a:avLst/>
            <a:gdLst>
              <a:gd name="connsiteX0" fmla="*/ 253497 w 499736"/>
              <a:gd name="connsiteY0" fmla="*/ 1321806 h 1321806"/>
              <a:gd name="connsiteX1" fmla="*/ 289711 w 499736"/>
              <a:gd name="connsiteY1" fmla="*/ 1276539 h 1321806"/>
              <a:gd name="connsiteX2" fmla="*/ 316871 w 499736"/>
              <a:gd name="connsiteY2" fmla="*/ 1267485 h 1321806"/>
              <a:gd name="connsiteX3" fmla="*/ 334978 w 499736"/>
              <a:gd name="connsiteY3" fmla="*/ 1240325 h 1321806"/>
              <a:gd name="connsiteX4" fmla="*/ 362138 w 499736"/>
              <a:gd name="connsiteY4" fmla="*/ 1222218 h 1321806"/>
              <a:gd name="connsiteX5" fmla="*/ 380245 w 499736"/>
              <a:gd name="connsiteY5" fmla="*/ 1186004 h 1321806"/>
              <a:gd name="connsiteX6" fmla="*/ 407406 w 499736"/>
              <a:gd name="connsiteY6" fmla="*/ 1149790 h 1321806"/>
              <a:gd name="connsiteX7" fmla="*/ 416459 w 499736"/>
              <a:gd name="connsiteY7" fmla="*/ 1113577 h 1321806"/>
              <a:gd name="connsiteX8" fmla="*/ 434566 w 499736"/>
              <a:gd name="connsiteY8" fmla="*/ 1077363 h 1321806"/>
              <a:gd name="connsiteX9" fmla="*/ 443620 w 499736"/>
              <a:gd name="connsiteY9" fmla="*/ 1041149 h 1321806"/>
              <a:gd name="connsiteX10" fmla="*/ 461726 w 499736"/>
              <a:gd name="connsiteY10" fmla="*/ 986828 h 1321806"/>
              <a:gd name="connsiteX11" fmla="*/ 488887 w 499736"/>
              <a:gd name="connsiteY11" fmla="*/ 860080 h 1321806"/>
              <a:gd name="connsiteX12" fmla="*/ 488887 w 499736"/>
              <a:gd name="connsiteY12" fmla="*/ 389299 h 1321806"/>
              <a:gd name="connsiteX13" fmla="*/ 479833 w 499736"/>
              <a:gd name="connsiteY13" fmla="*/ 362139 h 1321806"/>
              <a:gd name="connsiteX14" fmla="*/ 470780 w 499736"/>
              <a:gd name="connsiteY14" fmla="*/ 325925 h 1321806"/>
              <a:gd name="connsiteX15" fmla="*/ 434566 w 499736"/>
              <a:gd name="connsiteY15" fmla="*/ 271604 h 1321806"/>
              <a:gd name="connsiteX16" fmla="*/ 416459 w 499736"/>
              <a:gd name="connsiteY16" fmla="*/ 235390 h 1321806"/>
              <a:gd name="connsiteX17" fmla="*/ 389299 w 499736"/>
              <a:gd name="connsiteY17" fmla="*/ 181070 h 1321806"/>
              <a:gd name="connsiteX18" fmla="*/ 362138 w 499736"/>
              <a:gd name="connsiteY18" fmla="*/ 162963 h 1321806"/>
              <a:gd name="connsiteX19" fmla="*/ 334978 w 499736"/>
              <a:gd name="connsiteY19" fmla="*/ 135802 h 1321806"/>
              <a:gd name="connsiteX20" fmla="*/ 280657 w 499736"/>
              <a:gd name="connsiteY20" fmla="*/ 99588 h 1321806"/>
              <a:gd name="connsiteX21" fmla="*/ 262550 w 499736"/>
              <a:gd name="connsiteY21" fmla="*/ 72428 h 1321806"/>
              <a:gd name="connsiteX22" fmla="*/ 153909 w 499736"/>
              <a:gd name="connsiteY22" fmla="*/ 27161 h 1321806"/>
              <a:gd name="connsiteX23" fmla="*/ 99588 w 499736"/>
              <a:gd name="connsiteY23" fmla="*/ 9054 h 1321806"/>
              <a:gd name="connsiteX24" fmla="*/ 72427 w 499736"/>
              <a:gd name="connsiteY24" fmla="*/ 0 h 1321806"/>
              <a:gd name="connsiteX25" fmla="*/ 0 w 499736"/>
              <a:gd name="connsiteY25" fmla="*/ 18107 h 1321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99736" h="1321806">
                <a:moveTo>
                  <a:pt x="253497" y="1321806"/>
                </a:moveTo>
                <a:cubicBezTo>
                  <a:pt x="265568" y="1306717"/>
                  <a:pt x="275040" y="1289115"/>
                  <a:pt x="289711" y="1276539"/>
                </a:cubicBezTo>
                <a:cubicBezTo>
                  <a:pt x="296957" y="1270328"/>
                  <a:pt x="309419" y="1273447"/>
                  <a:pt x="316871" y="1267485"/>
                </a:cubicBezTo>
                <a:cubicBezTo>
                  <a:pt x="325367" y="1260688"/>
                  <a:pt x="327284" y="1248019"/>
                  <a:pt x="334978" y="1240325"/>
                </a:cubicBezTo>
                <a:cubicBezTo>
                  <a:pt x="342672" y="1232631"/>
                  <a:pt x="353085" y="1228254"/>
                  <a:pt x="362138" y="1222218"/>
                </a:cubicBezTo>
                <a:cubicBezTo>
                  <a:pt x="368174" y="1210147"/>
                  <a:pt x="373092" y="1197449"/>
                  <a:pt x="380245" y="1186004"/>
                </a:cubicBezTo>
                <a:cubicBezTo>
                  <a:pt x="388242" y="1173208"/>
                  <a:pt x="400658" y="1163286"/>
                  <a:pt x="407406" y="1149790"/>
                </a:cubicBezTo>
                <a:cubicBezTo>
                  <a:pt x="412971" y="1138661"/>
                  <a:pt x="412090" y="1125227"/>
                  <a:pt x="416459" y="1113577"/>
                </a:cubicBezTo>
                <a:cubicBezTo>
                  <a:pt x="421198" y="1100940"/>
                  <a:pt x="429827" y="1090000"/>
                  <a:pt x="434566" y="1077363"/>
                </a:cubicBezTo>
                <a:cubicBezTo>
                  <a:pt x="438935" y="1065712"/>
                  <a:pt x="440045" y="1053067"/>
                  <a:pt x="443620" y="1041149"/>
                </a:cubicBezTo>
                <a:cubicBezTo>
                  <a:pt x="449104" y="1022868"/>
                  <a:pt x="457097" y="1005344"/>
                  <a:pt x="461726" y="986828"/>
                </a:cubicBezTo>
                <a:cubicBezTo>
                  <a:pt x="484285" y="896592"/>
                  <a:pt x="475742" y="938947"/>
                  <a:pt x="488887" y="860080"/>
                </a:cubicBezTo>
                <a:cubicBezTo>
                  <a:pt x="502568" y="641173"/>
                  <a:pt x="504116" y="686260"/>
                  <a:pt x="488887" y="389299"/>
                </a:cubicBezTo>
                <a:cubicBezTo>
                  <a:pt x="488398" y="379768"/>
                  <a:pt x="482455" y="371315"/>
                  <a:pt x="479833" y="362139"/>
                </a:cubicBezTo>
                <a:cubicBezTo>
                  <a:pt x="476415" y="350175"/>
                  <a:pt x="476345" y="337054"/>
                  <a:pt x="470780" y="325925"/>
                </a:cubicBezTo>
                <a:cubicBezTo>
                  <a:pt x="461048" y="306461"/>
                  <a:pt x="444298" y="291068"/>
                  <a:pt x="434566" y="271604"/>
                </a:cubicBezTo>
                <a:cubicBezTo>
                  <a:pt x="428530" y="259533"/>
                  <a:pt x="421775" y="247795"/>
                  <a:pt x="416459" y="235390"/>
                </a:cubicBezTo>
                <a:cubicBezTo>
                  <a:pt x="405414" y="209618"/>
                  <a:pt x="411048" y="202819"/>
                  <a:pt x="389299" y="181070"/>
                </a:cubicBezTo>
                <a:cubicBezTo>
                  <a:pt x="381605" y="173376"/>
                  <a:pt x="370497" y="169929"/>
                  <a:pt x="362138" y="162963"/>
                </a:cubicBezTo>
                <a:cubicBezTo>
                  <a:pt x="352302" y="154766"/>
                  <a:pt x="345084" y="143663"/>
                  <a:pt x="334978" y="135802"/>
                </a:cubicBezTo>
                <a:cubicBezTo>
                  <a:pt x="317800" y="122441"/>
                  <a:pt x="280657" y="99588"/>
                  <a:pt x="280657" y="99588"/>
                </a:cubicBezTo>
                <a:cubicBezTo>
                  <a:pt x="274621" y="90535"/>
                  <a:pt x="271464" y="78668"/>
                  <a:pt x="262550" y="72428"/>
                </a:cubicBezTo>
                <a:cubicBezTo>
                  <a:pt x="203848" y="31337"/>
                  <a:pt x="204851" y="42444"/>
                  <a:pt x="153909" y="27161"/>
                </a:cubicBezTo>
                <a:cubicBezTo>
                  <a:pt x="135627" y="21677"/>
                  <a:pt x="117695" y="15090"/>
                  <a:pt x="99588" y="9054"/>
                </a:cubicBezTo>
                <a:lnTo>
                  <a:pt x="72427" y="0"/>
                </a:lnTo>
                <a:cubicBezTo>
                  <a:pt x="11451" y="10163"/>
                  <a:pt x="34526" y="845"/>
                  <a:pt x="0" y="18107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62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전역 변수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전역 변수는 어디서나 사용할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/>
              <a:t>아래의 코드에서 </a:t>
            </a:r>
            <a:r>
              <a:rPr lang="ko-KR" altLang="en-US" dirty="0" smtClean="0"/>
              <a:t>전역 변수를 찾아보자</a:t>
            </a:r>
            <a:r>
              <a:rPr lang="en-US" altLang="ko-KR" dirty="0" smtClean="0"/>
              <a:t>. 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9570" y="2766324"/>
            <a:ext cx="8229600" cy="202371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calculate_area</a:t>
            </a:r>
            <a:r>
              <a:rPr lang="en-US" altLang="ko-KR" dirty="0"/>
              <a:t> ():</a:t>
            </a:r>
          </a:p>
          <a:p>
            <a:r>
              <a:rPr lang="en-US" altLang="ko-KR" dirty="0"/>
              <a:t>    result = 3.14 * r**2</a:t>
            </a:r>
          </a:p>
          <a:p>
            <a:r>
              <a:rPr lang="en-US" altLang="ko-KR" dirty="0"/>
              <a:t>    return result</a:t>
            </a:r>
          </a:p>
          <a:p>
            <a:endParaRPr lang="en-US" altLang="ko-KR" dirty="0"/>
          </a:p>
          <a:p>
            <a:r>
              <a:rPr lang="en-US" altLang="ko-KR" dirty="0"/>
              <a:t>r = float(input("</a:t>
            </a:r>
            <a:r>
              <a:rPr lang="ko-KR" altLang="en-US" dirty="0"/>
              <a:t>원의 반지름</a:t>
            </a:r>
            <a:r>
              <a:rPr lang="en-US" altLang="ko-KR" dirty="0"/>
              <a:t>: "))</a:t>
            </a:r>
          </a:p>
          <a:p>
            <a:r>
              <a:rPr lang="en-US" altLang="ko-KR" dirty="0"/>
              <a:t>area = </a:t>
            </a:r>
            <a:r>
              <a:rPr lang="en-US" altLang="ko-KR" dirty="0" err="1"/>
              <a:t>calculate_area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print(area)</a:t>
            </a:r>
          </a:p>
        </p:txBody>
      </p:sp>
      <p:sp>
        <p:nvSpPr>
          <p:cNvPr id="6" name="타원 5"/>
          <p:cNvSpPr/>
          <p:nvPr/>
        </p:nvSpPr>
        <p:spPr>
          <a:xfrm>
            <a:off x="-255007" y="3810379"/>
            <a:ext cx="1104523" cy="4114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6" idx="7"/>
          </p:cNvCxnSpPr>
          <p:nvPr/>
        </p:nvCxnSpPr>
        <p:spPr>
          <a:xfrm rot="5400000" flipH="1" flipV="1">
            <a:off x="1174067" y="2803306"/>
            <a:ext cx="581023" cy="15536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283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안에서 전역 변수 변경하기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05136" y="5654345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왜 </a:t>
            </a:r>
            <a:r>
              <a:rPr lang="en-US" altLang="ko-KR" dirty="0" smtClean="0">
                <a:solidFill>
                  <a:srgbClr val="FF0000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0</a:t>
            </a:r>
            <a:r>
              <a:rPr lang="ko-KR" altLang="en-US" dirty="0" smtClean="0">
                <a:solidFill>
                  <a:srgbClr val="FF0000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이 나올까</a:t>
            </a:r>
            <a:r>
              <a:rPr lang="en-US" altLang="ko-KR" dirty="0" smtClean="0">
                <a:solidFill>
                  <a:srgbClr val="FF0000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?</a:t>
            </a:r>
            <a:endParaRPr lang="ko-KR" altLang="en-US" dirty="0">
              <a:solidFill>
                <a:srgbClr val="FF0000"/>
              </a:solidFill>
              <a:latin typeface="MD개성체" panose="02020603020101020101" pitchFamily="18" charset="-127"/>
              <a:ea typeface="MD개성체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6981" y="4472412"/>
            <a:ext cx="8272732" cy="849052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원의 반지름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 10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6981" y="1779494"/>
            <a:ext cx="8229600" cy="241226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calculate_area</a:t>
            </a:r>
            <a:r>
              <a:rPr lang="en-US" altLang="ko-KR" dirty="0"/>
              <a:t> (radius):</a:t>
            </a:r>
          </a:p>
          <a:p>
            <a:r>
              <a:rPr lang="en-US" altLang="ko-KR" dirty="0"/>
              <a:t>    </a:t>
            </a:r>
            <a:r>
              <a:rPr lang="en-US" altLang="ko-KR" dirty="0">
                <a:solidFill>
                  <a:srgbClr val="FF0000"/>
                </a:solidFill>
              </a:rPr>
              <a:t>area = 3.14 * radius**2</a:t>
            </a:r>
            <a:r>
              <a:rPr lang="en-US" altLang="ko-KR" dirty="0"/>
              <a:t>	</a:t>
            </a:r>
            <a:r>
              <a:rPr lang="en-US" altLang="ko-KR" dirty="0" smtClean="0"/>
              <a:t># </a:t>
            </a:r>
            <a:r>
              <a:rPr lang="ko-KR" altLang="en-US" dirty="0" err="1"/>
              <a:t>전역변수</a:t>
            </a:r>
            <a:r>
              <a:rPr lang="ko-KR" altLang="en-US" dirty="0"/>
              <a:t> </a:t>
            </a:r>
            <a:r>
              <a:rPr lang="en-US" altLang="ko-KR" dirty="0"/>
              <a:t>area</a:t>
            </a:r>
            <a:r>
              <a:rPr lang="ko-KR" altLang="en-US" dirty="0"/>
              <a:t>에 </a:t>
            </a:r>
            <a:r>
              <a:rPr lang="ko-KR" altLang="en-US" dirty="0" err="1"/>
              <a:t>계산값을</a:t>
            </a:r>
            <a:r>
              <a:rPr lang="ko-KR" altLang="en-US" dirty="0"/>
              <a:t> 저장하려고 했다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    return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area </a:t>
            </a:r>
            <a:r>
              <a:rPr lang="en-US" altLang="ko-KR" dirty="0"/>
              <a:t>= 0</a:t>
            </a:r>
          </a:p>
          <a:p>
            <a:r>
              <a:rPr lang="en-US" altLang="ko-KR" dirty="0"/>
              <a:t>r  = float(input("</a:t>
            </a:r>
            <a:r>
              <a:rPr lang="ko-KR" altLang="en-US" dirty="0"/>
              <a:t>원의 반지름</a:t>
            </a:r>
            <a:r>
              <a:rPr lang="en-US" altLang="ko-KR" dirty="0"/>
              <a:t>: "))</a:t>
            </a:r>
          </a:p>
          <a:p>
            <a:r>
              <a:rPr lang="en-US" altLang="ko-KR" dirty="0" err="1"/>
              <a:t>calculate_area</a:t>
            </a:r>
            <a:r>
              <a:rPr lang="en-US" altLang="ko-KR" dirty="0"/>
              <a:t>(r)</a:t>
            </a:r>
          </a:p>
          <a:p>
            <a:r>
              <a:rPr lang="en-US" altLang="ko-KR" dirty="0"/>
              <a:t>print(area)</a:t>
            </a:r>
          </a:p>
        </p:txBody>
      </p:sp>
      <p:sp>
        <p:nvSpPr>
          <p:cNvPr id="2" name="자유형 1"/>
          <p:cNvSpPr/>
          <p:nvPr/>
        </p:nvSpPr>
        <p:spPr>
          <a:xfrm>
            <a:off x="986827" y="5102084"/>
            <a:ext cx="525101" cy="552261"/>
          </a:xfrm>
          <a:custGeom>
            <a:avLst/>
            <a:gdLst>
              <a:gd name="connsiteX0" fmla="*/ 525101 w 525101"/>
              <a:gd name="connsiteY0" fmla="*/ 552261 h 552261"/>
              <a:gd name="connsiteX1" fmla="*/ 497941 w 525101"/>
              <a:gd name="connsiteY1" fmla="*/ 371192 h 552261"/>
              <a:gd name="connsiteX2" fmla="*/ 479834 w 525101"/>
              <a:gd name="connsiteY2" fmla="*/ 334978 h 552261"/>
              <a:gd name="connsiteX3" fmla="*/ 416460 w 525101"/>
              <a:gd name="connsiteY3" fmla="*/ 253497 h 552261"/>
              <a:gd name="connsiteX4" fmla="*/ 389299 w 525101"/>
              <a:gd name="connsiteY4" fmla="*/ 235390 h 552261"/>
              <a:gd name="connsiteX5" fmla="*/ 325925 w 525101"/>
              <a:gd name="connsiteY5" fmla="*/ 199176 h 552261"/>
              <a:gd name="connsiteX6" fmla="*/ 244444 w 525101"/>
              <a:gd name="connsiteY6" fmla="*/ 144855 h 552261"/>
              <a:gd name="connsiteX7" fmla="*/ 190123 w 525101"/>
              <a:gd name="connsiteY7" fmla="*/ 108641 h 552261"/>
              <a:gd name="connsiteX8" fmla="*/ 162963 w 525101"/>
              <a:gd name="connsiteY8" fmla="*/ 99588 h 552261"/>
              <a:gd name="connsiteX9" fmla="*/ 135802 w 525101"/>
              <a:gd name="connsiteY9" fmla="*/ 81481 h 552261"/>
              <a:gd name="connsiteX10" fmla="*/ 108642 w 525101"/>
              <a:gd name="connsiteY10" fmla="*/ 72427 h 552261"/>
              <a:gd name="connsiteX11" fmla="*/ 81482 w 525101"/>
              <a:gd name="connsiteY11" fmla="*/ 45267 h 552261"/>
              <a:gd name="connsiteX12" fmla="*/ 54321 w 525101"/>
              <a:gd name="connsiteY12" fmla="*/ 36214 h 552261"/>
              <a:gd name="connsiteX13" fmla="*/ 0 w 525101"/>
              <a:gd name="connsiteY13" fmla="*/ 0 h 552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25101" h="552261">
                <a:moveTo>
                  <a:pt x="525101" y="552261"/>
                </a:moveTo>
                <a:cubicBezTo>
                  <a:pt x="521261" y="521538"/>
                  <a:pt x="505311" y="385933"/>
                  <a:pt x="497941" y="371192"/>
                </a:cubicBezTo>
                <a:cubicBezTo>
                  <a:pt x="491905" y="359121"/>
                  <a:pt x="486778" y="346551"/>
                  <a:pt x="479834" y="334978"/>
                </a:cubicBezTo>
                <a:cubicBezTo>
                  <a:pt x="459646" y="301331"/>
                  <a:pt x="445401" y="277614"/>
                  <a:pt x="416460" y="253497"/>
                </a:cubicBezTo>
                <a:cubicBezTo>
                  <a:pt x="408101" y="246531"/>
                  <a:pt x="398153" y="241715"/>
                  <a:pt x="389299" y="235390"/>
                </a:cubicBezTo>
                <a:cubicBezTo>
                  <a:pt x="341339" y="201132"/>
                  <a:pt x="370002" y="213867"/>
                  <a:pt x="325925" y="199176"/>
                </a:cubicBezTo>
                <a:lnTo>
                  <a:pt x="244444" y="144855"/>
                </a:lnTo>
                <a:lnTo>
                  <a:pt x="190123" y="108641"/>
                </a:lnTo>
                <a:lnTo>
                  <a:pt x="162963" y="99588"/>
                </a:lnTo>
                <a:cubicBezTo>
                  <a:pt x="153909" y="93552"/>
                  <a:pt x="145534" y="86347"/>
                  <a:pt x="135802" y="81481"/>
                </a:cubicBezTo>
                <a:cubicBezTo>
                  <a:pt x="127266" y="77213"/>
                  <a:pt x="116582" y="77721"/>
                  <a:pt x="108642" y="72427"/>
                </a:cubicBezTo>
                <a:cubicBezTo>
                  <a:pt x="97989" y="65325"/>
                  <a:pt x="92135" y="52369"/>
                  <a:pt x="81482" y="45267"/>
                </a:cubicBezTo>
                <a:cubicBezTo>
                  <a:pt x="73541" y="39973"/>
                  <a:pt x="63093" y="39973"/>
                  <a:pt x="54321" y="36214"/>
                </a:cubicBezTo>
                <a:cubicBezTo>
                  <a:pt x="15954" y="19772"/>
                  <a:pt x="24183" y="24183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4185" y="4747869"/>
            <a:ext cx="1104523" cy="4114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407405" y="2003160"/>
            <a:ext cx="1104523" cy="4114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144854" y="2852676"/>
            <a:ext cx="1104523" cy="4114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84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안에서 전역 변수 변경하기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63979" y="4685625"/>
            <a:ext cx="4719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여기서 새로운 지역 변수 </a:t>
            </a:r>
            <a:r>
              <a:rPr lang="en-US" altLang="ko-KR" dirty="0" smtClean="0">
                <a:solidFill>
                  <a:srgbClr val="FF0000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area</a:t>
            </a:r>
            <a:r>
              <a:rPr lang="ko-KR" altLang="en-US" dirty="0" smtClean="0">
                <a:solidFill>
                  <a:srgbClr val="FF0000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가 생성된다</a:t>
            </a:r>
            <a:r>
              <a:rPr lang="en-US" altLang="ko-KR" dirty="0" smtClean="0">
                <a:solidFill>
                  <a:srgbClr val="FF0000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. </a:t>
            </a:r>
            <a:endParaRPr lang="ko-KR" altLang="en-US" dirty="0">
              <a:solidFill>
                <a:srgbClr val="FF0000"/>
              </a:solidFill>
              <a:latin typeface="MD개성체" panose="02020603020101020101" pitchFamily="18" charset="-127"/>
              <a:ea typeface="MD개성체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6981" y="1779494"/>
            <a:ext cx="8229600" cy="241226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calculate_area</a:t>
            </a:r>
            <a:r>
              <a:rPr lang="en-US" altLang="ko-KR" dirty="0"/>
              <a:t> (radius):</a:t>
            </a:r>
          </a:p>
          <a:p>
            <a:r>
              <a:rPr lang="en-US" altLang="ko-KR" dirty="0"/>
              <a:t>    </a:t>
            </a:r>
            <a:r>
              <a:rPr lang="en-US" altLang="ko-KR" dirty="0">
                <a:solidFill>
                  <a:srgbClr val="FF0000"/>
                </a:solidFill>
              </a:rPr>
              <a:t>area = 3.14 * radius**</a:t>
            </a:r>
            <a:r>
              <a:rPr lang="en-US" altLang="ko-KR" dirty="0"/>
              <a:t>2	</a:t>
            </a:r>
            <a:r>
              <a:rPr lang="en-US" altLang="ko-KR" dirty="0" smtClean="0"/>
              <a:t># </a:t>
            </a:r>
            <a:r>
              <a:rPr lang="ko-KR" altLang="en-US" dirty="0" err="1"/>
              <a:t>전역변수</a:t>
            </a:r>
            <a:r>
              <a:rPr lang="ko-KR" altLang="en-US" dirty="0"/>
              <a:t> </a:t>
            </a:r>
            <a:r>
              <a:rPr lang="en-US" altLang="ko-KR" dirty="0"/>
              <a:t>area</a:t>
            </a:r>
            <a:r>
              <a:rPr lang="ko-KR" altLang="en-US" dirty="0"/>
              <a:t>에 </a:t>
            </a:r>
            <a:r>
              <a:rPr lang="ko-KR" altLang="en-US" dirty="0" err="1"/>
              <a:t>계산값을</a:t>
            </a:r>
            <a:r>
              <a:rPr lang="ko-KR" altLang="en-US" dirty="0"/>
              <a:t> 저장하려고 했다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    return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area </a:t>
            </a:r>
            <a:r>
              <a:rPr lang="en-US" altLang="ko-KR" dirty="0"/>
              <a:t>= 0</a:t>
            </a:r>
          </a:p>
          <a:p>
            <a:r>
              <a:rPr lang="en-US" altLang="ko-KR" dirty="0"/>
              <a:t>r  = float(input("</a:t>
            </a:r>
            <a:r>
              <a:rPr lang="ko-KR" altLang="en-US" dirty="0"/>
              <a:t>원의 반지름</a:t>
            </a:r>
            <a:r>
              <a:rPr lang="en-US" altLang="ko-KR" dirty="0"/>
              <a:t>: "))</a:t>
            </a:r>
          </a:p>
          <a:p>
            <a:r>
              <a:rPr lang="en-US" altLang="ko-KR" dirty="0" err="1"/>
              <a:t>calculate_area</a:t>
            </a:r>
            <a:r>
              <a:rPr lang="en-US" altLang="ko-KR" dirty="0"/>
              <a:t>(r)</a:t>
            </a:r>
          </a:p>
          <a:p>
            <a:r>
              <a:rPr lang="en-US" altLang="ko-KR" dirty="0"/>
              <a:t>print(area)</a:t>
            </a:r>
          </a:p>
        </p:txBody>
      </p:sp>
      <p:sp>
        <p:nvSpPr>
          <p:cNvPr id="11" name="타원 10"/>
          <p:cNvSpPr/>
          <p:nvPr/>
        </p:nvSpPr>
        <p:spPr>
          <a:xfrm>
            <a:off x="407405" y="2013722"/>
            <a:ext cx="1104523" cy="4114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rot="16200000" flipV="1">
            <a:off x="880947" y="3021981"/>
            <a:ext cx="2330605" cy="10593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84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안에서 전역 변수 변경하기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global</a:t>
            </a:r>
            <a:r>
              <a:rPr lang="ko-KR" altLang="en-US" dirty="0" smtClean="0">
                <a:solidFill>
                  <a:srgbClr val="FF0000"/>
                </a:solidFill>
              </a:rPr>
              <a:t>을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사용하여 전역 변수에 값을 저장한다고 알려야 한다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6981" y="2802536"/>
            <a:ext cx="8229600" cy="275629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calculate_area</a:t>
            </a:r>
            <a:r>
              <a:rPr lang="en-US" altLang="ko-KR" dirty="0"/>
              <a:t> (radius):</a:t>
            </a:r>
          </a:p>
          <a:p>
            <a:r>
              <a:rPr lang="en-US" altLang="ko-KR" u="sng" dirty="0">
                <a:solidFill>
                  <a:srgbClr val="FF0000"/>
                </a:solidFill>
              </a:rPr>
              <a:t>    global area </a:t>
            </a:r>
          </a:p>
          <a:p>
            <a:r>
              <a:rPr lang="en-US" altLang="ko-KR" dirty="0"/>
              <a:t>    area = 3.14 * radius**2</a:t>
            </a:r>
          </a:p>
          <a:p>
            <a:r>
              <a:rPr lang="en-US" altLang="ko-KR" dirty="0"/>
              <a:t>    return</a:t>
            </a:r>
          </a:p>
          <a:p>
            <a:endParaRPr lang="en-US" altLang="ko-KR" dirty="0"/>
          </a:p>
          <a:p>
            <a:r>
              <a:rPr lang="en-US" altLang="ko-KR" dirty="0"/>
              <a:t>area = 0</a:t>
            </a:r>
          </a:p>
          <a:p>
            <a:r>
              <a:rPr lang="en-US" altLang="ko-KR" dirty="0"/>
              <a:t>r = float(input("</a:t>
            </a:r>
            <a:r>
              <a:rPr lang="ko-KR" altLang="en-US" dirty="0"/>
              <a:t>원의 반지름</a:t>
            </a:r>
            <a:r>
              <a:rPr lang="en-US" altLang="ko-KR" dirty="0"/>
              <a:t>: "))</a:t>
            </a:r>
          </a:p>
          <a:p>
            <a:r>
              <a:rPr lang="en-US" altLang="ko-KR" dirty="0" err="1"/>
              <a:t>calculate_area</a:t>
            </a:r>
            <a:r>
              <a:rPr lang="en-US" altLang="ko-KR" dirty="0"/>
              <a:t>(r)</a:t>
            </a:r>
          </a:p>
          <a:p>
            <a:r>
              <a:rPr lang="en-US" altLang="ko-KR" dirty="0"/>
              <a:t>print(area)</a:t>
            </a:r>
          </a:p>
        </p:txBody>
      </p:sp>
    </p:spTree>
    <p:extLst>
      <p:ext uri="{BB962C8B-B14F-4D97-AF65-F5344CB8AC3E}">
        <p14:creationId xmlns:p14="http://schemas.microsoft.com/office/powerpoint/2010/main" val="338725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디폴트 인수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파이썬에서는</a:t>
            </a:r>
            <a:r>
              <a:rPr lang="ko-KR" altLang="en-US" dirty="0"/>
              <a:t> 함수의 </a:t>
            </a:r>
            <a:r>
              <a:rPr lang="ko-KR" altLang="en-US" dirty="0" err="1"/>
              <a:t>매개변수가</a:t>
            </a:r>
            <a:r>
              <a:rPr lang="ko-KR" altLang="en-US" dirty="0"/>
              <a:t> 기본값을 가질 수 있다</a:t>
            </a:r>
            <a:r>
              <a:rPr lang="en-US" altLang="ko-KR" dirty="0"/>
              <a:t>. </a:t>
            </a:r>
            <a:r>
              <a:rPr lang="ko-KR" altLang="en-US" dirty="0"/>
              <a:t>이것을 디폴트 인수</a:t>
            </a:r>
            <a:r>
              <a:rPr lang="en-US" altLang="ko-KR" dirty="0"/>
              <a:t>(</a:t>
            </a:r>
            <a:r>
              <a:rPr lang="en-US" altLang="ko-KR" dirty="0" smtClean="0"/>
              <a:t>default argument</a:t>
            </a:r>
            <a:r>
              <a:rPr lang="en-US" altLang="ko-KR" dirty="0"/>
              <a:t>)</a:t>
            </a:r>
            <a:r>
              <a:rPr lang="ko-KR" altLang="en-US" dirty="0"/>
              <a:t>라고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5950" y="4780231"/>
            <a:ext cx="8272732" cy="679009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안녕  영희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별일없죠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5950" y="2956446"/>
            <a:ext cx="8229600" cy="1353004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/>
              <a:t>def</a:t>
            </a:r>
            <a:r>
              <a:rPr lang="en-US" altLang="ko-KR" dirty="0"/>
              <a:t> greet(name, </a:t>
            </a:r>
            <a:r>
              <a:rPr lang="en-US" altLang="ko-KR" dirty="0" err="1"/>
              <a:t>msg</a:t>
            </a:r>
            <a:r>
              <a:rPr lang="en-US" altLang="ko-KR" dirty="0">
                <a:solidFill>
                  <a:srgbClr val="FF0000"/>
                </a:solidFill>
              </a:rPr>
              <a:t>="</a:t>
            </a:r>
            <a:r>
              <a:rPr lang="ko-KR" altLang="en-US" dirty="0" err="1">
                <a:solidFill>
                  <a:srgbClr val="FF0000"/>
                </a:solidFill>
              </a:rPr>
              <a:t>별일없죠</a:t>
            </a:r>
            <a:r>
              <a:rPr lang="en-US" altLang="ko-KR" dirty="0">
                <a:solidFill>
                  <a:srgbClr val="FF0000"/>
                </a:solidFill>
              </a:rPr>
              <a:t>?"):</a:t>
            </a:r>
          </a:p>
          <a:p>
            <a:r>
              <a:rPr lang="en-US" altLang="ko-KR" dirty="0"/>
              <a:t>   print("</a:t>
            </a:r>
            <a:r>
              <a:rPr lang="ko-KR" altLang="en-US" dirty="0"/>
              <a:t>안녕 </a:t>
            </a:r>
            <a:r>
              <a:rPr lang="en-US" altLang="ko-KR" dirty="0"/>
              <a:t>", name + ', ' + </a:t>
            </a:r>
            <a:r>
              <a:rPr lang="en-US" altLang="ko-KR" dirty="0" err="1"/>
              <a:t>msg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greet("</a:t>
            </a:r>
            <a:r>
              <a:rPr lang="ko-KR" altLang="en-US" dirty="0"/>
              <a:t>영희</a:t>
            </a:r>
            <a:r>
              <a:rPr lang="en-US" altLang="ko-KR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394406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키워드 인수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키워드 </a:t>
            </a:r>
            <a:r>
              <a:rPr lang="ko-KR" altLang="en-US" dirty="0"/>
              <a:t>인수는 인수의 이름을 명시적으로 지정해서 전달하는 </a:t>
            </a:r>
            <a:r>
              <a:rPr lang="ko-KR" altLang="en-US" dirty="0" smtClean="0"/>
              <a:t>방법이다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7585" y="2794958"/>
            <a:ext cx="8229600" cy="86839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calc</a:t>
            </a:r>
            <a:r>
              <a:rPr lang="en-US" altLang="ko-KR" dirty="0"/>
              <a:t>(x, y, z):</a:t>
            </a:r>
          </a:p>
          <a:p>
            <a:r>
              <a:rPr lang="en-US" altLang="ko-KR" dirty="0"/>
              <a:t>	return </a:t>
            </a:r>
            <a:r>
              <a:rPr lang="en-US" altLang="ko-KR" dirty="0" err="1"/>
              <a:t>x+y+z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517585" y="4191754"/>
            <a:ext cx="8315864" cy="725303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calc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(y=20, x=10, z=30)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60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65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함수는 </a:t>
            </a:r>
            <a:r>
              <a:rPr lang="ko-KR" altLang="en-US" dirty="0" smtClean="0"/>
              <a:t>코드의 묶음에 이름을 붙인 것</a:t>
            </a:r>
            <a:endParaRPr lang="en-US" altLang="ko-KR" dirty="0" smtClean="0"/>
          </a:p>
          <a:p>
            <a:r>
              <a:rPr lang="ko-KR" altLang="en-US" dirty="0" smtClean="0"/>
              <a:t>함수는 </a:t>
            </a:r>
            <a:r>
              <a:rPr lang="ko-KR" altLang="en-US" dirty="0"/>
              <a:t>입력을 받아서 출력을 내보내는 박스로 생각할 수 </a:t>
            </a:r>
            <a:r>
              <a:rPr lang="ko-KR" altLang="en-US" smtClean="0"/>
              <a:t>있다</a:t>
            </a:r>
            <a:r>
              <a:rPr lang="en-US" altLang="ko-KR" smtClean="0"/>
              <a:t>.</a:t>
            </a:r>
          </a:p>
          <a:p>
            <a:r>
              <a:rPr lang="ko-KR" altLang="en-US" smtClean="0">
                <a:solidFill>
                  <a:srgbClr val="FF0000"/>
                </a:solidFill>
              </a:rPr>
              <a:t>하나의 기능을 하나의 함수로 만들어야 한다</a:t>
            </a:r>
            <a:r>
              <a:rPr lang="en-US" altLang="ko-KR" smtClean="0">
                <a:solidFill>
                  <a:srgbClr val="FF0000"/>
                </a:solidFill>
              </a:rPr>
              <a:t>.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282388" y="3612996"/>
            <a:ext cx="3411399" cy="2755692"/>
            <a:chOff x="4516243" y="3423425"/>
            <a:chExt cx="3411399" cy="2755692"/>
          </a:xfrm>
        </p:grpSpPr>
        <p:sp>
          <p:nvSpPr>
            <p:cNvPr id="5" name="직사각형 4"/>
            <p:cNvSpPr/>
            <p:nvPr/>
          </p:nvSpPr>
          <p:spPr>
            <a:xfrm>
              <a:off x="4610708" y="3835350"/>
              <a:ext cx="3316934" cy="186204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altLang="ko-KR" sz="2300" b="1" smtClean="0">
                  <a:latin typeface="굴림" pitchFamily="50" charset="-127"/>
                  <a:ea typeface="굴림" pitchFamily="50" charset="-127"/>
                </a:rPr>
                <a:t>def</a:t>
              </a:r>
              <a:r>
                <a:rPr lang="ko-KR" altLang="en-US" sz="2300" smtClean="0">
                  <a:latin typeface="굴림" pitchFamily="50" charset="-127"/>
                  <a:ea typeface="굴림" pitchFamily="50" charset="-127"/>
                </a:rPr>
                <a:t> </a:t>
              </a:r>
              <a:r>
                <a:rPr lang="ko-KR" altLang="en-US" sz="2300" smtClean="0">
                  <a:solidFill>
                    <a:srgbClr val="0070C0"/>
                  </a:solidFill>
                  <a:latin typeface="굴림" pitchFamily="50" charset="-127"/>
                  <a:ea typeface="굴림" pitchFamily="50" charset="-127"/>
                </a:rPr>
                <a:t>함수명</a:t>
              </a:r>
              <a:r>
                <a:rPr lang="en-US" altLang="ko-KR" sz="2300" smtClean="0">
                  <a:latin typeface="굴림" pitchFamily="50" charset="-127"/>
                  <a:ea typeface="굴림" pitchFamily="50" charset="-127"/>
                </a:rPr>
                <a:t>(</a:t>
              </a:r>
              <a:r>
                <a:rPr lang="ko-KR" altLang="en-US" sz="2300" smtClean="0">
                  <a:solidFill>
                    <a:srgbClr val="0070C0"/>
                  </a:solidFill>
                  <a:latin typeface="굴림" pitchFamily="50" charset="-127"/>
                  <a:ea typeface="굴림" pitchFamily="50" charset="-127"/>
                </a:rPr>
                <a:t>매개변수</a:t>
              </a:r>
              <a:r>
                <a:rPr lang="en-US" altLang="ko-KR" sz="2300" smtClean="0">
                  <a:latin typeface="굴림" pitchFamily="50" charset="-127"/>
                  <a:ea typeface="굴림" pitchFamily="50" charset="-127"/>
                </a:rPr>
                <a:t>): </a:t>
              </a:r>
            </a:p>
            <a:p>
              <a:r>
                <a:rPr lang="en-US" altLang="ko-KR" sz="2300" smtClean="0">
                  <a:latin typeface="굴림" pitchFamily="50" charset="-127"/>
                  <a:ea typeface="굴림" pitchFamily="50" charset="-127"/>
                </a:rPr>
                <a:t>	</a:t>
              </a:r>
              <a:r>
                <a:rPr lang="en-US" altLang="ko-KR" sz="2300" smtClean="0">
                  <a:solidFill>
                    <a:srgbClr val="0070C0"/>
                  </a:solidFill>
                  <a:latin typeface="굴림" pitchFamily="50" charset="-127"/>
                  <a:ea typeface="굴림" pitchFamily="50" charset="-127"/>
                </a:rPr>
                <a:t>&lt;</a:t>
              </a:r>
              <a:r>
                <a:rPr lang="ko-KR" altLang="en-US" sz="2300" smtClean="0">
                  <a:solidFill>
                    <a:srgbClr val="0070C0"/>
                  </a:solidFill>
                  <a:latin typeface="굴림" pitchFamily="50" charset="-127"/>
                  <a:ea typeface="굴림" pitchFamily="50" charset="-127"/>
                </a:rPr>
                <a:t>수행할 문장</a:t>
              </a:r>
              <a:r>
                <a:rPr lang="en-US" altLang="ko-KR" sz="2300" smtClean="0">
                  <a:solidFill>
                    <a:srgbClr val="0070C0"/>
                  </a:solidFill>
                  <a:latin typeface="굴림" pitchFamily="50" charset="-127"/>
                  <a:ea typeface="굴림" pitchFamily="50" charset="-127"/>
                </a:rPr>
                <a:t>1&gt;</a:t>
              </a:r>
            </a:p>
            <a:p>
              <a:r>
                <a:rPr lang="en-US" altLang="ko-KR" sz="2300" smtClean="0">
                  <a:solidFill>
                    <a:srgbClr val="0070C0"/>
                  </a:solidFill>
                  <a:latin typeface="굴림" pitchFamily="50" charset="-127"/>
                  <a:ea typeface="굴림" pitchFamily="50" charset="-127"/>
                </a:rPr>
                <a:t>	&lt;</a:t>
              </a:r>
              <a:r>
                <a:rPr lang="ko-KR" altLang="en-US" sz="2300" smtClean="0">
                  <a:solidFill>
                    <a:srgbClr val="0070C0"/>
                  </a:solidFill>
                  <a:latin typeface="굴림" pitchFamily="50" charset="-127"/>
                  <a:ea typeface="굴림" pitchFamily="50" charset="-127"/>
                </a:rPr>
                <a:t>수행할 문장</a:t>
              </a:r>
              <a:r>
                <a:rPr lang="en-US" altLang="ko-KR" sz="2300" smtClean="0">
                  <a:solidFill>
                    <a:srgbClr val="0070C0"/>
                  </a:solidFill>
                  <a:latin typeface="굴림" pitchFamily="50" charset="-127"/>
                  <a:ea typeface="굴림" pitchFamily="50" charset="-127"/>
                </a:rPr>
                <a:t>2&gt; </a:t>
              </a:r>
            </a:p>
            <a:p>
              <a:r>
                <a:rPr lang="en-US" altLang="ko-KR" sz="2300" smtClean="0">
                  <a:solidFill>
                    <a:srgbClr val="0070C0"/>
                  </a:solidFill>
                  <a:latin typeface="굴림" pitchFamily="50" charset="-127"/>
                  <a:ea typeface="굴림" pitchFamily="50" charset="-127"/>
                </a:rPr>
                <a:t>	</a:t>
              </a:r>
              <a:r>
                <a:rPr lang="ko-KR" altLang="en-US" sz="2300" smtClean="0">
                  <a:solidFill>
                    <a:srgbClr val="0070C0"/>
                  </a:solidFill>
                  <a:latin typeface="굴림" pitchFamily="50" charset="-127"/>
                  <a:ea typeface="굴림" pitchFamily="50" charset="-127"/>
                </a:rPr>
                <a:t> </a:t>
              </a:r>
              <a:r>
                <a:rPr lang="en-US" altLang="ko-KR" sz="2300" smtClean="0">
                  <a:solidFill>
                    <a:srgbClr val="0070C0"/>
                  </a:solidFill>
                  <a:latin typeface="굴림" pitchFamily="50" charset="-127"/>
                  <a:ea typeface="굴림" pitchFamily="50" charset="-127"/>
                </a:rPr>
                <a:t>return</a:t>
              </a:r>
            </a:p>
            <a:p>
              <a:endParaRPr lang="ko-KR" altLang="en-US" sz="230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16243" y="3423425"/>
              <a:ext cx="2643672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500" smtClean="0">
                  <a:latin typeface="굴림" pitchFamily="50" charset="-127"/>
                  <a:ea typeface="굴림" pitchFamily="50" charset="-127"/>
                </a:rPr>
                <a:t>함수 만드는 형식</a:t>
              </a:r>
              <a:endParaRPr lang="ko-KR" altLang="en-US" sz="250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61932" y="4248615"/>
              <a:ext cx="646770" cy="71367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50780" y="5809785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>
                  <a:latin typeface="굴림" pitchFamily="50" charset="-127"/>
                  <a:ea typeface="굴림" pitchFamily="50" charset="-127"/>
                </a:rPr>
                <a:t>들여쓰기</a:t>
              </a: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10" name="직선 화살표 연결선 9"/>
            <p:cNvCxnSpPr>
              <a:endCxn id="7" idx="2"/>
            </p:cNvCxnSpPr>
            <p:nvPr/>
          </p:nvCxnSpPr>
          <p:spPr>
            <a:xfrm rot="5400000" flipH="1" flipV="1">
              <a:off x="4800601" y="5268952"/>
              <a:ext cx="691375" cy="7805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64305" y="4055211"/>
            <a:ext cx="2362200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5854390" y="3523785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입력 </a:t>
            </a:r>
            <a:r>
              <a:rPr lang="en-US" altLang="ko-KR" smtClean="0">
                <a:solidFill>
                  <a:srgbClr val="FF0000"/>
                </a:solidFill>
              </a:rPr>
              <a:t>: </a:t>
            </a:r>
            <a:r>
              <a:rPr lang="ko-KR" altLang="en-US" smtClean="0">
                <a:solidFill>
                  <a:srgbClr val="FF0000"/>
                </a:solidFill>
              </a:rPr>
              <a:t>과일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50673" y="5315414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리턴 </a:t>
            </a:r>
            <a:r>
              <a:rPr lang="en-US" altLang="ko-KR" smtClean="0">
                <a:solidFill>
                  <a:srgbClr val="FF0000"/>
                </a:solidFill>
              </a:rPr>
              <a:t>: </a:t>
            </a:r>
            <a:r>
              <a:rPr lang="ko-KR" altLang="en-US" smtClean="0">
                <a:solidFill>
                  <a:srgbClr val="FF0000"/>
                </a:solidFill>
              </a:rPr>
              <a:t>쥬스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3" name="아래쪽 화살표 12"/>
          <p:cNvSpPr/>
          <p:nvPr/>
        </p:nvSpPr>
        <p:spPr>
          <a:xfrm>
            <a:off x="6110868" y="3936380"/>
            <a:ext cx="334537" cy="2564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아래쪽 화살표 15"/>
          <p:cNvSpPr/>
          <p:nvPr/>
        </p:nvSpPr>
        <p:spPr>
          <a:xfrm>
            <a:off x="6010507" y="5062654"/>
            <a:ext cx="379142" cy="1784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35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입력값이 몇개인지 모르는 경우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1137422" y="1728441"/>
            <a:ext cx="3316822" cy="2817247"/>
            <a:chOff x="4516243" y="3423425"/>
            <a:chExt cx="3316822" cy="2817247"/>
          </a:xfrm>
        </p:grpSpPr>
        <p:sp>
          <p:nvSpPr>
            <p:cNvPr id="5" name="직사각형 4"/>
            <p:cNvSpPr/>
            <p:nvPr/>
          </p:nvSpPr>
          <p:spPr>
            <a:xfrm>
              <a:off x="4610708" y="3835350"/>
              <a:ext cx="3222357" cy="178510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altLang="ko-KR" sz="2200" b="1" smtClean="0">
                  <a:latin typeface="굴림" pitchFamily="50" charset="-127"/>
                  <a:ea typeface="굴림" pitchFamily="50" charset="-127"/>
                </a:rPr>
                <a:t>def</a:t>
              </a:r>
              <a:r>
                <a:rPr lang="ko-KR" altLang="en-US" sz="2200" smtClean="0">
                  <a:latin typeface="굴림" pitchFamily="50" charset="-127"/>
                  <a:ea typeface="굴림" pitchFamily="50" charset="-127"/>
                </a:rPr>
                <a:t> </a:t>
              </a:r>
              <a:r>
                <a:rPr lang="ko-KR" altLang="en-US" sz="2200" smtClean="0">
                  <a:solidFill>
                    <a:srgbClr val="0070C0"/>
                  </a:solidFill>
                  <a:latin typeface="굴림" pitchFamily="50" charset="-127"/>
                  <a:ea typeface="굴림" pitchFamily="50" charset="-127"/>
                </a:rPr>
                <a:t>함수명</a:t>
              </a:r>
              <a:r>
                <a:rPr lang="en-US" altLang="ko-KR" sz="2200" smtClean="0">
                  <a:latin typeface="굴림" pitchFamily="50" charset="-127"/>
                  <a:ea typeface="굴림" pitchFamily="50" charset="-127"/>
                </a:rPr>
                <a:t>(</a:t>
              </a:r>
              <a:r>
                <a:rPr lang="en-US" altLang="ko-KR" sz="2200" smtClean="0">
                  <a:solidFill>
                    <a:srgbClr val="FF0000"/>
                  </a:solidFill>
                  <a:latin typeface="굴림" pitchFamily="50" charset="-127"/>
                  <a:ea typeface="굴림" pitchFamily="50" charset="-127"/>
                </a:rPr>
                <a:t>*</a:t>
              </a:r>
              <a:r>
                <a:rPr lang="ko-KR" altLang="en-US" sz="2200" smtClean="0">
                  <a:solidFill>
                    <a:srgbClr val="0070C0"/>
                  </a:solidFill>
                  <a:latin typeface="굴림" pitchFamily="50" charset="-127"/>
                  <a:ea typeface="굴림" pitchFamily="50" charset="-127"/>
                </a:rPr>
                <a:t>매개변수</a:t>
              </a:r>
              <a:r>
                <a:rPr lang="en-US" altLang="ko-KR" sz="2200" smtClean="0">
                  <a:latin typeface="굴림" pitchFamily="50" charset="-127"/>
                  <a:ea typeface="굴림" pitchFamily="50" charset="-127"/>
                </a:rPr>
                <a:t>): </a:t>
              </a:r>
            </a:p>
            <a:p>
              <a:r>
                <a:rPr lang="en-US" altLang="ko-KR" sz="2200" smtClean="0">
                  <a:latin typeface="굴림" pitchFamily="50" charset="-127"/>
                  <a:ea typeface="굴림" pitchFamily="50" charset="-127"/>
                </a:rPr>
                <a:t>	</a:t>
              </a:r>
              <a:r>
                <a:rPr lang="en-US" altLang="ko-KR" sz="2200" smtClean="0">
                  <a:solidFill>
                    <a:srgbClr val="0070C0"/>
                  </a:solidFill>
                  <a:latin typeface="굴림" pitchFamily="50" charset="-127"/>
                  <a:ea typeface="굴림" pitchFamily="50" charset="-127"/>
                </a:rPr>
                <a:t>&lt;</a:t>
              </a:r>
              <a:r>
                <a:rPr lang="ko-KR" altLang="en-US" sz="2200" smtClean="0">
                  <a:solidFill>
                    <a:srgbClr val="0070C0"/>
                  </a:solidFill>
                  <a:latin typeface="굴림" pitchFamily="50" charset="-127"/>
                  <a:ea typeface="굴림" pitchFamily="50" charset="-127"/>
                </a:rPr>
                <a:t>수행할 문장</a:t>
              </a:r>
              <a:r>
                <a:rPr lang="en-US" altLang="ko-KR" sz="2200" smtClean="0">
                  <a:solidFill>
                    <a:srgbClr val="0070C0"/>
                  </a:solidFill>
                  <a:latin typeface="굴림" pitchFamily="50" charset="-127"/>
                  <a:ea typeface="굴림" pitchFamily="50" charset="-127"/>
                </a:rPr>
                <a:t>1&gt;</a:t>
              </a:r>
            </a:p>
            <a:p>
              <a:r>
                <a:rPr lang="en-US" altLang="ko-KR" sz="2200" smtClean="0">
                  <a:solidFill>
                    <a:srgbClr val="0070C0"/>
                  </a:solidFill>
                  <a:latin typeface="굴림" pitchFamily="50" charset="-127"/>
                  <a:ea typeface="굴림" pitchFamily="50" charset="-127"/>
                </a:rPr>
                <a:t>	&lt;</a:t>
              </a:r>
              <a:r>
                <a:rPr lang="ko-KR" altLang="en-US" sz="2200" smtClean="0">
                  <a:solidFill>
                    <a:srgbClr val="0070C0"/>
                  </a:solidFill>
                  <a:latin typeface="굴림" pitchFamily="50" charset="-127"/>
                  <a:ea typeface="굴림" pitchFamily="50" charset="-127"/>
                </a:rPr>
                <a:t>수행할 문장</a:t>
              </a:r>
              <a:r>
                <a:rPr lang="en-US" altLang="ko-KR" sz="2200" smtClean="0">
                  <a:solidFill>
                    <a:srgbClr val="0070C0"/>
                  </a:solidFill>
                  <a:latin typeface="굴림" pitchFamily="50" charset="-127"/>
                  <a:ea typeface="굴림" pitchFamily="50" charset="-127"/>
                </a:rPr>
                <a:t>2&gt; </a:t>
              </a:r>
            </a:p>
            <a:p>
              <a:r>
                <a:rPr lang="en-US" altLang="ko-KR" sz="2200" smtClean="0">
                  <a:solidFill>
                    <a:srgbClr val="0070C0"/>
                  </a:solidFill>
                  <a:latin typeface="굴림" pitchFamily="50" charset="-127"/>
                  <a:ea typeface="굴림" pitchFamily="50" charset="-127"/>
                </a:rPr>
                <a:t>	</a:t>
              </a:r>
              <a:r>
                <a:rPr lang="ko-KR" altLang="en-US" sz="2200" smtClean="0">
                  <a:solidFill>
                    <a:srgbClr val="0070C0"/>
                  </a:solidFill>
                  <a:latin typeface="굴림" pitchFamily="50" charset="-127"/>
                  <a:ea typeface="굴림" pitchFamily="50" charset="-127"/>
                </a:rPr>
                <a:t> </a:t>
              </a:r>
              <a:r>
                <a:rPr lang="en-US" altLang="ko-KR" sz="2200" smtClean="0">
                  <a:solidFill>
                    <a:srgbClr val="0070C0"/>
                  </a:solidFill>
                  <a:latin typeface="굴림" pitchFamily="50" charset="-127"/>
                  <a:ea typeface="굴림" pitchFamily="50" charset="-127"/>
                </a:rPr>
                <a:t>return</a:t>
              </a:r>
            </a:p>
            <a:p>
              <a:endParaRPr lang="ko-KR" altLang="en-US" sz="220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16243" y="3423425"/>
              <a:ext cx="74892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smtClean="0">
                  <a:latin typeface="굴림" pitchFamily="50" charset="-127"/>
                  <a:ea typeface="굴림" pitchFamily="50" charset="-127"/>
                </a:rPr>
                <a:t>형식</a:t>
              </a:r>
              <a:endParaRPr lang="ko-KR" altLang="en-US" sz="220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61932" y="4248615"/>
              <a:ext cx="646770" cy="71367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00">
                <a:solidFill>
                  <a:schemeClr val="tx1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50780" y="5809785"/>
              <a:ext cx="131318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smtClean="0">
                  <a:latin typeface="굴림" pitchFamily="50" charset="-127"/>
                  <a:ea typeface="굴림" pitchFamily="50" charset="-127"/>
                </a:rPr>
                <a:t>들여쓰기</a:t>
              </a:r>
              <a:endParaRPr lang="ko-KR" altLang="en-US" sz="2200"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9" name="직선 화살표 연결선 8"/>
            <p:cNvCxnSpPr>
              <a:endCxn id="7" idx="2"/>
            </p:cNvCxnSpPr>
            <p:nvPr/>
          </p:nvCxnSpPr>
          <p:spPr>
            <a:xfrm rot="5400000" flipH="1" flipV="1">
              <a:off x="4800601" y="5268952"/>
              <a:ext cx="691375" cy="7805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5038223" y="1880181"/>
            <a:ext cx="3637426" cy="2462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>
              <a:defRPr/>
            </a:pPr>
            <a:r>
              <a:rPr lang="en-US" sz="1400" smtClean="0"/>
              <a:t>def add_many(*args): </a:t>
            </a:r>
            <a:br>
              <a:rPr lang="en-US" sz="1400" smtClean="0"/>
            </a:br>
            <a:r>
              <a:rPr lang="en-US" sz="1400" smtClean="0"/>
              <a:t>     result = 0</a:t>
            </a:r>
            <a:br>
              <a:rPr lang="en-US" sz="1400" smtClean="0"/>
            </a:br>
            <a:r>
              <a:rPr lang="en-US" sz="1400" smtClean="0"/>
              <a:t>     for i in args:</a:t>
            </a:r>
            <a:br>
              <a:rPr lang="en-US" sz="1400" smtClean="0"/>
            </a:br>
            <a:r>
              <a:rPr lang="en-US" sz="1400" smtClean="0"/>
              <a:t>        result = result + i</a:t>
            </a:r>
            <a:br>
              <a:rPr lang="en-US" sz="1400" smtClean="0"/>
            </a:br>
            <a:r>
              <a:rPr lang="en-US" sz="1400" smtClean="0"/>
              <a:t>     return result</a:t>
            </a:r>
            <a:br>
              <a:rPr lang="en-US" sz="1400" smtClean="0"/>
            </a:br>
            <a:r>
              <a:rPr lang="en-US" sz="1400" smtClean="0"/>
              <a:t/>
            </a:r>
            <a:br>
              <a:rPr lang="en-US" sz="1400" smtClean="0"/>
            </a:br>
            <a:r>
              <a:rPr lang="en-US" sz="1400" smtClean="0"/>
              <a:t>result=add_many(1,2,3)</a:t>
            </a:r>
            <a:br>
              <a:rPr lang="en-US" sz="1400" smtClean="0"/>
            </a:br>
            <a:r>
              <a:rPr lang="en-US" sz="1400" smtClean="0"/>
              <a:t>print(result)</a:t>
            </a:r>
            <a:br>
              <a:rPr lang="en-US" sz="1400" smtClean="0"/>
            </a:br>
            <a:r>
              <a:rPr lang="en-US" sz="1400" smtClean="0"/>
              <a:t/>
            </a:r>
            <a:br>
              <a:rPr lang="en-US" sz="1400" smtClean="0"/>
            </a:br>
            <a:r>
              <a:rPr lang="en-US" sz="1400" smtClean="0"/>
              <a:t>result = add_many(1,2,3,4,5,6,7,8,9,10)</a:t>
            </a:r>
            <a:br>
              <a:rPr lang="en-US" sz="1400" smtClean="0"/>
            </a:br>
            <a:r>
              <a:rPr lang="en-US" sz="1400" smtClean="0"/>
              <a:t>print(result)</a:t>
            </a:r>
            <a:endParaRPr lang="en-US" altLang="ko-KR" sz="14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45658" y="4608513"/>
            <a:ext cx="3596538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>
              <a:defRPr/>
            </a:pPr>
            <a:r>
              <a:rPr lang="en-US" sz="1400" smtClean="0"/>
              <a:t>6</a:t>
            </a:r>
          </a:p>
          <a:p>
            <a:pPr defTabSz="180000">
              <a:defRPr/>
            </a:pPr>
            <a:r>
              <a:rPr lang="en-US" sz="1400" smtClean="0"/>
              <a:t>55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실습문제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mtClean="0"/>
              <a:t>4</a:t>
            </a:r>
            <a:r>
              <a:rPr lang="ko-KR" altLang="en-US" smtClean="0"/>
              <a:t>칙연산계산기 프로그램을 만드세요</a:t>
            </a:r>
            <a:endParaRPr lang="en-US" altLang="ko-KR" smtClean="0"/>
          </a:p>
          <a:p>
            <a:pPr lvl="1"/>
            <a:r>
              <a:rPr lang="en-US" altLang="ko-KR" smtClean="0"/>
              <a:t>4</a:t>
            </a:r>
            <a:r>
              <a:rPr lang="ko-KR" altLang="en-US" smtClean="0"/>
              <a:t>칙연산의 기능은 </a:t>
            </a:r>
            <a:r>
              <a:rPr lang="en-US" altLang="ko-KR" smtClean="0"/>
              <a:t>4</a:t>
            </a:r>
            <a:r>
              <a:rPr lang="ko-KR" altLang="en-US" smtClean="0"/>
              <a:t>칙연산을 함수로 만드세요</a:t>
            </a:r>
            <a:endParaRPr lang="en-US" altLang="ko-KR" smtClean="0"/>
          </a:p>
          <a:p>
            <a:pPr lvl="2"/>
            <a:r>
              <a:rPr lang="ko-KR" altLang="en-US" smtClean="0"/>
              <a:t>두개의 정수값을 인수로 받아서 결과값을 리턴하는 함수</a:t>
            </a:r>
            <a:endParaRPr lang="en-US" altLang="ko-KR" smtClean="0"/>
          </a:p>
          <a:p>
            <a:r>
              <a:rPr lang="en-US" altLang="ko-KR" smtClean="0"/>
              <a:t>"</a:t>
            </a:r>
            <a:r>
              <a:rPr lang="ko-KR" altLang="en-US" smtClean="0"/>
              <a:t>비트코인</a:t>
            </a:r>
            <a:r>
              <a:rPr lang="en-US" altLang="ko-KR" smtClean="0"/>
              <a:t>" </a:t>
            </a:r>
            <a:r>
              <a:rPr lang="ko-KR" altLang="en-US" smtClean="0"/>
              <a:t>문자열을 화면에 출력하는 </a:t>
            </a:r>
            <a:r>
              <a:rPr lang="en-US" altLang="ko-KR" smtClean="0"/>
              <a:t>print_coin() </a:t>
            </a:r>
            <a:r>
              <a:rPr lang="ko-KR" altLang="en-US" smtClean="0"/>
              <a:t>함수를 만들고 호출하세요 </a:t>
            </a:r>
            <a:endParaRPr lang="en-US" altLang="ko-KR" smtClean="0"/>
          </a:p>
          <a:p>
            <a:r>
              <a:rPr lang="en-US" altLang="ko-KR" smtClean="0"/>
              <a:t>"</a:t>
            </a:r>
            <a:r>
              <a:rPr lang="ko-KR" altLang="en-US" smtClean="0"/>
              <a:t>비트코인</a:t>
            </a:r>
            <a:r>
              <a:rPr lang="en-US" altLang="ko-KR" smtClean="0"/>
              <a:t>" </a:t>
            </a:r>
            <a:r>
              <a:rPr lang="ko-KR" altLang="en-US" smtClean="0"/>
              <a:t>문자열을 </a:t>
            </a:r>
            <a:r>
              <a:rPr lang="en-US" altLang="ko-KR" smtClean="0"/>
              <a:t>100</a:t>
            </a:r>
            <a:r>
              <a:rPr lang="ko-KR" altLang="en-US" smtClean="0"/>
              <a:t>번 화면에 출력하는 </a:t>
            </a:r>
            <a:r>
              <a:rPr lang="en-US" altLang="ko-KR" smtClean="0"/>
              <a:t>print_coins() </a:t>
            </a:r>
            <a:r>
              <a:rPr lang="ko-KR" altLang="en-US" smtClean="0"/>
              <a:t>함수를 정의하라</a:t>
            </a:r>
            <a:r>
              <a:rPr lang="en-US" altLang="ko-KR" smtClean="0"/>
              <a:t>. </a:t>
            </a:r>
            <a:r>
              <a:rPr lang="ko-KR" altLang="en-US" smtClean="0"/>
              <a:t>한 라인에 하나씩 </a:t>
            </a:r>
            <a:r>
              <a:rPr lang="en-US" altLang="ko-KR" smtClean="0"/>
              <a:t>"</a:t>
            </a:r>
            <a:r>
              <a:rPr lang="ko-KR" altLang="en-US" smtClean="0"/>
              <a:t>보트코인</a:t>
            </a:r>
            <a:r>
              <a:rPr lang="en-US" altLang="ko-KR" smtClean="0"/>
              <a:t>" </a:t>
            </a:r>
            <a:r>
              <a:rPr lang="ko-KR" altLang="en-US" smtClean="0"/>
              <a:t>문자열을 출력한다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lvl="1"/>
            <a:endParaRPr lang="en-US" altLang="ko-KR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b="0" dirty="0"/>
              <a:t>클릭하는 곳에 사각형 </a:t>
            </a:r>
            <a:r>
              <a:rPr lang="ko-KR" altLang="en-US" b="0" dirty="0" smtClean="0"/>
              <a:t>그리기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사용자가 화면에서 마우스 버튼을 클릭한 경우</a:t>
            </a:r>
            <a:r>
              <a:rPr lang="en-US" altLang="ko-KR" sz="2000" dirty="0"/>
              <a:t>, </a:t>
            </a:r>
            <a:r>
              <a:rPr lang="ko-KR" altLang="en-US" sz="2000" dirty="0"/>
              <a:t>클릭 된 위치에 사각형을 </a:t>
            </a:r>
            <a:r>
              <a:rPr lang="ko-KR" altLang="en-US" sz="2000" dirty="0" smtClean="0"/>
              <a:t>그리는 </a:t>
            </a:r>
            <a:r>
              <a:rPr lang="ko-KR" altLang="en-US" sz="2000" dirty="0"/>
              <a:t>프로그램을 </a:t>
            </a:r>
            <a:r>
              <a:rPr lang="ko-KR" altLang="en-US" sz="2000" dirty="0" smtClean="0"/>
              <a:t>작성해 보자</a:t>
            </a:r>
            <a:r>
              <a:rPr lang="en-US" altLang="ko-KR" sz="2000" dirty="0"/>
              <a:t>. </a:t>
            </a:r>
            <a:r>
              <a:rPr lang="ko-KR" altLang="en-US" sz="2000" dirty="0"/>
              <a:t>앞에서 작성한 </a:t>
            </a:r>
            <a:r>
              <a:rPr lang="en-US" altLang="ko-KR" sz="2000" dirty="0"/>
              <a:t>square() </a:t>
            </a:r>
            <a:r>
              <a:rPr lang="ko-KR" altLang="en-US" sz="2000" dirty="0"/>
              <a:t>함수도 사용한다</a:t>
            </a:r>
            <a:endParaRPr lang="en-US" altLang="ko-KR" sz="20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527" y="153510"/>
            <a:ext cx="1107799" cy="989490"/>
          </a:xfrm>
          <a:prstGeom prst="rect">
            <a:avLst/>
          </a:prstGeom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844" y="2990042"/>
            <a:ext cx="280035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976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콜백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이벤트가 발생했을 때</a:t>
            </a:r>
            <a:r>
              <a:rPr lang="en-US" altLang="ko-KR" dirty="0"/>
              <a:t>, </a:t>
            </a:r>
            <a:r>
              <a:rPr lang="ko-KR" altLang="en-US" dirty="0"/>
              <a:t>이벤트를 처리하는 함수를 </a:t>
            </a:r>
            <a:r>
              <a:rPr lang="ko-KR" altLang="en-US" dirty="0" err="1"/>
              <a:t>콜백</a:t>
            </a:r>
            <a:r>
              <a:rPr lang="ko-KR" altLang="en-US" dirty="0"/>
              <a:t> 함수</a:t>
            </a:r>
            <a:r>
              <a:rPr lang="en-US" altLang="ko-KR" dirty="0"/>
              <a:t>(callback function)</a:t>
            </a:r>
            <a:r>
              <a:rPr lang="ko-KR" altLang="en-US" dirty="0"/>
              <a:t>라고 부른다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터틀</a:t>
            </a:r>
            <a:r>
              <a:rPr lang="ko-KR" altLang="en-US" dirty="0"/>
              <a:t> 그래픽에서도 마우스가 클릭 되었을 때 호출되는 </a:t>
            </a:r>
            <a:r>
              <a:rPr lang="ko-KR" altLang="en-US" dirty="0" err="1"/>
              <a:t>콜백</a:t>
            </a:r>
            <a:r>
              <a:rPr lang="ko-KR" altLang="en-US" dirty="0"/>
              <a:t> 함수를 등록할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3387" y="3530851"/>
            <a:ext cx="8229600" cy="1849471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/>
              <a:t>drawit</a:t>
            </a:r>
            <a:r>
              <a:rPr lang="en-US" altLang="ko-KR" dirty="0"/>
              <a:t>(x, y):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t.penup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...</a:t>
            </a:r>
          </a:p>
          <a:p>
            <a:r>
              <a:rPr lang="en-US" altLang="ko-KR" dirty="0" smtClean="0"/>
              <a:t>...    </a:t>
            </a:r>
            <a:endParaRPr lang="en-US" altLang="ko-KR" dirty="0"/>
          </a:p>
          <a:p>
            <a:r>
              <a:rPr lang="en-US" altLang="ko-KR" dirty="0"/>
              <a:t>s = </a:t>
            </a:r>
            <a:r>
              <a:rPr lang="en-US" altLang="ko-KR" dirty="0" err="1"/>
              <a:t>turtle.Screen</a:t>
            </a:r>
            <a:r>
              <a:rPr lang="en-US" altLang="ko-KR" dirty="0"/>
              <a:t>()		</a:t>
            </a:r>
            <a:r>
              <a:rPr lang="en-US" altLang="ko-KR" dirty="0" smtClean="0"/>
              <a:t># </a:t>
            </a:r>
            <a:r>
              <a:rPr lang="ko-KR" altLang="en-US" dirty="0"/>
              <a:t>그림이 </a:t>
            </a:r>
            <a:r>
              <a:rPr lang="ko-KR" altLang="en-US" dirty="0" err="1"/>
              <a:t>그려지는</a:t>
            </a:r>
            <a:r>
              <a:rPr lang="ko-KR" altLang="en-US" dirty="0"/>
              <a:t> 화면을 얻는다</a:t>
            </a:r>
            <a:r>
              <a:rPr lang="en-US" altLang="ko-KR" dirty="0"/>
              <a:t>. </a:t>
            </a:r>
          </a:p>
          <a:p>
            <a:r>
              <a:rPr lang="en-US" altLang="ko-KR" dirty="0" err="1"/>
              <a:t>s.onscreenclick</a:t>
            </a:r>
            <a:r>
              <a:rPr lang="en-US" altLang="ko-KR" dirty="0"/>
              <a:t>(</a:t>
            </a:r>
            <a:r>
              <a:rPr lang="en-US" altLang="ko-KR" dirty="0" err="1"/>
              <a:t>drawit</a:t>
            </a:r>
            <a:r>
              <a:rPr lang="en-US" altLang="ko-KR" dirty="0"/>
              <a:t>)	</a:t>
            </a:r>
            <a:r>
              <a:rPr lang="en-US" altLang="ko-KR" dirty="0" smtClean="0"/>
              <a:t># </a:t>
            </a:r>
            <a:r>
              <a:rPr lang="ko-KR" altLang="en-US" dirty="0"/>
              <a:t>마우스 클릭 이벤트 처리 함수를 등록한다</a:t>
            </a:r>
            <a:r>
              <a:rPr lang="en-US" altLang="ko-KR" dirty="0"/>
              <a:t>. 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 rot="10800000">
            <a:off x="1505415" y="3836021"/>
            <a:ext cx="1304692" cy="112627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81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4838" y="1155939"/>
            <a:ext cx="8229600" cy="5098211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import turtle # </a:t>
            </a:r>
            <a:r>
              <a:rPr lang="ko-KR" altLang="en-US" dirty="0" err="1"/>
              <a:t>터틀</a:t>
            </a:r>
            <a:r>
              <a:rPr lang="ko-KR" altLang="en-US" dirty="0"/>
              <a:t> 그래픽 모듈을 포함한다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def</a:t>
            </a:r>
            <a:r>
              <a:rPr lang="en-US" altLang="ko-KR" dirty="0"/>
              <a:t> square(length):</a:t>
            </a:r>
          </a:p>
          <a:p>
            <a:r>
              <a:rPr lang="en-US" altLang="ko-KR" dirty="0"/>
              <a:t>	for </a:t>
            </a:r>
            <a:r>
              <a:rPr lang="en-US" altLang="ko-KR" dirty="0" err="1"/>
              <a:t>i</a:t>
            </a:r>
            <a:r>
              <a:rPr lang="en-US" altLang="ko-KR" dirty="0"/>
              <a:t> in range(4):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t.forward</a:t>
            </a:r>
            <a:r>
              <a:rPr lang="en-US" altLang="ko-KR" dirty="0"/>
              <a:t>(length)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t.left</a:t>
            </a:r>
            <a:r>
              <a:rPr lang="en-US" altLang="ko-KR" dirty="0"/>
              <a:t>(90)</a:t>
            </a:r>
          </a:p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drawit</a:t>
            </a:r>
            <a:r>
              <a:rPr lang="en-US" altLang="ko-KR" dirty="0"/>
              <a:t>(x, y):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t.penup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t.goto</a:t>
            </a:r>
            <a:r>
              <a:rPr lang="en-US" altLang="ko-KR" dirty="0"/>
              <a:t>(x, y)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t.pendown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t.begin_fill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t.color</a:t>
            </a:r>
            <a:r>
              <a:rPr lang="en-US" altLang="ko-KR" dirty="0"/>
              <a:t>("green")</a:t>
            </a:r>
          </a:p>
          <a:p>
            <a:r>
              <a:rPr lang="en-US" altLang="ko-KR" dirty="0"/>
              <a:t>	square(50)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t.end_fill</a:t>
            </a:r>
            <a:r>
              <a:rPr lang="en-US" altLang="ko-KR" dirty="0"/>
              <a:t>()</a:t>
            </a:r>
          </a:p>
          <a:p>
            <a:endParaRPr lang="en-US" altLang="ko-KR" dirty="0"/>
          </a:p>
          <a:p>
            <a:r>
              <a:rPr lang="en-US" altLang="ko-KR" dirty="0"/>
              <a:t>s = </a:t>
            </a:r>
            <a:r>
              <a:rPr lang="en-US" altLang="ko-KR" dirty="0" err="1"/>
              <a:t>turtle.Screen</a:t>
            </a:r>
            <a:r>
              <a:rPr lang="en-US" altLang="ko-KR" dirty="0"/>
              <a:t>() # </a:t>
            </a:r>
            <a:r>
              <a:rPr lang="ko-KR" altLang="en-US" dirty="0"/>
              <a:t>그림이 </a:t>
            </a:r>
            <a:r>
              <a:rPr lang="ko-KR" altLang="en-US" dirty="0" err="1"/>
              <a:t>그려지는</a:t>
            </a:r>
            <a:r>
              <a:rPr lang="ko-KR" altLang="en-US" dirty="0"/>
              <a:t> 화면을 얻는다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s.onscreenclick</a:t>
            </a:r>
            <a:r>
              <a:rPr lang="en-US" altLang="ko-KR" dirty="0"/>
              <a:t>(</a:t>
            </a:r>
            <a:r>
              <a:rPr lang="en-US" altLang="ko-KR" dirty="0" err="1"/>
              <a:t>drawit</a:t>
            </a:r>
            <a:r>
              <a:rPr lang="en-US" altLang="ko-KR" dirty="0"/>
              <a:t>) # </a:t>
            </a:r>
            <a:r>
              <a:rPr lang="ko-KR" altLang="en-US" dirty="0"/>
              <a:t>마우스 클릭 이벤트 처리 함수를 등록한다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891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b="0" dirty="0"/>
              <a:t>마우스로 그림 그리기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이번 실습에서는 </a:t>
            </a:r>
            <a:r>
              <a:rPr lang="en-US" altLang="ko-KR" sz="2000" dirty="0" err="1"/>
              <a:t>drawit</a:t>
            </a:r>
            <a:r>
              <a:rPr lang="en-US" altLang="ko-KR" sz="2000" dirty="0"/>
              <a:t>() </a:t>
            </a:r>
            <a:r>
              <a:rPr lang="ko-KR" altLang="en-US" sz="2000" dirty="0"/>
              <a:t>안에 </a:t>
            </a:r>
            <a:r>
              <a:rPr lang="en-US" altLang="ko-KR" sz="2000" dirty="0" err="1"/>
              <a:t>goto</a:t>
            </a:r>
            <a:r>
              <a:rPr lang="en-US" altLang="ko-KR" sz="2000" dirty="0"/>
              <a:t>()</a:t>
            </a:r>
            <a:r>
              <a:rPr lang="ko-KR" altLang="en-US" sz="2000" dirty="0"/>
              <a:t>를 넣어서 거북이를 클릭된 위치로 이동시키도록 하자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현재 위치에서 클릭된 위치까지 선이 </a:t>
            </a:r>
            <a:r>
              <a:rPr lang="ko-KR" altLang="en-US" sz="2000" dirty="0" smtClean="0"/>
              <a:t>그려 진다</a:t>
            </a:r>
            <a:r>
              <a:rPr lang="en-US" altLang="ko-KR" sz="2000" dirty="0"/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8009" y="153510"/>
            <a:ext cx="1107799" cy="989490"/>
          </a:xfrm>
          <a:prstGeom prst="rect">
            <a:avLst/>
          </a:prstGeom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176" y="2879785"/>
            <a:ext cx="382905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056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9728" y="1708030"/>
            <a:ext cx="8229600" cy="3295291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import turtle # </a:t>
            </a:r>
            <a:r>
              <a:rPr lang="ko-KR" altLang="en-US" dirty="0" err="1"/>
              <a:t>터틀</a:t>
            </a:r>
            <a:r>
              <a:rPr lang="ko-KR" altLang="en-US" dirty="0"/>
              <a:t> 그래픽 모듈을 포함한다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def</a:t>
            </a:r>
            <a:r>
              <a:rPr lang="en-US" altLang="ko-KR" dirty="0"/>
              <a:t> draw(x, y):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t.goto</a:t>
            </a:r>
            <a:r>
              <a:rPr lang="en-US" altLang="ko-KR" dirty="0"/>
              <a:t>(x, y)</a:t>
            </a:r>
          </a:p>
          <a:p>
            <a:endParaRPr lang="en-US" altLang="ko-KR" dirty="0"/>
          </a:p>
          <a:p>
            <a:r>
              <a:rPr lang="en-US" altLang="ko-KR" dirty="0"/>
              <a:t>t = </a:t>
            </a:r>
            <a:r>
              <a:rPr lang="en-US" altLang="ko-KR" dirty="0" err="1"/>
              <a:t>turtle.Turtle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t.shape</a:t>
            </a:r>
            <a:r>
              <a:rPr lang="en-US" altLang="ko-KR" dirty="0"/>
              <a:t>("turtle")</a:t>
            </a:r>
          </a:p>
          <a:p>
            <a:r>
              <a:rPr lang="en-US" altLang="ko-KR" dirty="0" err="1"/>
              <a:t>t.pensize</a:t>
            </a:r>
            <a:r>
              <a:rPr lang="en-US" altLang="ko-KR" dirty="0"/>
              <a:t>(10)</a:t>
            </a:r>
          </a:p>
          <a:p>
            <a:r>
              <a:rPr lang="en-US" altLang="ko-KR" dirty="0"/>
              <a:t>s = </a:t>
            </a:r>
            <a:r>
              <a:rPr lang="en-US" altLang="ko-KR" dirty="0" err="1"/>
              <a:t>turtle.Screen</a:t>
            </a:r>
            <a:r>
              <a:rPr lang="en-US" altLang="ko-KR" dirty="0"/>
              <a:t>() # </a:t>
            </a:r>
            <a:r>
              <a:rPr lang="ko-KR" altLang="en-US" dirty="0"/>
              <a:t>그림이 </a:t>
            </a:r>
            <a:r>
              <a:rPr lang="ko-KR" altLang="en-US" dirty="0" err="1"/>
              <a:t>그려지는</a:t>
            </a:r>
            <a:r>
              <a:rPr lang="ko-KR" altLang="en-US" dirty="0"/>
              <a:t> 화면을 얻는다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s.onscreenclick</a:t>
            </a:r>
            <a:r>
              <a:rPr lang="en-US" altLang="ko-KR" dirty="0"/>
              <a:t>(draw) # </a:t>
            </a:r>
            <a:r>
              <a:rPr lang="ko-KR" altLang="en-US" dirty="0"/>
              <a:t>마우스 클릭 이벤트 처리 함수를 등록한다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615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 smtClean="0"/>
              <a:t>나무 그리기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지금까지 학습한 내용을 바탕으로 순환적으로 나무를 그리는 프랙털</a:t>
            </a:r>
            <a:r>
              <a:rPr lang="en-US" altLang="ko-KR" sz="2000" dirty="0"/>
              <a:t>(fractal) </a:t>
            </a:r>
            <a:r>
              <a:rPr lang="ko-KR" altLang="en-US" sz="2000" dirty="0"/>
              <a:t>프로그램을 </a:t>
            </a:r>
            <a:r>
              <a:rPr lang="ko-KR" altLang="en-US" sz="2000" dirty="0" smtClean="0"/>
              <a:t>작성해 보자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/>
              <a:t>함수는 내부에서 다시 자기 자신을 호출할 수 있다</a:t>
            </a:r>
            <a:r>
              <a:rPr lang="en-US" altLang="ko-KR" sz="2000" dirty="0"/>
              <a:t>. </a:t>
            </a:r>
            <a:r>
              <a:rPr lang="ko-KR" altLang="en-US" sz="2000" dirty="0"/>
              <a:t>이것을 </a:t>
            </a:r>
            <a:r>
              <a:rPr lang="ko-KR" altLang="en-US" sz="2000" dirty="0" err="1"/>
              <a:t>순환호출</a:t>
            </a:r>
            <a:r>
              <a:rPr lang="en-US" altLang="ko-KR" sz="2000" dirty="0"/>
              <a:t>(recursion)</a:t>
            </a:r>
            <a:r>
              <a:rPr lang="ko-KR" altLang="en-US" sz="2000" dirty="0"/>
              <a:t>이라고 한다</a:t>
            </a:r>
            <a:endParaRPr lang="en-US" altLang="ko-KR" sz="20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8062" y="216885"/>
            <a:ext cx="1107799" cy="989490"/>
          </a:xfrm>
          <a:prstGeom prst="rect">
            <a:avLst/>
          </a:prstGeom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739" y="3290978"/>
            <a:ext cx="6551223" cy="2018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628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알고리즘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직선을 그린다</a:t>
            </a:r>
            <a:r>
              <a:rPr lang="en-US" altLang="ko-KR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직선의 </a:t>
            </a:r>
            <a:r>
              <a:rPr lang="ko-KR" altLang="en-US" dirty="0"/>
              <a:t>끝에서 특정한 각도로 </a:t>
            </a:r>
            <a:r>
              <a:rPr lang="en-US" altLang="ko-KR" dirty="0"/>
              <a:t>2</a:t>
            </a:r>
            <a:r>
              <a:rPr lang="ko-KR" altLang="en-US" dirty="0"/>
              <a:t>개의 가지를 그린다</a:t>
            </a:r>
            <a:r>
              <a:rPr lang="en-US" altLang="ko-KR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충분한 </a:t>
            </a:r>
            <a:r>
              <a:rPr lang="ko-KR" altLang="en-US" dirty="0"/>
              <a:t>나뭇가지가 생성될 때까지 각 가지의 끝에서 과정 </a:t>
            </a:r>
            <a:r>
              <a:rPr lang="en-US" altLang="ko-KR" dirty="0"/>
              <a:t>2</a:t>
            </a:r>
            <a:r>
              <a:rPr lang="ko-KR" altLang="en-US" dirty="0"/>
              <a:t>를 되풀이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577" y="3689050"/>
            <a:ext cx="342900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136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9728" y="1572228"/>
            <a:ext cx="8229600" cy="485573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import turtle</a:t>
            </a:r>
          </a:p>
          <a:p>
            <a:endParaRPr lang="en-US" altLang="ko-KR" dirty="0"/>
          </a:p>
          <a:p>
            <a:r>
              <a:rPr lang="en-US" altLang="ko-KR" dirty="0" err="1"/>
              <a:t>def</a:t>
            </a:r>
            <a:r>
              <a:rPr lang="en-US" altLang="ko-KR" dirty="0"/>
              <a:t> tree(length):</a:t>
            </a:r>
          </a:p>
          <a:p>
            <a:r>
              <a:rPr lang="en-US" altLang="ko-KR" dirty="0"/>
              <a:t>    if length &gt; 5:		</a:t>
            </a:r>
            <a:r>
              <a:rPr lang="en-US" altLang="ko-KR" dirty="0" smtClean="0"/>
              <a:t># </a:t>
            </a:r>
            <a:r>
              <a:rPr lang="en-US" altLang="ko-KR" dirty="0"/>
              <a:t>length</a:t>
            </a:r>
            <a:r>
              <a:rPr lang="ko-KR" altLang="en-US" dirty="0"/>
              <a:t>가 </a:t>
            </a:r>
            <a:r>
              <a:rPr lang="en-US" altLang="ko-KR" dirty="0"/>
              <a:t>5</a:t>
            </a:r>
            <a:r>
              <a:rPr lang="ko-KR" altLang="en-US" dirty="0"/>
              <a:t>보다 크면 </a:t>
            </a:r>
            <a:r>
              <a:rPr lang="ko-KR" altLang="en-US" dirty="0" err="1"/>
              <a:t>순환호출을</a:t>
            </a:r>
            <a:r>
              <a:rPr lang="ko-KR" altLang="en-US" dirty="0"/>
              <a:t> 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t.forward</a:t>
            </a:r>
            <a:r>
              <a:rPr lang="en-US" altLang="ko-KR" dirty="0"/>
              <a:t>(length)	</a:t>
            </a:r>
            <a:r>
              <a:rPr lang="en-US" altLang="ko-KR" dirty="0" smtClean="0"/>
              <a:t># </a:t>
            </a:r>
            <a:r>
              <a:rPr lang="ko-KR" altLang="en-US" dirty="0"/>
              <a:t>거북이가 </a:t>
            </a:r>
            <a:r>
              <a:rPr lang="en-US" altLang="ko-KR" dirty="0"/>
              <a:t>length </a:t>
            </a:r>
            <a:r>
              <a:rPr lang="ko-KR" altLang="en-US" dirty="0"/>
              <a:t>만큼 선을 그린다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t.right</a:t>
            </a:r>
            <a:r>
              <a:rPr lang="en-US" altLang="ko-KR" dirty="0"/>
              <a:t>(20)		</a:t>
            </a:r>
            <a:r>
              <a:rPr lang="en-US" altLang="ko-KR" dirty="0" smtClean="0"/>
              <a:t># </a:t>
            </a:r>
            <a:r>
              <a:rPr lang="ko-KR" altLang="en-US" dirty="0"/>
              <a:t>오른쪽으로 </a:t>
            </a:r>
            <a:r>
              <a:rPr lang="en-US" altLang="ko-KR" dirty="0"/>
              <a:t>20</a:t>
            </a:r>
            <a:r>
              <a:rPr lang="ko-KR" altLang="en-US" dirty="0"/>
              <a:t>도 회전한다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      tree(length-15)	</a:t>
            </a:r>
            <a:r>
              <a:rPr lang="en-US" altLang="ko-KR" dirty="0" smtClean="0"/>
              <a:t># </a:t>
            </a:r>
            <a:r>
              <a:rPr lang="en-US" altLang="ko-KR" dirty="0"/>
              <a:t>(length-15)</a:t>
            </a:r>
            <a:r>
              <a:rPr lang="ko-KR" altLang="en-US" dirty="0"/>
              <a:t>를 인수로 </a:t>
            </a:r>
            <a:r>
              <a:rPr lang="en-US" altLang="ko-KR" dirty="0"/>
              <a:t>tree()</a:t>
            </a:r>
            <a:r>
              <a:rPr lang="ko-KR" altLang="en-US" dirty="0"/>
              <a:t>를 순환 호출한다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t.left</a:t>
            </a:r>
            <a:r>
              <a:rPr lang="en-US" altLang="ko-KR" dirty="0"/>
              <a:t>(40)		</a:t>
            </a:r>
            <a:r>
              <a:rPr lang="en-US" altLang="ko-KR" dirty="0" smtClean="0"/>
              <a:t># </a:t>
            </a:r>
            <a:r>
              <a:rPr lang="ko-KR" altLang="en-US" dirty="0"/>
              <a:t>왼쪽으로 </a:t>
            </a:r>
            <a:r>
              <a:rPr lang="en-US" altLang="ko-KR" dirty="0"/>
              <a:t>40</a:t>
            </a:r>
            <a:r>
              <a:rPr lang="ko-KR" altLang="en-US" dirty="0"/>
              <a:t>도 회전한다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      tree(length-15)	</a:t>
            </a:r>
            <a:r>
              <a:rPr lang="en-US" altLang="ko-KR" dirty="0" smtClean="0"/>
              <a:t># </a:t>
            </a:r>
            <a:r>
              <a:rPr lang="en-US" altLang="ko-KR" dirty="0"/>
              <a:t>(length-15)</a:t>
            </a:r>
            <a:r>
              <a:rPr lang="ko-KR" altLang="en-US" dirty="0"/>
              <a:t>를 인수로 </a:t>
            </a:r>
            <a:r>
              <a:rPr lang="en-US" altLang="ko-KR" dirty="0"/>
              <a:t>tree()</a:t>
            </a:r>
            <a:r>
              <a:rPr lang="ko-KR" altLang="en-US" dirty="0"/>
              <a:t>를 순환 호출한다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t.right</a:t>
            </a:r>
            <a:r>
              <a:rPr lang="en-US" altLang="ko-KR" dirty="0"/>
              <a:t>(20)		</a:t>
            </a:r>
            <a:r>
              <a:rPr lang="en-US" altLang="ko-KR" dirty="0" smtClean="0"/>
              <a:t># </a:t>
            </a:r>
            <a:r>
              <a:rPr lang="ko-KR" altLang="en-US" dirty="0"/>
              <a:t>오른쪽으로 </a:t>
            </a:r>
            <a:r>
              <a:rPr lang="en-US" altLang="ko-KR" dirty="0"/>
              <a:t>20</a:t>
            </a:r>
            <a:r>
              <a:rPr lang="ko-KR" altLang="en-US" dirty="0"/>
              <a:t>도 회전한다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t.backward</a:t>
            </a:r>
            <a:r>
              <a:rPr lang="en-US" altLang="ko-KR" dirty="0"/>
              <a:t>(length)	</a:t>
            </a:r>
            <a:r>
              <a:rPr lang="en-US" altLang="ko-KR" dirty="0" smtClean="0"/>
              <a:t># </a:t>
            </a:r>
            <a:r>
              <a:rPr lang="en-US" altLang="ko-KR" dirty="0"/>
              <a:t>length</a:t>
            </a:r>
            <a:r>
              <a:rPr lang="ko-KR" altLang="en-US" dirty="0"/>
              <a:t>만큼 뒤로 간다</a:t>
            </a:r>
            <a:r>
              <a:rPr lang="en-US" altLang="ko-KR" dirty="0"/>
              <a:t>. </a:t>
            </a:r>
            <a:r>
              <a:rPr lang="ko-KR" altLang="en-US" dirty="0"/>
              <a:t>제자리로 돌아온다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t = </a:t>
            </a:r>
            <a:r>
              <a:rPr lang="en-US" altLang="ko-KR" dirty="0" err="1"/>
              <a:t>turtle.Turtle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t.left</a:t>
            </a:r>
            <a:r>
              <a:rPr lang="en-US" altLang="ko-KR" dirty="0"/>
              <a:t>(90)			</a:t>
            </a:r>
            <a:r>
              <a:rPr lang="en-US" altLang="ko-KR" dirty="0" smtClean="0"/>
              <a:t># </a:t>
            </a:r>
            <a:r>
              <a:rPr lang="ko-KR" altLang="en-US" dirty="0"/>
              <a:t>거북이가 위쪽을 향하게 한다</a:t>
            </a:r>
            <a:r>
              <a:rPr lang="en-US" altLang="ko-KR" dirty="0"/>
              <a:t>. </a:t>
            </a:r>
          </a:p>
          <a:p>
            <a:r>
              <a:rPr lang="en-US" altLang="ko-KR" dirty="0" err="1"/>
              <a:t>t.color</a:t>
            </a:r>
            <a:r>
              <a:rPr lang="en-US" altLang="ko-KR" dirty="0"/>
              <a:t>("green")		# </a:t>
            </a:r>
            <a:r>
              <a:rPr lang="ko-KR" altLang="en-US" dirty="0"/>
              <a:t>선의 색을 녹색으로 한다</a:t>
            </a:r>
            <a:r>
              <a:rPr lang="en-US" altLang="ko-KR" dirty="0"/>
              <a:t>. </a:t>
            </a:r>
          </a:p>
          <a:p>
            <a:r>
              <a:rPr lang="en-US" altLang="ko-KR" dirty="0" err="1"/>
              <a:t>t.speed</a:t>
            </a:r>
            <a:r>
              <a:rPr lang="en-US" altLang="ko-KR" dirty="0"/>
              <a:t>(1)		# </a:t>
            </a:r>
            <a:r>
              <a:rPr lang="ko-KR" altLang="en-US" dirty="0"/>
              <a:t>속도를 제일 느리게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tree(90)			# </a:t>
            </a:r>
            <a:r>
              <a:rPr lang="ko-KR" altLang="en-US" dirty="0"/>
              <a:t>길이 </a:t>
            </a:r>
            <a:r>
              <a:rPr lang="en-US" altLang="ko-KR" dirty="0"/>
              <a:t>90</a:t>
            </a:r>
            <a:r>
              <a:rPr lang="ko-KR" altLang="en-US" dirty="0"/>
              <a:t>으로 </a:t>
            </a:r>
            <a:r>
              <a:rPr lang="en-US" altLang="ko-KR" dirty="0"/>
              <a:t>tree()</a:t>
            </a:r>
            <a:r>
              <a:rPr lang="ko-KR" altLang="en-US" dirty="0"/>
              <a:t>를 호출한다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5201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작성하고 호출하기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4453" y="2242868"/>
            <a:ext cx="8229600" cy="140610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print_address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():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	print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서울특별시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종로구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번지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	print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파이썬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빌딩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층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	print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홍길동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4453" y="4554746"/>
            <a:ext cx="8229600" cy="6096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/>
              <a:t>print_address</a:t>
            </a:r>
            <a:r>
              <a:rPr lang="en-US" altLang="ko-KR" dirty="0"/>
              <a:t>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4453" y="5400136"/>
            <a:ext cx="8315864" cy="1017917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ko-KR" altLang="en-US" dirty="0" err="1"/>
              <a:t>서울특별시</a:t>
            </a:r>
            <a:r>
              <a:rPr lang="ko-KR" altLang="en-US" dirty="0"/>
              <a:t> 종로구 </a:t>
            </a:r>
            <a:r>
              <a:rPr lang="en-US" altLang="ko-KR" dirty="0"/>
              <a:t>1</a:t>
            </a:r>
            <a:r>
              <a:rPr lang="ko-KR" altLang="en-US" dirty="0"/>
              <a:t>번지</a:t>
            </a:r>
          </a:p>
          <a:p>
            <a:r>
              <a:rPr lang="ko-KR" altLang="en-US" dirty="0" err="1"/>
              <a:t>파이썬</a:t>
            </a:r>
            <a:r>
              <a:rPr lang="ko-KR" altLang="en-US" dirty="0"/>
              <a:t> 빌딩 </a:t>
            </a:r>
            <a:r>
              <a:rPr lang="en-US" altLang="ko-KR" dirty="0"/>
              <a:t>7</a:t>
            </a:r>
            <a:r>
              <a:rPr lang="ko-KR" altLang="en-US" dirty="0"/>
              <a:t>층</a:t>
            </a:r>
          </a:p>
          <a:p>
            <a:r>
              <a:rPr lang="ko-KR" altLang="en-US" dirty="0"/>
              <a:t>홍길동</a:t>
            </a:r>
          </a:p>
        </p:txBody>
      </p:sp>
      <p:sp>
        <p:nvSpPr>
          <p:cNvPr id="10" name="설명선 1 9"/>
          <p:cNvSpPr/>
          <p:nvPr/>
        </p:nvSpPr>
        <p:spPr>
          <a:xfrm>
            <a:off x="5676524" y="1303699"/>
            <a:ext cx="1720158" cy="416459"/>
          </a:xfrm>
          <a:prstGeom prst="borderCallout1">
            <a:avLst>
              <a:gd name="adj1" fmla="val 18750"/>
              <a:gd name="adj2" fmla="val -8333"/>
              <a:gd name="adj3" fmla="val 197855"/>
              <a:gd name="adj4" fmla="val -62543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함수 정의</a:t>
            </a:r>
            <a:endParaRPr lang="ko-KR" altLang="en-US" dirty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" name="설명선 1 10"/>
          <p:cNvSpPr/>
          <p:nvPr/>
        </p:nvSpPr>
        <p:spPr>
          <a:xfrm>
            <a:off x="5676524" y="3695336"/>
            <a:ext cx="1720158" cy="416459"/>
          </a:xfrm>
          <a:prstGeom prst="borderCallout1">
            <a:avLst>
              <a:gd name="adj1" fmla="val 18750"/>
              <a:gd name="adj2" fmla="val -8333"/>
              <a:gd name="adj3" fmla="val 197855"/>
              <a:gd name="adj4" fmla="val -62543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함수 호출</a:t>
            </a:r>
            <a:endParaRPr lang="ko-KR" altLang="en-US" dirty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" name="오른쪽으로 구부러진 화살표 13"/>
          <p:cNvSpPr/>
          <p:nvPr/>
        </p:nvSpPr>
        <p:spPr>
          <a:xfrm flipV="1">
            <a:off x="0" y="2352907"/>
            <a:ext cx="446049" cy="244211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아래쪽 화살표 14"/>
          <p:cNvSpPr/>
          <p:nvPr/>
        </p:nvSpPr>
        <p:spPr>
          <a:xfrm>
            <a:off x="1126273" y="2665141"/>
            <a:ext cx="345688" cy="9701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80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 smtClean="0"/>
              <a:t>막대 그래프 그리기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파이썬의</a:t>
            </a:r>
            <a:r>
              <a:rPr lang="ko-KR" altLang="en-US" sz="2000" dirty="0"/>
              <a:t> </a:t>
            </a:r>
            <a:r>
              <a:rPr lang="ko-KR" altLang="en-US" sz="2000" dirty="0" err="1"/>
              <a:t>터틀</a:t>
            </a:r>
            <a:r>
              <a:rPr lang="ko-KR" altLang="en-US" sz="2000" dirty="0"/>
              <a:t> 그래픽을 이용해서 막대 그래프를 </a:t>
            </a:r>
            <a:r>
              <a:rPr lang="ko-KR" altLang="en-US" sz="2000" dirty="0" err="1"/>
              <a:t>그려보자</a:t>
            </a:r>
            <a:r>
              <a:rPr lang="en-US" altLang="ko-KR" sz="2000" dirty="0"/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6650" y="153510"/>
            <a:ext cx="1107799" cy="989490"/>
          </a:xfrm>
          <a:prstGeom prst="rect">
            <a:avLst/>
          </a:prstGeom>
        </p:spPr>
      </p:pic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892" y="2327514"/>
            <a:ext cx="3581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390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2979" y="340957"/>
            <a:ext cx="8229600" cy="625902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import turtle</a:t>
            </a:r>
          </a:p>
          <a:p>
            <a:endParaRPr lang="en-US" altLang="ko-KR" dirty="0"/>
          </a:p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drawBar</a:t>
            </a:r>
            <a:r>
              <a:rPr lang="en-US" altLang="ko-KR" dirty="0"/>
              <a:t>(height):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t.begin_fill</a:t>
            </a:r>
            <a:r>
              <a:rPr lang="en-US" altLang="ko-KR" dirty="0"/>
              <a:t>()              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t.left</a:t>
            </a:r>
            <a:r>
              <a:rPr lang="en-US" altLang="ko-KR" dirty="0"/>
              <a:t>(90)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t.forward</a:t>
            </a:r>
            <a:r>
              <a:rPr lang="en-US" altLang="ko-KR" dirty="0"/>
              <a:t>(height)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t.write</a:t>
            </a:r>
            <a:r>
              <a:rPr lang="en-US" altLang="ko-KR" dirty="0"/>
              <a:t>(</a:t>
            </a:r>
            <a:r>
              <a:rPr lang="en-US" altLang="ko-KR" dirty="0" err="1"/>
              <a:t>str</a:t>
            </a:r>
            <a:r>
              <a:rPr lang="en-US" altLang="ko-KR" dirty="0"/>
              <a:t>(height), font = ('Times New Roman', 16, 'bold'))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t.right</a:t>
            </a:r>
            <a:r>
              <a:rPr lang="en-US" altLang="ko-KR" dirty="0"/>
              <a:t>(90)</a:t>
            </a:r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t.forward</a:t>
            </a:r>
            <a:r>
              <a:rPr lang="en-US" altLang="ko-KR" dirty="0"/>
              <a:t>(40)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t.right</a:t>
            </a:r>
            <a:r>
              <a:rPr lang="en-US" altLang="ko-KR" dirty="0"/>
              <a:t>(90)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t.forward</a:t>
            </a:r>
            <a:r>
              <a:rPr lang="en-US" altLang="ko-KR" dirty="0"/>
              <a:t>(height)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t.left</a:t>
            </a:r>
            <a:r>
              <a:rPr lang="en-US" altLang="ko-KR" dirty="0"/>
              <a:t>(90)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t.end_fill</a:t>
            </a:r>
            <a:r>
              <a:rPr lang="en-US" altLang="ko-KR" dirty="0"/>
              <a:t>()                </a:t>
            </a:r>
          </a:p>
          <a:p>
            <a:endParaRPr lang="en-US" altLang="ko-KR" dirty="0"/>
          </a:p>
          <a:p>
            <a:r>
              <a:rPr lang="en-US" altLang="ko-KR" dirty="0"/>
              <a:t>data = [120, 56, 309, 220, 156, 23, 98]  </a:t>
            </a:r>
          </a:p>
          <a:p>
            <a:r>
              <a:rPr lang="en-US" altLang="ko-KR" dirty="0" smtClean="0"/>
              <a:t>t </a:t>
            </a:r>
            <a:r>
              <a:rPr lang="en-US" altLang="ko-KR" dirty="0"/>
              <a:t>= </a:t>
            </a:r>
            <a:r>
              <a:rPr lang="en-US" altLang="ko-KR" dirty="0" err="1"/>
              <a:t>turtle.Turtle</a:t>
            </a:r>
            <a:r>
              <a:rPr lang="en-US" altLang="ko-KR" dirty="0"/>
              <a:t>()           </a:t>
            </a:r>
          </a:p>
          <a:p>
            <a:r>
              <a:rPr lang="en-US" altLang="ko-KR" dirty="0" err="1"/>
              <a:t>t.color</a:t>
            </a:r>
            <a:r>
              <a:rPr lang="en-US" altLang="ko-KR" dirty="0"/>
              <a:t>("blue")</a:t>
            </a:r>
          </a:p>
          <a:p>
            <a:r>
              <a:rPr lang="en-US" altLang="ko-KR" dirty="0" err="1"/>
              <a:t>t.fillcolor</a:t>
            </a:r>
            <a:r>
              <a:rPr lang="en-US" altLang="ko-KR" dirty="0"/>
              <a:t>("red")</a:t>
            </a:r>
          </a:p>
          <a:p>
            <a:r>
              <a:rPr lang="en-US" altLang="ko-KR" dirty="0" err="1" smtClean="0"/>
              <a:t>t.pensize</a:t>
            </a:r>
            <a:r>
              <a:rPr lang="en-US" altLang="ko-KR" dirty="0" smtClean="0"/>
              <a:t>(3</a:t>
            </a:r>
            <a:r>
              <a:rPr lang="en-US" altLang="ko-KR" dirty="0"/>
              <a:t>)</a:t>
            </a:r>
          </a:p>
          <a:p>
            <a:r>
              <a:rPr lang="en-US" altLang="ko-KR" dirty="0" smtClean="0"/>
              <a:t>for </a:t>
            </a:r>
            <a:r>
              <a:rPr lang="en-US" altLang="ko-KR" dirty="0"/>
              <a:t>d in data: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drawBar</a:t>
            </a:r>
            <a:r>
              <a:rPr lang="en-US" altLang="ko-KR" dirty="0"/>
              <a:t>(d)</a:t>
            </a:r>
          </a:p>
        </p:txBody>
      </p:sp>
    </p:spTree>
    <p:extLst>
      <p:ext uri="{BB962C8B-B14F-4D97-AF65-F5344CB8AC3E}">
        <p14:creationId xmlns:p14="http://schemas.microsoft.com/office/powerpoint/2010/main" val="197990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b="0" dirty="0" err="1"/>
              <a:t>터틀</a:t>
            </a:r>
            <a:r>
              <a:rPr lang="ko-KR" altLang="en-US" b="0" dirty="0"/>
              <a:t> </a:t>
            </a:r>
            <a:r>
              <a:rPr lang="ko-KR" altLang="en-US" b="0" dirty="0" err="1"/>
              <a:t>메이즈</a:t>
            </a:r>
            <a:r>
              <a:rPr lang="ko-KR" altLang="en-US" b="0" dirty="0"/>
              <a:t> 러너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화면에 미로를 만들고 거북이가 화살표를 이용하여 미로에 닫지 않게 진행하는 프로그램을 </a:t>
            </a:r>
            <a:r>
              <a:rPr lang="ko-KR" altLang="en-US" sz="2000" dirty="0" err="1" smtClean="0"/>
              <a:t>작성해보자</a:t>
            </a:r>
            <a:r>
              <a:rPr lang="en-US" altLang="ko-KR" sz="2000" dirty="0"/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7061" y="153510"/>
            <a:ext cx="1107799" cy="989490"/>
          </a:xfrm>
          <a:prstGeom prst="rect">
            <a:avLst/>
          </a:prstGeom>
        </p:spPr>
      </p:pic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765" y="2507711"/>
            <a:ext cx="5064245" cy="3126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74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화살표 키 처리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키보드에서 </a:t>
            </a:r>
            <a:r>
              <a:rPr lang="ko-KR" altLang="en-US" dirty="0"/>
              <a:t>화살표 키가 눌리면 이벤트가 발생하고 이 이벤트를 처리하는 함수는 다음과 같이 </a:t>
            </a:r>
            <a:r>
              <a:rPr lang="ko-KR" altLang="en-US" dirty="0" smtClean="0"/>
              <a:t>등록한다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1101" y="2631483"/>
            <a:ext cx="8229600" cy="348865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turn_left</a:t>
            </a:r>
            <a:r>
              <a:rPr lang="en-US" altLang="ko-KR" dirty="0"/>
              <a:t>():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t.left</a:t>
            </a:r>
            <a:r>
              <a:rPr lang="en-US" altLang="ko-KR" dirty="0"/>
              <a:t>(10)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t.forward</a:t>
            </a:r>
            <a:r>
              <a:rPr lang="en-US" altLang="ko-KR" dirty="0"/>
              <a:t>(10)</a:t>
            </a:r>
          </a:p>
          <a:p>
            <a:endParaRPr lang="en-US" altLang="ko-KR" dirty="0"/>
          </a:p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turn_right</a:t>
            </a:r>
            <a:r>
              <a:rPr lang="en-US" altLang="ko-KR" dirty="0"/>
              <a:t>():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t.right</a:t>
            </a:r>
            <a:r>
              <a:rPr lang="en-US" altLang="ko-KR" dirty="0"/>
              <a:t>(10)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t.forward</a:t>
            </a:r>
            <a:r>
              <a:rPr lang="en-US" altLang="ko-KR" dirty="0"/>
              <a:t>(10)</a:t>
            </a:r>
          </a:p>
          <a:p>
            <a:endParaRPr lang="en-US" altLang="ko-KR" dirty="0"/>
          </a:p>
          <a:p>
            <a:r>
              <a:rPr lang="en-US" altLang="ko-KR" dirty="0"/>
              <a:t>t = </a:t>
            </a:r>
            <a:r>
              <a:rPr lang="en-US" altLang="ko-KR" dirty="0" err="1"/>
              <a:t>turtle.Turtle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screen = </a:t>
            </a:r>
            <a:r>
              <a:rPr lang="en-US" altLang="ko-KR" dirty="0" err="1"/>
              <a:t>turtle.Screen</a:t>
            </a:r>
            <a:r>
              <a:rPr lang="en-US" altLang="ko-KR" dirty="0"/>
              <a:t>()</a:t>
            </a:r>
          </a:p>
          <a:p>
            <a:r>
              <a:rPr lang="en-US" altLang="ko-KR" dirty="0" err="1" smtClean="0"/>
              <a:t>screen.onkey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en-US" altLang="ko-KR" dirty="0" err="1" smtClean="0">
                <a:solidFill>
                  <a:srgbClr val="FF0000"/>
                </a:solidFill>
              </a:rPr>
              <a:t>turn_left</a:t>
            </a:r>
            <a:r>
              <a:rPr lang="en-US" altLang="ko-KR" dirty="0"/>
              <a:t>, "Left")</a:t>
            </a:r>
          </a:p>
          <a:p>
            <a:r>
              <a:rPr lang="en-US" altLang="ko-KR" dirty="0" err="1"/>
              <a:t>screen.onkey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rgbClr val="FF0000"/>
                </a:solidFill>
              </a:rPr>
              <a:t>turn_right</a:t>
            </a:r>
            <a:r>
              <a:rPr lang="en-US" altLang="ko-KR" dirty="0"/>
              <a:t>, "Right")</a:t>
            </a:r>
          </a:p>
        </p:txBody>
      </p:sp>
    </p:spTree>
    <p:extLst>
      <p:ext uri="{BB962C8B-B14F-4D97-AF65-F5344CB8AC3E}">
        <p14:creationId xmlns:p14="http://schemas.microsoft.com/office/powerpoint/2010/main" val="176632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4838" y="1774479"/>
            <a:ext cx="8229600" cy="4479671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import random</a:t>
            </a:r>
          </a:p>
          <a:p>
            <a:r>
              <a:rPr lang="en-US" altLang="ko-KR" dirty="0"/>
              <a:t>import turtle</a:t>
            </a:r>
          </a:p>
          <a:p>
            <a:endParaRPr lang="en-US" altLang="ko-KR" dirty="0"/>
          </a:p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draw_maze</a:t>
            </a:r>
            <a:r>
              <a:rPr lang="en-US" altLang="ko-KR" dirty="0"/>
              <a:t>(x, y):</a:t>
            </a:r>
          </a:p>
          <a:p>
            <a:r>
              <a:rPr lang="en-US" altLang="ko-KR" dirty="0"/>
              <a:t>	for </a:t>
            </a:r>
            <a:r>
              <a:rPr lang="en-US" altLang="ko-KR" dirty="0" err="1"/>
              <a:t>i</a:t>
            </a:r>
            <a:r>
              <a:rPr lang="en-US" altLang="ko-KR" dirty="0"/>
              <a:t> in range(2):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t.penup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		if </a:t>
            </a:r>
            <a:r>
              <a:rPr lang="en-US" altLang="ko-KR" dirty="0" err="1"/>
              <a:t>i</a:t>
            </a:r>
            <a:r>
              <a:rPr lang="en-US" altLang="ko-KR" dirty="0"/>
              <a:t>==1 :</a:t>
            </a:r>
          </a:p>
          <a:p>
            <a:r>
              <a:rPr lang="en-US" altLang="ko-KR" dirty="0"/>
              <a:t>			</a:t>
            </a:r>
            <a:r>
              <a:rPr lang="en-US" altLang="ko-KR" dirty="0" err="1"/>
              <a:t>t.goto</a:t>
            </a:r>
            <a:r>
              <a:rPr lang="en-US" altLang="ko-KR" dirty="0"/>
              <a:t>(</a:t>
            </a:r>
            <a:r>
              <a:rPr lang="en-US" altLang="ko-KR" dirty="0" err="1"/>
              <a:t>x+100</a:t>
            </a:r>
            <a:r>
              <a:rPr lang="en-US" altLang="ko-KR" dirty="0"/>
              <a:t>, </a:t>
            </a:r>
            <a:r>
              <a:rPr lang="en-US" altLang="ko-KR" dirty="0" err="1"/>
              <a:t>y+100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		else:</a:t>
            </a:r>
          </a:p>
          <a:p>
            <a:r>
              <a:rPr lang="en-US" altLang="ko-KR" dirty="0"/>
              <a:t>			</a:t>
            </a:r>
            <a:r>
              <a:rPr lang="en-US" altLang="ko-KR" dirty="0" err="1"/>
              <a:t>t.goto</a:t>
            </a:r>
            <a:r>
              <a:rPr lang="en-US" altLang="ko-KR" dirty="0"/>
              <a:t>(x, y)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t.pendown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t.forward</a:t>
            </a:r>
            <a:r>
              <a:rPr lang="en-US" altLang="ko-KR" dirty="0"/>
              <a:t>(300)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t.right</a:t>
            </a:r>
            <a:r>
              <a:rPr lang="en-US" altLang="ko-KR" dirty="0"/>
              <a:t>(90)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t.forward</a:t>
            </a:r>
            <a:r>
              <a:rPr lang="en-US" altLang="ko-KR" dirty="0"/>
              <a:t>(300)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t.left</a:t>
            </a:r>
            <a:r>
              <a:rPr lang="en-US" altLang="ko-KR" dirty="0"/>
              <a:t>(90)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t.forward</a:t>
            </a:r>
            <a:r>
              <a:rPr lang="en-US" altLang="ko-KR" dirty="0"/>
              <a:t>(300)</a:t>
            </a:r>
          </a:p>
        </p:txBody>
      </p:sp>
    </p:spTree>
    <p:extLst>
      <p:ext uri="{BB962C8B-B14F-4D97-AF65-F5344CB8AC3E}">
        <p14:creationId xmlns:p14="http://schemas.microsoft.com/office/powerpoint/2010/main" val="275073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4838" y="2190940"/>
            <a:ext cx="8229600" cy="358517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turn_left</a:t>
            </a:r>
            <a:r>
              <a:rPr lang="en-US" altLang="ko-KR" dirty="0"/>
              <a:t>():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t.left</a:t>
            </a:r>
            <a:r>
              <a:rPr lang="en-US" altLang="ko-KR" dirty="0"/>
              <a:t>(10)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t.forward</a:t>
            </a:r>
            <a:r>
              <a:rPr lang="en-US" altLang="ko-KR" dirty="0"/>
              <a:t>(10)</a:t>
            </a:r>
          </a:p>
          <a:p>
            <a:endParaRPr lang="en-US" altLang="ko-KR" dirty="0"/>
          </a:p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turn_right</a:t>
            </a:r>
            <a:r>
              <a:rPr lang="en-US" altLang="ko-KR" dirty="0"/>
              <a:t>():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t.right</a:t>
            </a:r>
            <a:r>
              <a:rPr lang="en-US" altLang="ko-KR" dirty="0"/>
              <a:t>(10)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t.forward</a:t>
            </a:r>
            <a:r>
              <a:rPr lang="en-US" altLang="ko-KR" dirty="0"/>
              <a:t>(10)</a:t>
            </a:r>
          </a:p>
          <a:p>
            <a:endParaRPr lang="en-US" altLang="ko-KR" dirty="0"/>
          </a:p>
          <a:p>
            <a:r>
              <a:rPr lang="en-US" altLang="ko-KR" dirty="0"/>
              <a:t>t = </a:t>
            </a:r>
            <a:r>
              <a:rPr lang="en-US" altLang="ko-KR" dirty="0" err="1"/>
              <a:t>turtle.Turtle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screen = </a:t>
            </a:r>
            <a:r>
              <a:rPr lang="en-US" altLang="ko-KR" dirty="0" err="1"/>
              <a:t>turtle.Screen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t.shape</a:t>
            </a:r>
            <a:r>
              <a:rPr lang="en-US" altLang="ko-KR" dirty="0"/>
              <a:t>("turtle")</a:t>
            </a:r>
          </a:p>
          <a:p>
            <a:r>
              <a:rPr lang="en-US" altLang="ko-KR" dirty="0" err="1"/>
              <a:t>t.speed</a:t>
            </a:r>
            <a:r>
              <a:rPr lang="en-US" altLang="ko-KR" dirty="0"/>
              <a:t>(0)</a:t>
            </a:r>
          </a:p>
        </p:txBody>
      </p:sp>
    </p:spTree>
    <p:extLst>
      <p:ext uri="{BB962C8B-B14F-4D97-AF65-F5344CB8AC3E}">
        <p14:creationId xmlns:p14="http://schemas.microsoft.com/office/powerpoint/2010/main" val="169242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7266" y="1943590"/>
            <a:ext cx="8229600" cy="2918121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/>
              <a:t>draw_maze</a:t>
            </a:r>
            <a:r>
              <a:rPr lang="en-US" altLang="ko-KR" dirty="0"/>
              <a:t>(-300, 200)</a:t>
            </a:r>
          </a:p>
          <a:p>
            <a:r>
              <a:rPr lang="en-US" altLang="ko-KR" dirty="0" err="1"/>
              <a:t>screen.onkey</a:t>
            </a:r>
            <a:r>
              <a:rPr lang="en-US" altLang="ko-KR" dirty="0"/>
              <a:t>(</a:t>
            </a:r>
            <a:r>
              <a:rPr lang="en-US" altLang="ko-KR" dirty="0" err="1"/>
              <a:t>turn_left</a:t>
            </a:r>
            <a:r>
              <a:rPr lang="en-US" altLang="ko-KR" dirty="0"/>
              <a:t>, "Left")</a:t>
            </a:r>
          </a:p>
          <a:p>
            <a:r>
              <a:rPr lang="en-US" altLang="ko-KR" dirty="0" err="1"/>
              <a:t>screen.onkey</a:t>
            </a:r>
            <a:r>
              <a:rPr lang="en-US" altLang="ko-KR" dirty="0"/>
              <a:t>(</a:t>
            </a:r>
            <a:r>
              <a:rPr lang="en-US" altLang="ko-KR" dirty="0" err="1"/>
              <a:t>turn_right</a:t>
            </a:r>
            <a:r>
              <a:rPr lang="en-US" altLang="ko-KR" dirty="0"/>
              <a:t>, "Right")</a:t>
            </a:r>
          </a:p>
          <a:p>
            <a:endParaRPr lang="en-US" altLang="ko-KR" dirty="0"/>
          </a:p>
          <a:p>
            <a:r>
              <a:rPr lang="en-US" altLang="ko-KR" dirty="0" err="1"/>
              <a:t>t.penup</a:t>
            </a:r>
            <a:r>
              <a:rPr lang="en-US" altLang="ko-KR" dirty="0"/>
              <a:t>();</a:t>
            </a:r>
          </a:p>
          <a:p>
            <a:r>
              <a:rPr lang="en-US" altLang="ko-KR" dirty="0" err="1"/>
              <a:t>t.goto</a:t>
            </a:r>
            <a:r>
              <a:rPr lang="en-US" altLang="ko-KR" dirty="0"/>
              <a:t>(-300, 250)</a:t>
            </a:r>
          </a:p>
          <a:p>
            <a:r>
              <a:rPr lang="en-US" altLang="ko-KR" dirty="0" err="1"/>
              <a:t>t.speed</a:t>
            </a:r>
            <a:r>
              <a:rPr lang="en-US" altLang="ko-KR" dirty="0"/>
              <a:t>(1)</a:t>
            </a:r>
          </a:p>
          <a:p>
            <a:r>
              <a:rPr lang="en-US" altLang="ko-KR" dirty="0" err="1"/>
              <a:t>t.pendown</a:t>
            </a:r>
            <a:r>
              <a:rPr lang="en-US" altLang="ko-KR" dirty="0"/>
              <a:t>();</a:t>
            </a:r>
          </a:p>
          <a:p>
            <a:r>
              <a:rPr lang="en-US" altLang="ko-KR" dirty="0" err="1"/>
              <a:t>screen.listen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screen.mainloop</a:t>
            </a:r>
            <a:r>
              <a:rPr lang="en-US" altLang="ko-K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7018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이번 장에서 배운 것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795478" y="1911127"/>
            <a:ext cx="7011427" cy="4037163"/>
          </a:xfrm>
        </p:spPr>
        <p:txBody>
          <a:bodyPr>
            <a:normAutofit/>
          </a:bodyPr>
          <a:lstStyle/>
          <a:p>
            <a:r>
              <a:rPr lang="ko-KR" altLang="en-US" sz="2000" i="1" dirty="0">
                <a:solidFill>
                  <a:srgbClr val="FFFF00"/>
                </a:solidFill>
              </a:rPr>
              <a:t>함수가 무엇인지를 학습하였다</a:t>
            </a:r>
            <a:r>
              <a:rPr lang="en-US" altLang="ko-KR" sz="2000" i="1" dirty="0">
                <a:solidFill>
                  <a:srgbClr val="FFFF00"/>
                </a:solidFill>
              </a:rPr>
              <a:t>.</a:t>
            </a:r>
          </a:p>
          <a:p>
            <a:r>
              <a:rPr lang="ko-KR" altLang="en-US" sz="2000" i="1" dirty="0">
                <a:solidFill>
                  <a:srgbClr val="FFFF00"/>
                </a:solidFill>
              </a:rPr>
              <a:t>인수와 </a:t>
            </a:r>
            <a:r>
              <a:rPr lang="ko-KR" altLang="en-US" sz="2000" i="1" dirty="0" err="1">
                <a:solidFill>
                  <a:srgbClr val="FFFF00"/>
                </a:solidFill>
              </a:rPr>
              <a:t>매개변수가</a:t>
            </a:r>
            <a:r>
              <a:rPr lang="ko-KR" altLang="en-US" sz="2000" i="1" dirty="0">
                <a:solidFill>
                  <a:srgbClr val="FFFF00"/>
                </a:solidFill>
              </a:rPr>
              <a:t> 무엇인지를 학습하였다</a:t>
            </a:r>
            <a:r>
              <a:rPr lang="en-US" altLang="ko-KR" sz="2000" i="1" dirty="0">
                <a:solidFill>
                  <a:srgbClr val="FFFF00"/>
                </a:solidFill>
              </a:rPr>
              <a:t>.</a:t>
            </a:r>
          </a:p>
          <a:p>
            <a:r>
              <a:rPr lang="ko-KR" altLang="en-US" sz="2000" i="1" dirty="0">
                <a:solidFill>
                  <a:srgbClr val="FFFF00"/>
                </a:solidFill>
              </a:rPr>
              <a:t>어떻게 함수로 인수를 전달할 수 있는지를 학습하였다</a:t>
            </a:r>
            <a:r>
              <a:rPr lang="en-US" altLang="ko-KR" sz="2000" i="1" dirty="0">
                <a:solidFill>
                  <a:srgbClr val="FFFF00"/>
                </a:solidFill>
              </a:rPr>
              <a:t>.</a:t>
            </a:r>
          </a:p>
          <a:p>
            <a:r>
              <a:rPr lang="ko-KR" altLang="en-US" sz="2000" i="1" dirty="0">
                <a:solidFill>
                  <a:srgbClr val="FFFF00"/>
                </a:solidFill>
              </a:rPr>
              <a:t>여러 개의 인수를 함수로 전달하는 방법을 학습하였다</a:t>
            </a:r>
            <a:r>
              <a:rPr lang="en-US" altLang="ko-KR" sz="2000" i="1" dirty="0">
                <a:solidFill>
                  <a:srgbClr val="FFFF00"/>
                </a:solidFill>
              </a:rPr>
              <a:t>.</a:t>
            </a:r>
          </a:p>
          <a:p>
            <a:r>
              <a:rPr lang="ko-KR" altLang="en-US" sz="2000" i="1" dirty="0">
                <a:solidFill>
                  <a:srgbClr val="FFFF00"/>
                </a:solidFill>
              </a:rPr>
              <a:t>함수가 값을 반환하는 방법을 학습하였다</a:t>
            </a:r>
            <a:r>
              <a:rPr lang="en-US" altLang="ko-KR" sz="2000" i="1" dirty="0">
                <a:solidFill>
                  <a:srgbClr val="FFFF00"/>
                </a:solidFill>
              </a:rPr>
              <a:t>.</a:t>
            </a:r>
          </a:p>
          <a:p>
            <a:r>
              <a:rPr lang="ko-KR" altLang="en-US" sz="2000" i="1" dirty="0" err="1">
                <a:solidFill>
                  <a:srgbClr val="FFFF00"/>
                </a:solidFill>
              </a:rPr>
              <a:t>지역변수와</a:t>
            </a:r>
            <a:r>
              <a:rPr lang="ko-KR" altLang="en-US" sz="2000" i="1" dirty="0">
                <a:solidFill>
                  <a:srgbClr val="FFFF00"/>
                </a:solidFill>
              </a:rPr>
              <a:t> </a:t>
            </a:r>
            <a:r>
              <a:rPr lang="ko-KR" altLang="en-US" sz="2000" i="1" dirty="0" err="1">
                <a:solidFill>
                  <a:srgbClr val="FFFF00"/>
                </a:solidFill>
              </a:rPr>
              <a:t>전역변수의</a:t>
            </a:r>
            <a:r>
              <a:rPr lang="ko-KR" altLang="en-US" sz="2000" i="1" dirty="0">
                <a:solidFill>
                  <a:srgbClr val="FFFF00"/>
                </a:solidFill>
              </a:rPr>
              <a:t> 차이점에 대하여 학습하였다</a:t>
            </a:r>
            <a:r>
              <a:rPr lang="en-US" altLang="ko-KR" sz="2000" i="1" dirty="0">
                <a:solidFill>
                  <a:srgbClr val="FFFF00"/>
                </a:solidFill>
              </a:rPr>
              <a:t>.</a:t>
            </a:r>
          </a:p>
          <a:p>
            <a:r>
              <a:rPr lang="en-US" altLang="ko-KR" sz="2000" i="1" dirty="0">
                <a:solidFill>
                  <a:srgbClr val="FFFF00"/>
                </a:solidFill>
              </a:rPr>
              <a:t>global </a:t>
            </a:r>
            <a:r>
              <a:rPr lang="ko-KR" altLang="en-US" sz="2000" i="1" dirty="0">
                <a:solidFill>
                  <a:srgbClr val="FFFF00"/>
                </a:solidFill>
              </a:rPr>
              <a:t>키워드를 사용하여서 함수 안에서 </a:t>
            </a:r>
            <a:r>
              <a:rPr lang="ko-KR" altLang="en-US" sz="2000" i="1" dirty="0" err="1">
                <a:solidFill>
                  <a:srgbClr val="FFFF00"/>
                </a:solidFill>
              </a:rPr>
              <a:t>전역변수를</a:t>
            </a:r>
            <a:r>
              <a:rPr lang="ko-KR" altLang="en-US" sz="2000" i="1" dirty="0">
                <a:solidFill>
                  <a:srgbClr val="FFFF00"/>
                </a:solidFill>
              </a:rPr>
              <a:t> 사용하는 방법을 학습하였다</a:t>
            </a:r>
            <a:r>
              <a:rPr lang="en-US" altLang="ko-KR" sz="2000" i="1" dirty="0">
                <a:solidFill>
                  <a:srgbClr val="FFFF00"/>
                </a:solidFill>
              </a:rPr>
              <a:t>.</a:t>
            </a:r>
            <a:endParaRPr lang="ko-KR" altLang="en-US" i="1" dirty="0">
              <a:solidFill>
                <a:srgbClr val="FFFF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8218" y="1761612"/>
            <a:ext cx="8437830" cy="4291343"/>
          </a:xfrm>
          <a:prstGeom prst="rect">
            <a:avLst/>
          </a:prstGeom>
          <a:solidFill>
            <a:srgbClr val="008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904" y="5356445"/>
            <a:ext cx="1542003" cy="139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74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>
            <a:normAutofit fontScale="90000"/>
          </a:bodyPr>
          <a:lstStyle/>
          <a:p>
            <a:r>
              <a:rPr lang="en-US" altLang="ko-KR" sz="3600"/>
              <a:t>Q &amp; A</a:t>
            </a:r>
          </a:p>
        </p:txBody>
      </p:sp>
      <p:pic>
        <p:nvPicPr>
          <p:cNvPr id="457732" name="Picture 4" descr="MCj0416502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536" y="2467423"/>
            <a:ext cx="1706562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그림 73" descr="Male Teacher Cartoon Free Stock Photo - Public Domain Picture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215" y="1974162"/>
            <a:ext cx="3668245" cy="261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235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함수의 장점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반복적으로  처리되는 부분을 함수로 작성하면 소스코드도 간결해지고</a:t>
            </a:r>
            <a:r>
              <a:rPr lang="en-US" altLang="ko-KR" smtClean="0"/>
              <a:t>, </a:t>
            </a:r>
            <a:r>
              <a:rPr lang="ko-KR" altLang="en-US" smtClean="0"/>
              <a:t>사용도 편리해진다</a:t>
            </a:r>
            <a:r>
              <a:rPr lang="en-US" altLang="ko-KR" smtClean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5361" y="3112029"/>
            <a:ext cx="8229600" cy="99203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/>
              <a:t>print_address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print_address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print_address</a:t>
            </a:r>
            <a:r>
              <a:rPr lang="en-US" altLang="ko-KR" dirty="0"/>
              <a:t>()</a:t>
            </a:r>
          </a:p>
          <a:p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670757" y="4304581"/>
            <a:ext cx="8272732" cy="2553419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ko-KR" altLang="en-US" dirty="0" err="1"/>
              <a:t>서울특별시</a:t>
            </a:r>
            <a:r>
              <a:rPr lang="ko-KR" altLang="en-US" dirty="0"/>
              <a:t> 종로구 </a:t>
            </a:r>
            <a:r>
              <a:rPr lang="en-US" altLang="ko-KR" dirty="0"/>
              <a:t>1</a:t>
            </a:r>
            <a:r>
              <a:rPr lang="ko-KR" altLang="en-US" dirty="0"/>
              <a:t>번지</a:t>
            </a:r>
          </a:p>
          <a:p>
            <a:r>
              <a:rPr lang="ko-KR" altLang="en-US" dirty="0" err="1"/>
              <a:t>파이썬</a:t>
            </a:r>
            <a:r>
              <a:rPr lang="ko-KR" altLang="en-US" dirty="0"/>
              <a:t> 빌딩 </a:t>
            </a:r>
            <a:r>
              <a:rPr lang="en-US" altLang="ko-KR" dirty="0"/>
              <a:t>7</a:t>
            </a:r>
            <a:r>
              <a:rPr lang="ko-KR" altLang="en-US" dirty="0"/>
              <a:t>층</a:t>
            </a:r>
          </a:p>
          <a:p>
            <a:r>
              <a:rPr lang="ko-KR" altLang="en-US" dirty="0"/>
              <a:t>홍길동</a:t>
            </a:r>
          </a:p>
          <a:p>
            <a:r>
              <a:rPr lang="ko-KR" altLang="en-US" dirty="0" err="1"/>
              <a:t>서울특별시</a:t>
            </a:r>
            <a:r>
              <a:rPr lang="ko-KR" altLang="en-US" dirty="0"/>
              <a:t> 종로구 </a:t>
            </a:r>
            <a:r>
              <a:rPr lang="en-US" altLang="ko-KR" dirty="0"/>
              <a:t>1</a:t>
            </a:r>
            <a:r>
              <a:rPr lang="ko-KR" altLang="en-US" dirty="0"/>
              <a:t>번지</a:t>
            </a:r>
          </a:p>
          <a:p>
            <a:r>
              <a:rPr lang="ko-KR" altLang="en-US" dirty="0" err="1"/>
              <a:t>파이썬</a:t>
            </a:r>
            <a:r>
              <a:rPr lang="ko-KR" altLang="en-US" dirty="0"/>
              <a:t> 빌딩 </a:t>
            </a:r>
            <a:r>
              <a:rPr lang="en-US" altLang="ko-KR" dirty="0"/>
              <a:t>7</a:t>
            </a:r>
            <a:r>
              <a:rPr lang="ko-KR" altLang="en-US" dirty="0"/>
              <a:t>층</a:t>
            </a:r>
          </a:p>
          <a:p>
            <a:r>
              <a:rPr lang="ko-KR" altLang="en-US" dirty="0"/>
              <a:t>홍길동</a:t>
            </a:r>
          </a:p>
          <a:p>
            <a:r>
              <a:rPr lang="ko-KR" altLang="en-US" dirty="0" err="1"/>
              <a:t>서울특별시</a:t>
            </a:r>
            <a:r>
              <a:rPr lang="ko-KR" altLang="en-US" dirty="0"/>
              <a:t> 종로구 </a:t>
            </a:r>
            <a:r>
              <a:rPr lang="en-US" altLang="ko-KR" dirty="0"/>
              <a:t>1</a:t>
            </a:r>
            <a:r>
              <a:rPr lang="ko-KR" altLang="en-US" dirty="0"/>
              <a:t>번지</a:t>
            </a:r>
          </a:p>
          <a:p>
            <a:r>
              <a:rPr lang="ko-KR" altLang="en-US" dirty="0" err="1"/>
              <a:t>파이썬</a:t>
            </a:r>
            <a:r>
              <a:rPr lang="ko-KR" altLang="en-US" dirty="0"/>
              <a:t> 빌딩 </a:t>
            </a:r>
            <a:r>
              <a:rPr lang="en-US" altLang="ko-KR" dirty="0"/>
              <a:t>7</a:t>
            </a:r>
            <a:r>
              <a:rPr lang="ko-KR" altLang="en-US" dirty="0"/>
              <a:t>층</a:t>
            </a:r>
          </a:p>
          <a:p>
            <a:r>
              <a:rPr lang="ko-KR" altLang="en-US" dirty="0"/>
              <a:t>홍길동</a:t>
            </a:r>
          </a:p>
        </p:txBody>
      </p:sp>
    </p:spTree>
    <p:extLst>
      <p:ext uri="{BB962C8B-B14F-4D97-AF65-F5344CB8AC3E}">
        <p14:creationId xmlns:p14="http://schemas.microsoft.com/office/powerpoint/2010/main" val="12691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함수에 입력 전달하기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우리는 함수에 값</a:t>
            </a:r>
            <a:r>
              <a:rPr lang="en-US" altLang="ko-KR" dirty="0"/>
              <a:t>(</a:t>
            </a:r>
            <a:r>
              <a:rPr lang="ko-KR" altLang="en-US" dirty="0"/>
              <a:t>정보</a:t>
            </a:r>
            <a:r>
              <a:rPr lang="en-US" altLang="ko-KR" dirty="0"/>
              <a:t>)</a:t>
            </a:r>
            <a:r>
              <a:rPr lang="ko-KR" altLang="en-US" dirty="0"/>
              <a:t>을 전달할 수 있다</a:t>
            </a:r>
            <a:r>
              <a:rPr lang="en-US" altLang="ko-KR" dirty="0"/>
              <a:t>. </a:t>
            </a:r>
            <a:r>
              <a:rPr lang="ko-KR" altLang="en-US" dirty="0"/>
              <a:t>이 값을 인수</a:t>
            </a:r>
            <a:r>
              <a:rPr lang="en-US" altLang="ko-KR" dirty="0"/>
              <a:t>(argument)</a:t>
            </a:r>
            <a:r>
              <a:rPr lang="ko-KR" altLang="en-US" dirty="0"/>
              <a:t>라고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981" y="2485217"/>
            <a:ext cx="3337344" cy="2884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226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인수 전달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7970" y="2208360"/>
            <a:ext cx="8229600" cy="251028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print_address</a:t>
            </a:r>
            <a:r>
              <a:rPr lang="en-US" altLang="ko-KR" dirty="0"/>
              <a:t>(name):</a:t>
            </a:r>
          </a:p>
          <a:p>
            <a:r>
              <a:rPr lang="en-US" altLang="ko-KR" dirty="0"/>
              <a:t>	print("</a:t>
            </a:r>
            <a:r>
              <a:rPr lang="ko-KR" altLang="en-US" dirty="0" err="1"/>
              <a:t>서울특별시</a:t>
            </a:r>
            <a:r>
              <a:rPr lang="ko-KR" altLang="en-US" dirty="0"/>
              <a:t> 종로구 </a:t>
            </a:r>
            <a:r>
              <a:rPr lang="en-US" altLang="ko-KR" dirty="0"/>
              <a:t>1</a:t>
            </a:r>
            <a:r>
              <a:rPr lang="ko-KR" altLang="en-US" dirty="0"/>
              <a:t>번지</a:t>
            </a:r>
            <a:r>
              <a:rPr lang="en-US" altLang="ko-KR" dirty="0"/>
              <a:t>")</a:t>
            </a:r>
          </a:p>
          <a:p>
            <a:r>
              <a:rPr lang="en-US" altLang="ko-KR" dirty="0"/>
              <a:t>	print("</a:t>
            </a:r>
            <a:r>
              <a:rPr lang="ko-KR" altLang="en-US" dirty="0" err="1"/>
              <a:t>파이썬</a:t>
            </a:r>
            <a:r>
              <a:rPr lang="ko-KR" altLang="en-US" dirty="0"/>
              <a:t> 빌딩 </a:t>
            </a:r>
            <a:r>
              <a:rPr lang="en-US" altLang="ko-KR" dirty="0"/>
              <a:t>7</a:t>
            </a:r>
            <a:r>
              <a:rPr lang="ko-KR" altLang="en-US" dirty="0"/>
              <a:t>층</a:t>
            </a:r>
            <a:r>
              <a:rPr lang="en-US" altLang="ko-KR" dirty="0"/>
              <a:t>")</a:t>
            </a:r>
          </a:p>
          <a:p>
            <a:r>
              <a:rPr lang="en-US" altLang="ko-KR" dirty="0"/>
              <a:t>	print(name)</a:t>
            </a:r>
          </a:p>
          <a:p>
            <a:endParaRPr lang="en-US" altLang="ko-KR" dirty="0"/>
          </a:p>
          <a:p>
            <a:r>
              <a:rPr lang="en-US" altLang="ko-KR" dirty="0" err="1"/>
              <a:t>print_address</a:t>
            </a:r>
            <a:r>
              <a:rPr lang="en-US" altLang="ko-KR" dirty="0"/>
              <a:t>("</a:t>
            </a:r>
            <a:r>
              <a:rPr lang="ko-KR" altLang="en-US" dirty="0"/>
              <a:t>홍길동</a:t>
            </a:r>
            <a:r>
              <a:rPr lang="en-US" altLang="ko-KR" dirty="0"/>
              <a:t>“)</a:t>
            </a:r>
          </a:p>
        </p:txBody>
      </p:sp>
      <p:cxnSp>
        <p:nvCxnSpPr>
          <p:cNvPr id="11" name="직선 화살표 연결선 10"/>
          <p:cNvCxnSpPr/>
          <p:nvPr/>
        </p:nvCxnSpPr>
        <p:spPr>
          <a:xfrm rot="5400000" flipH="1" flipV="1">
            <a:off x="2263697" y="3021981"/>
            <a:ext cx="1170878" cy="1226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8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함수에 여러 개의 입력 전달하기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4452" y="1518249"/>
            <a:ext cx="8229600" cy="294109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get_sum</a:t>
            </a:r>
            <a:r>
              <a:rPr lang="en-US" altLang="ko-KR" dirty="0"/>
              <a:t>(start, end):</a:t>
            </a:r>
          </a:p>
          <a:p>
            <a:r>
              <a:rPr lang="en-US" altLang="ko-KR" dirty="0"/>
              <a:t>	sum = 0</a:t>
            </a:r>
          </a:p>
          <a:p>
            <a:r>
              <a:rPr lang="en-US" altLang="ko-KR" dirty="0"/>
              <a:t>	for </a:t>
            </a:r>
            <a:r>
              <a:rPr lang="en-US" altLang="ko-KR" dirty="0" err="1"/>
              <a:t>i</a:t>
            </a:r>
            <a:r>
              <a:rPr lang="en-US" altLang="ko-KR" dirty="0"/>
              <a:t> in range(start, </a:t>
            </a:r>
            <a:r>
              <a:rPr lang="en-US" altLang="ko-KR" dirty="0" err="1"/>
              <a:t>end+1</a:t>
            </a:r>
            <a:r>
              <a:rPr lang="en-US" altLang="ko-KR" dirty="0"/>
              <a:t>):</a:t>
            </a:r>
          </a:p>
          <a:p>
            <a:r>
              <a:rPr lang="en-US" altLang="ko-KR" dirty="0"/>
              <a:t>		sum += </a:t>
            </a:r>
            <a:r>
              <a:rPr lang="en-US" altLang="ko-KR" dirty="0" err="1"/>
              <a:t>i</a:t>
            </a:r>
            <a:endParaRPr lang="en-US" altLang="ko-KR" dirty="0"/>
          </a:p>
          <a:p>
            <a:r>
              <a:rPr lang="en-US" altLang="ko-KR" dirty="0"/>
              <a:t>	return sum</a:t>
            </a:r>
          </a:p>
          <a:p>
            <a:endParaRPr lang="en-US" altLang="ko-KR" smtClean="0"/>
          </a:p>
          <a:p>
            <a:r>
              <a:rPr lang="en-US" altLang="ko-KR" smtClean="0"/>
              <a:t>x=1</a:t>
            </a:r>
          </a:p>
          <a:p>
            <a:r>
              <a:rPr lang="en-US" altLang="ko-KR" smtClean="0"/>
              <a:t>y=10</a:t>
            </a:r>
            <a:endParaRPr lang="en-US" altLang="ko-KR" dirty="0"/>
          </a:p>
          <a:p>
            <a:r>
              <a:rPr lang="en-US" altLang="ko-KR" smtClean="0"/>
              <a:t>result = get_sum</a:t>
            </a:r>
            <a:r>
              <a:rPr lang="en-US" altLang="ko-KR"/>
              <a:t>(x, y)</a:t>
            </a:r>
            <a:endParaRPr lang="en-US" altLang="ko-KR" dirty="0"/>
          </a:p>
          <a:p>
            <a:r>
              <a:rPr lang="en-US" altLang="ko-KR" smtClean="0"/>
              <a:t>print(result)</a:t>
            </a:r>
            <a:endParaRPr lang="en-US" altLang="ko-K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27" y="4459344"/>
            <a:ext cx="8753475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210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실습문제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두개의 정수값을 인수로 전달 받아 첫번째 인수에서 두번째 인수의 값을 뺀값을 출력하는 프로그램을 만드세요</a:t>
            </a:r>
            <a:endParaRPr lang="en-US" altLang="ko-KR" smtClean="0"/>
          </a:p>
          <a:p>
            <a:r>
              <a:rPr lang="ko-KR" altLang="en-US" smtClean="0"/>
              <a:t>  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2186</TotalTime>
  <Words>1371</Words>
  <Application>Microsoft Office PowerPoint</Application>
  <PresentationFormat>화면 슬라이드 쇼(4:3)</PresentationFormat>
  <Paragraphs>419</Paragraphs>
  <Slides>48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49" baseType="lpstr">
      <vt:lpstr>1_가을</vt:lpstr>
      <vt:lpstr>7장 함수</vt:lpstr>
      <vt:lpstr>이번 장에서 만들 프로그램</vt:lpstr>
      <vt:lpstr>함수란?</vt:lpstr>
      <vt:lpstr>함수 작성하고 호출하기</vt:lpstr>
      <vt:lpstr>함수의 장점</vt:lpstr>
      <vt:lpstr>함수에 입력 전달하기</vt:lpstr>
      <vt:lpstr>인수 전달</vt:lpstr>
      <vt:lpstr>함수에 여러 개의 입력 전달하기</vt:lpstr>
      <vt:lpstr>실습문제</vt:lpstr>
      <vt:lpstr>실습문제</vt:lpstr>
      <vt:lpstr>값 반환하기</vt:lpstr>
      <vt:lpstr>값 반환</vt:lpstr>
      <vt:lpstr>실습문제</vt:lpstr>
      <vt:lpstr>return  의 또 다른 사용법</vt:lpstr>
      <vt:lpstr>실습문제</vt:lpstr>
      <vt:lpstr>실습문제</vt:lpstr>
      <vt:lpstr>Lab: 사각형을 그리는 함수 작성하기</vt:lpstr>
      <vt:lpstr>Solution </vt:lpstr>
      <vt:lpstr>Lab: n-각형을 그리는 함수 작성하기</vt:lpstr>
      <vt:lpstr>Solution </vt:lpstr>
      <vt:lpstr>변수의 종류</vt:lpstr>
      <vt:lpstr>지역 변수의 범위</vt:lpstr>
      <vt:lpstr>지역 변수의 범위</vt:lpstr>
      <vt:lpstr>전역 변수</vt:lpstr>
      <vt:lpstr>함수 안에서 전역 변수 변경하기</vt:lpstr>
      <vt:lpstr>함수 안에서 전역 변수 변경하기</vt:lpstr>
      <vt:lpstr>함수 안에서 전역 변수 변경하기</vt:lpstr>
      <vt:lpstr>디폴트 인수</vt:lpstr>
      <vt:lpstr>키워드 인수</vt:lpstr>
      <vt:lpstr>입력값이 몇개인지 모르는 경우</vt:lpstr>
      <vt:lpstr>실습문제</vt:lpstr>
      <vt:lpstr>Lab: 클릭하는 곳에 사각형 그리기</vt:lpstr>
      <vt:lpstr>콜백 함수</vt:lpstr>
      <vt:lpstr>Solution </vt:lpstr>
      <vt:lpstr>Lab: 마우스로 그림 그리기</vt:lpstr>
      <vt:lpstr>Solution </vt:lpstr>
      <vt:lpstr>Lab: 나무 그리기</vt:lpstr>
      <vt:lpstr>알고리즘</vt:lpstr>
      <vt:lpstr>Solution </vt:lpstr>
      <vt:lpstr>Lab: 막대 그래프 그리기</vt:lpstr>
      <vt:lpstr>Solution </vt:lpstr>
      <vt:lpstr>Lab: 터틀 메이즈 러너</vt:lpstr>
      <vt:lpstr>화살표 키 처리</vt:lpstr>
      <vt:lpstr>Solution </vt:lpstr>
      <vt:lpstr>Solution </vt:lpstr>
      <vt:lpstr>Solution </vt:lpstr>
      <vt:lpstr>이번 장에서 배운 것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user</cp:lastModifiedBy>
  <cp:revision>434</cp:revision>
  <dcterms:created xsi:type="dcterms:W3CDTF">2007-06-29T06:43:39Z</dcterms:created>
  <dcterms:modified xsi:type="dcterms:W3CDTF">2019-01-23T08:43:25Z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