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5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9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2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0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5/18/2025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565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318301-C4CB-C53A-091C-3D0BD45A1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142" y="373861"/>
            <a:ext cx="4606280" cy="2493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Colorização de Imagens com GANs</a:t>
            </a:r>
            <a:br>
              <a:rPr lang="en-US" sz="3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de Computação Gráfica</a:t>
            </a:r>
            <a:endParaRPr lang="en-US" sz="3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04A5AB-A412-B07E-DC60-066919EF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" y="3938954"/>
            <a:ext cx="4606280" cy="2238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Lucca Carnaúba Peixoto Rosário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de Informação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Computação Gráfica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Dr. Leonardo Medeiros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18 de Maio de 2025</a:t>
            </a:r>
          </a:p>
        </p:txBody>
      </p:sp>
      <p:grpSp>
        <p:nvGrpSpPr>
          <p:cNvPr id="51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Design abstrato de pétalas de flores em pastel">
            <a:extLst>
              <a:ext uri="{FF2B5EF4-FFF2-40B4-BE49-F238E27FC236}">
                <a16:creationId xmlns:a16="http://schemas.microsoft.com/office/drawing/2014/main" id="{9E239C19-87EE-217F-2E14-F666DA31A0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r="17249" b="-1"/>
          <a:stretch>
            <a:fillRect/>
          </a:stretch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794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CE6F9-A472-A018-4046-B1984768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48815"/>
            <a:ext cx="1065911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E6A9CF-F562-1D8E-0C77-73BA01570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61600"/>
            <a:ext cx="10659110" cy="4351338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Colorização satisfatória e realista;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eficiente de GANs em GPU gratuita (Google Colab);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simples e reaproveitável;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expandido para vídeos, fotos antigas ou obras de arte.</a:t>
            </a:r>
          </a:p>
        </p:txBody>
      </p:sp>
    </p:spTree>
    <p:extLst>
      <p:ext uri="{BB962C8B-B14F-4D97-AF65-F5344CB8AC3E}">
        <p14:creationId xmlns:p14="http://schemas.microsoft.com/office/powerpoint/2010/main" val="1383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DA1F1-CD03-7774-6642-21B55167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0"/>
            <a:ext cx="10659110" cy="1141951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Melhorias Futuras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298EC-F205-7DEC-56DF-A8CD567C6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Incluir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Perceptual Loss (VGG);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Aumentar resolução: 160x160 ou 256x256;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vídeos colorizados com interpolação;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Melhorar pós-processamento com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5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D01F4-FED9-DF7E-CBB1-D74774D1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8256"/>
            <a:ext cx="10659110" cy="1092789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Limitações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9BF205-4D0B-B790-64DA-7695D258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2327070"/>
            <a:ext cx="10659110" cy="4351338"/>
          </a:xfrm>
        </p:spPr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Resolução limitada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imagens processadas em 128x128 pixels;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Treinamento simples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não utiliza Perceptual Loss ou VGG;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instável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pode gerar artefatos ou cores irreais em alguns rostos;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específico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modelo funciona melhor em rostos, não generaliza para paisagens ou objetos.</a:t>
            </a:r>
          </a:p>
        </p:txBody>
      </p:sp>
    </p:spTree>
    <p:extLst>
      <p:ext uri="{BB962C8B-B14F-4D97-AF65-F5344CB8AC3E}">
        <p14:creationId xmlns:p14="http://schemas.microsoft.com/office/powerpoint/2010/main" val="192600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9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DEB50E8A-FE64-40A1-AD3E-FCE5E18E2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DA2C2C7-2B12-498A-A2A6-A3AC2EA5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0" name="Decorative Circles">
            <a:extLst>
              <a:ext uri="{FF2B5EF4-FFF2-40B4-BE49-F238E27FC236}">
                <a16:creationId xmlns:a16="http://schemas.microsoft.com/office/drawing/2014/main" id="{2490267B-AED8-4D8A-9874-B48B1470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1139113"/>
            <a:ext cx="3216262" cy="5187547"/>
            <a:chOff x="7098662" y="1139113"/>
            <a:chExt cx="3216262" cy="5187547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6F4085E-1D5D-4AC1-8F4E-1FEFB758B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06431" y="1139113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4A9740D-AF24-4A24-AEB7-92213D13C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8483" y="316327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FDD1FE1-7420-4112-94B5-EBB0A337B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02014" y="1873296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D76C3EE-A9D7-4770-A514-3A5E93923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5116" y="3778325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D595F15-10E5-450C-8B3A-0B362C178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57DE1D5-01FA-418D-BACB-5841CCC73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Oval 4">
            <a:extLst>
              <a:ext uri="{FF2B5EF4-FFF2-40B4-BE49-F238E27FC236}">
                <a16:creationId xmlns:a16="http://schemas.microsoft.com/office/drawing/2014/main" id="{2F2D517E-B72D-4DE8-94B5-0E6D5CB5E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755981" y="-5608"/>
            <a:ext cx="2908231" cy="2025148"/>
          </a:xfrm>
          <a:custGeom>
            <a:avLst/>
            <a:gdLst>
              <a:gd name="connsiteX0" fmla="*/ 126334 w 3148496"/>
              <a:gd name="connsiteY0" fmla="*/ 0 h 2192457"/>
              <a:gd name="connsiteX1" fmla="*/ 3022163 w 3148496"/>
              <a:gd name="connsiteY1" fmla="*/ 0 h 2192457"/>
              <a:gd name="connsiteX2" fmla="*/ 3024784 w 3148496"/>
              <a:gd name="connsiteY2" fmla="*/ 5441 h 2192457"/>
              <a:gd name="connsiteX3" fmla="*/ 3148496 w 3148496"/>
              <a:gd name="connsiteY3" fmla="*/ 618209 h 2192457"/>
              <a:gd name="connsiteX4" fmla="*/ 1574248 w 3148496"/>
              <a:gd name="connsiteY4" fmla="*/ 2192457 h 2192457"/>
              <a:gd name="connsiteX5" fmla="*/ 0 w 3148496"/>
              <a:gd name="connsiteY5" fmla="*/ 618209 h 2192457"/>
              <a:gd name="connsiteX6" fmla="*/ 123713 w 3148496"/>
              <a:gd name="connsiteY6" fmla="*/ 5441 h 21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8496" h="2192457">
                <a:moveTo>
                  <a:pt x="126334" y="0"/>
                </a:moveTo>
                <a:lnTo>
                  <a:pt x="3022163" y="0"/>
                </a:lnTo>
                <a:lnTo>
                  <a:pt x="3024784" y="5441"/>
                </a:lnTo>
                <a:cubicBezTo>
                  <a:pt x="3104445" y="193781"/>
                  <a:pt x="3148496" y="400851"/>
                  <a:pt x="3148496" y="618209"/>
                </a:cubicBezTo>
                <a:cubicBezTo>
                  <a:pt x="3148496" y="1487642"/>
                  <a:pt x="2443681" y="2192457"/>
                  <a:pt x="1574248" y="2192457"/>
                </a:cubicBezTo>
                <a:cubicBezTo>
                  <a:pt x="704815" y="2192457"/>
                  <a:pt x="0" y="1487642"/>
                  <a:pt x="0" y="618209"/>
                </a:cubicBezTo>
                <a:cubicBezTo>
                  <a:pt x="0" y="400851"/>
                  <a:pt x="44051" y="193781"/>
                  <a:pt x="123713" y="544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7F1A6284-629F-4CE4-BA2E-C4072AFF8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37819" r="13582" b="10443"/>
          <a:stretch/>
        </p:blipFill>
        <p:spPr>
          <a:xfrm>
            <a:off x="5824727" y="-11217"/>
            <a:ext cx="2758291" cy="20924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5C8F29D-4605-2726-0ACB-BA3ED5F6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66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latin typeface="+mj-lt"/>
                <a:ea typeface="+mj-ea"/>
                <a:cs typeface="+mj-cs"/>
              </a:rPr>
              <a:t>Bônus – Comparação entre Resultados com e sem GANs</a:t>
            </a:r>
          </a:p>
        </p:txBody>
      </p:sp>
      <p:pic>
        <p:nvPicPr>
          <p:cNvPr id="5" name="Espaço Reservado para Conteúdo 4" descr="Homem com a boca aberta&#10;&#10;O conteúdo gerado por IA pode estar incorreto.">
            <a:extLst>
              <a:ext uri="{FF2B5EF4-FFF2-40B4-BE49-F238E27FC236}">
                <a16:creationId xmlns:a16="http://schemas.microsoft.com/office/drawing/2014/main" id="{476DA233-75AF-92FA-EF2B-C4110F8A8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5" r="35828"/>
          <a:stretch>
            <a:fillRect/>
          </a:stretch>
        </p:blipFill>
        <p:spPr>
          <a:xfrm>
            <a:off x="8209936" y="-11243"/>
            <a:ext cx="3979016" cy="3969494"/>
          </a:xfrm>
          <a:custGeom>
            <a:avLst/>
            <a:gdLst/>
            <a:ahLst/>
            <a:cxnLst/>
            <a:rect l="l" t="t" r="r" b="b"/>
            <a:pathLst>
              <a:path w="2851120" h="2950272">
                <a:moveTo>
                  <a:pt x="261947" y="0"/>
                </a:moveTo>
                <a:lnTo>
                  <a:pt x="2851120" y="0"/>
                </a:lnTo>
                <a:lnTo>
                  <a:pt x="2851120" y="2741068"/>
                </a:lnTo>
                <a:lnTo>
                  <a:pt x="2738394" y="2795370"/>
                </a:lnTo>
                <a:cubicBezTo>
                  <a:pt x="2502571" y="2895116"/>
                  <a:pt x="2243296" y="2950272"/>
                  <a:pt x="1971138" y="2950272"/>
                </a:cubicBezTo>
                <a:cubicBezTo>
                  <a:pt x="882509" y="2950272"/>
                  <a:pt x="0" y="2067763"/>
                  <a:pt x="0" y="979134"/>
                </a:cubicBezTo>
                <a:cubicBezTo>
                  <a:pt x="0" y="638938"/>
                  <a:pt x="86183" y="318870"/>
                  <a:pt x="237906" y="39573"/>
                </a:cubicBezTo>
                <a:close/>
              </a:path>
            </a:pathLst>
          </a:custGeom>
        </p:spPr>
      </p:pic>
      <p:sp>
        <p:nvSpPr>
          <p:cNvPr id="122" name="Oval 2">
            <a:extLst>
              <a:ext uri="{FF2B5EF4-FFF2-40B4-BE49-F238E27FC236}">
                <a16:creationId xmlns:a16="http://schemas.microsoft.com/office/drawing/2014/main" id="{95E63FD6-F60C-4A86-9282-F96572472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40879" y="3696279"/>
            <a:ext cx="2851120" cy="3167329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FCB495BE-2AAC-434D-B9C3-577D9FAC3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0832" t="9406" r="29773" b="24297"/>
          <a:stretch/>
        </p:blipFill>
        <p:spPr>
          <a:xfrm>
            <a:off x="9324414" y="3629720"/>
            <a:ext cx="2864537" cy="3219080"/>
          </a:xfrm>
          <a:prstGeom prst="rect">
            <a:avLst/>
          </a:prstGeom>
        </p:spPr>
      </p:pic>
      <p:pic>
        <p:nvPicPr>
          <p:cNvPr id="7" name="Imagem 6" descr="Foto de homem fazendo careta&#10;&#10;O conteúdo gerado por IA pode estar incorreto.">
            <a:extLst>
              <a:ext uri="{FF2B5EF4-FFF2-40B4-BE49-F238E27FC236}">
                <a16:creationId xmlns:a16="http://schemas.microsoft.com/office/drawing/2014/main" id="{59D9958F-427B-68CB-91C7-2E04A561F3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48" r="35502" b="-1"/>
          <a:stretch>
            <a:fillRect/>
          </a:stretch>
        </p:blipFill>
        <p:spPr>
          <a:xfrm>
            <a:off x="4673373" y="2261706"/>
            <a:ext cx="4405471" cy="3994280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89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8248F-2878-C9BC-8DD1-53A7B990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Espaço para dúvidas, angústias, questionamentos e debate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2B1A00D-E4E3-787C-57D2-A4FBD1B36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39" y="1973108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394269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800C8-89D2-E56C-957E-07D7BBF1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1FDB1-6489-E41E-D2E0-379C8ECE3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508506"/>
            <a:ext cx="10659110" cy="3984369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Colorizar fotos em preto e branco de rostos humanos com auxílio de redes neurais (GANs).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 (Input): imagem em escala de cinza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Saída (Output): versão colorida com filtros realistas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0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0CDD5-E001-75F2-A7E5-C5CE74A3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217642"/>
            <a:ext cx="10659110" cy="132556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UTKFace Dataset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1624D4-6661-E7F1-B191-6E18F533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425393"/>
            <a:ext cx="10659110" cy="4351338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dados pública com mais de 20 mil fotos de rostos;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Diversidade de idade, etnia e gênero;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Foram utilizadas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10.000 imagens para treinamento, sendo 23 mil imagens disponíveis;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está disponível no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965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4F54F-691C-FD03-16B7-05C3B2DC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0"/>
            <a:ext cx="10659110" cy="1120877"/>
          </a:xfrm>
        </p:spPr>
        <p:txBody>
          <a:bodyPr/>
          <a:lstStyle/>
          <a:p>
            <a:pPr algn="ctr"/>
            <a:r>
              <a:rPr lang="pt-BR" dirty="0"/>
              <a:t>Linguagem e Bibliotecas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D63B58-73B4-B96B-8422-9A44069D7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533832"/>
            <a:ext cx="10659110" cy="5324167"/>
          </a:xfrm>
        </p:spPr>
        <p:txBody>
          <a:bodyPr>
            <a:norm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da Imagem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128x128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Épocas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120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GPU T4 do Google Colab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Filtros adicionais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detailEnhance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bilateralFilter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993E0-72E7-F7E8-F59B-ABA0CB6A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EF2C6-EC4C-B514-6ACB-195FC07AF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389239"/>
            <a:ext cx="10659110" cy="3787724"/>
          </a:xfrm>
        </p:spPr>
        <p:txBody>
          <a:bodyPr/>
          <a:lstStyle/>
          <a:p>
            <a:r>
              <a:rPr lang="pt-BR" dirty="0"/>
              <a:t>GAN com Generator e Discriminator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b="1" dirty="0"/>
              <a:t>Generator UNet (Encoder-Decoder)</a:t>
            </a:r>
            <a:br>
              <a:rPr lang="pt-BR" dirty="0"/>
            </a:br>
            <a:r>
              <a:rPr lang="pt-BR" dirty="0"/>
              <a:t>Transforma imagem P&amp;B em RGB</a:t>
            </a:r>
          </a:p>
          <a:p>
            <a:pPr lvl="1"/>
            <a:endParaRPr lang="pt-BR" dirty="0"/>
          </a:p>
          <a:p>
            <a:pPr lvl="1"/>
            <a:r>
              <a:rPr lang="pt-BR" b="1" dirty="0"/>
              <a:t>Discriminator</a:t>
            </a:r>
            <a:br>
              <a:rPr lang="pt-BR" dirty="0"/>
            </a:br>
            <a:r>
              <a:rPr lang="pt-BR" dirty="0"/>
              <a:t>Compara imagem colorida real vs gerada</a:t>
            </a:r>
          </a:p>
        </p:txBody>
      </p:sp>
    </p:spTree>
    <p:extLst>
      <p:ext uri="{BB962C8B-B14F-4D97-AF65-F5344CB8AC3E}">
        <p14:creationId xmlns:p14="http://schemas.microsoft.com/office/powerpoint/2010/main" val="32425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1667F-7963-7F67-3BEB-A77A1FF2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09486"/>
            <a:ext cx="10659110" cy="1325563"/>
          </a:xfrm>
        </p:spPr>
        <p:txBody>
          <a:bodyPr/>
          <a:lstStyle/>
          <a:p>
            <a:pPr algn="ctr"/>
            <a:r>
              <a:rPr lang="pt-BR" dirty="0"/>
              <a:t>Treinamento do Dataset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AC7A22-6961-F5F4-EA12-F3FC710C3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923947"/>
            <a:ext cx="10659110" cy="4351338"/>
          </a:xfrm>
        </p:spPr>
        <p:txBody>
          <a:bodyPr/>
          <a:lstStyle/>
          <a:p>
            <a:pPr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Parâmetros do treinamento</a:t>
            </a:r>
          </a:p>
          <a:p>
            <a:pPr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Épocas: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size: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Otimizador: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 de perda: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BCEWithLogitsLoss + L1Loss</a:t>
            </a:r>
          </a:p>
          <a:p>
            <a:pPr lvl="1"/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</a:t>
            </a:r>
          </a:p>
          <a:p>
            <a:pPr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Gerador (G)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aprende a colorir a imagem P&amp;B</a:t>
            </a:r>
          </a:p>
          <a:p>
            <a:pPr lvl="1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Discriminador (D)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tenta distinguir imagem real x gerada</a:t>
            </a:r>
          </a:p>
          <a:p>
            <a:pPr lvl="1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Perda total do 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perda adversarial + 100 × perda de reconstrução (L1)</a:t>
            </a:r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78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F4C44-EBCE-E6E0-2EFE-CB64AE02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73743"/>
            <a:ext cx="10659110" cy="1325563"/>
          </a:xfrm>
        </p:spPr>
        <p:txBody>
          <a:bodyPr/>
          <a:lstStyle/>
          <a:p>
            <a:pPr algn="ctr"/>
            <a:r>
              <a:rPr lang="pt-BR" dirty="0"/>
              <a:t>Como Funciona o Projeto?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B092D-4B2B-3899-C38C-B7D8D491F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4"/>
            <a:ext cx="10659110" cy="4958633"/>
          </a:xfrm>
        </p:spPr>
        <p:txBody>
          <a:bodyPr>
            <a:norm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Entrada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imagem 128x128 em P&amp;B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Generator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cria uma versão colorida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Discriminator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avalia se é real ou fake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Loss 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(adversarial + reconstrução L1)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Loss 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diferença entre real e fake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Backpropagation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otimiza os pesos</a:t>
            </a:r>
          </a:p>
        </p:txBody>
      </p:sp>
    </p:spTree>
    <p:extLst>
      <p:ext uri="{BB962C8B-B14F-4D97-AF65-F5344CB8AC3E}">
        <p14:creationId xmlns:p14="http://schemas.microsoft.com/office/powerpoint/2010/main" val="77910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CDDF6-55CE-8799-56CB-1D7706E8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0"/>
            <a:ext cx="10659110" cy="1021223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Visuais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59298-5AC6-A015-CA35-4CE60A4A8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253331"/>
            <a:ext cx="10659110" cy="4351338"/>
          </a:xfrm>
        </p:spPr>
        <p:txBody>
          <a:bodyPr/>
          <a:lstStyle/>
          <a:p>
            <a:pPr algn="ctr"/>
            <a:r>
              <a:rPr lang="pt-BR" dirty="0"/>
              <a:t>Imagem Original (P&amp;B)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Colorização feita pela GAN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Pós-processamento com Filtros</a:t>
            </a:r>
          </a:p>
        </p:txBody>
      </p:sp>
      <p:pic>
        <p:nvPicPr>
          <p:cNvPr id="5" name="Imagem 4" descr="Foto de homem fazendo careta&#10;&#10;O conteúdo gerado por IA pode estar incorreto.">
            <a:extLst>
              <a:ext uri="{FF2B5EF4-FFF2-40B4-BE49-F238E27FC236}">
                <a16:creationId xmlns:a16="http://schemas.microsoft.com/office/drawing/2014/main" id="{32AE7D0B-DE19-3F93-41EF-3D7192EB8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317"/>
            <a:ext cx="12192000" cy="458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DB1BF-CDCA-522D-04AA-F35B56FC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18256"/>
            <a:ext cx="10659110" cy="935474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Curva de Perda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B272A5-7CAE-449B-EB8D-C3D2E3AF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98038"/>
            <a:ext cx="10659110" cy="4351338"/>
          </a:xfrm>
        </p:spPr>
        <p:txBody>
          <a:bodyPr/>
          <a:lstStyle/>
          <a:p>
            <a:r>
              <a:rPr lang="pt-BR" dirty="0"/>
              <a:t>Diminuição da perda do gerador = melhor reconstrução</a:t>
            </a:r>
          </a:p>
          <a:p>
            <a:endParaRPr lang="pt-BR" dirty="0"/>
          </a:p>
          <a:p>
            <a:r>
              <a:rPr lang="pt-BR" dirty="0"/>
              <a:t>Perda do discriminador estabiliza</a:t>
            </a:r>
          </a:p>
        </p:txBody>
      </p:sp>
      <p:pic>
        <p:nvPicPr>
          <p:cNvPr id="6" name="Imagem 5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BB3937CD-41EE-42EA-6E77-CD89EC8D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1" y="2514591"/>
            <a:ext cx="10422194" cy="434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9550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472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Nova</vt:lpstr>
      <vt:lpstr>Times New Roman</vt:lpstr>
      <vt:lpstr>Wingdings</vt:lpstr>
      <vt:lpstr>ConfettiVTI</vt:lpstr>
      <vt:lpstr>Colorização de Imagens com GANs  Projeto de Computação Gráfica</vt:lpstr>
      <vt:lpstr>Objetivo do Projeto</vt:lpstr>
      <vt:lpstr>UTKFace Dataset</vt:lpstr>
      <vt:lpstr>Linguagem e Bibliotecas</vt:lpstr>
      <vt:lpstr>Arquitetura do Projeto</vt:lpstr>
      <vt:lpstr>Treinamento do Dataset</vt:lpstr>
      <vt:lpstr>Como Funciona o Projeto?</vt:lpstr>
      <vt:lpstr>Resultados Visuais do Projeto</vt:lpstr>
      <vt:lpstr>Curva de Perda</vt:lpstr>
      <vt:lpstr>Conclusões</vt:lpstr>
      <vt:lpstr>Melhorias Futuras</vt:lpstr>
      <vt:lpstr>Limitações do Projeto</vt:lpstr>
      <vt:lpstr>Bônus – Comparação entre Resultados com e sem GANs</vt:lpstr>
      <vt:lpstr>Espaço para dúvidas, angústias, questionamentos e debate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Lucca Rosário</dc:creator>
  <cp:lastModifiedBy>Lucca Rosário</cp:lastModifiedBy>
  <cp:revision>1</cp:revision>
  <dcterms:created xsi:type="dcterms:W3CDTF">2025-05-18T21:07:19Z</dcterms:created>
  <dcterms:modified xsi:type="dcterms:W3CDTF">2025-05-18T21:39:52Z</dcterms:modified>
</cp:coreProperties>
</file>