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Roboto Slab"/>
      <p:regular r:id="rId20"/>
      <p:bold r:id="rId21"/>
    </p:embeddedFont>
    <p:embeddedFont>
      <p:font typeface="Robo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Slab-regular.fntdata"/><Relationship Id="rId22" Type="http://schemas.openxmlformats.org/officeDocument/2006/relationships/font" Target="fonts/Roboto-regular.fntdata"/><Relationship Id="rId21" Type="http://schemas.openxmlformats.org/officeDocument/2006/relationships/font" Target="fonts/RobotoSlab-bold.fntdata"/><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61a2de3454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61a2de3454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9ca15b3fcc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9ca15b3fcc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8e406ae6ab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8e406ae6ab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61d21ddd86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61d21ddd86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61d21ddd86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61d21ddd86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61a2de3454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261a2de3454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61a2de3454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61a2de3454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61d21ddd86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61d21ddd86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61a2de3454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61a2de3454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9ca15b3fc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9ca15b3fc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8e406ae6ab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8e406ae6ab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8e406ae6ab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8e406ae6ab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8e406ae6ab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8e406ae6ab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arxiv.org/abs/2303.06689" TargetMode="External"/><Relationship Id="rId4" Type="http://schemas.openxmlformats.org/officeDocument/2006/relationships/hyperlink" Target="https://arxiv.org/abs/2305.06599" TargetMode="External"/><Relationship Id="rId5" Type="http://schemas.openxmlformats.org/officeDocument/2006/relationships/hyperlink" Target="https://dl.acm.org/doi/abs/10.1145/3545945.3569770" TargetMode="External"/><Relationship Id="rId6" Type="http://schemas.openxmlformats.org/officeDocument/2006/relationships/hyperlink" Target="https://arxiv.org/abs/2108.07732"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jpg"/><Relationship Id="rId4" Type="http://schemas.openxmlformats.org/officeDocument/2006/relationships/image" Target="../media/image6.jpg"/><Relationship Id="rId5" Type="http://schemas.openxmlformats.org/officeDocument/2006/relationships/image" Target="../media/image8.jpg"/><Relationship Id="rId6"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stackoverflow.com/questions/76040306/modulenotfounderror-no-module-named-llama-index-langchain-helpers-chatgpt"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600"/>
              <a:t>Enhancing programming solutions through the integration of LLM API’s</a:t>
            </a:r>
            <a:endParaRPr sz="3600"/>
          </a:p>
        </p:txBody>
      </p:sp>
      <p:sp>
        <p:nvSpPr>
          <p:cNvPr id="64" name="Google Shape;64;p13"/>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By Patrick Carnevale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2"/>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Techniques:</a:t>
            </a:r>
            <a:endParaRPr/>
          </a:p>
        </p:txBody>
      </p:sp>
      <p:sp>
        <p:nvSpPr>
          <p:cNvPr id="136" name="Google Shape;136;p22"/>
          <p:cNvSpPr txBox="1"/>
          <p:nvPr>
            <p:ph idx="1" type="body"/>
          </p:nvPr>
        </p:nvSpPr>
        <p:spPr>
          <a:xfrm>
            <a:off x="387900" y="1387575"/>
            <a:ext cx="8368200" cy="3630000"/>
          </a:xfrm>
          <a:prstGeom prst="rect">
            <a:avLst/>
          </a:prstGeom>
        </p:spPr>
        <p:txBody>
          <a:bodyPr anchorCtr="0" anchor="t" bIns="91425" lIns="91425" spcFirstLastPara="1" rIns="91425" wrap="square" tIns="91425">
            <a:noAutofit/>
          </a:bodyPr>
          <a:lstStyle/>
          <a:p>
            <a:pPr indent="0" lvl="0" marL="0" rtl="0" algn="l">
              <a:lnSpc>
                <a:spcPct val="133333"/>
              </a:lnSpc>
              <a:spcBef>
                <a:spcPts val="1800"/>
              </a:spcBef>
              <a:spcAft>
                <a:spcPts val="0"/>
              </a:spcAft>
              <a:buNone/>
            </a:pPr>
            <a:r>
              <a:rPr b="1" lang="en" sz="1300"/>
              <a:t>Few-Shot Prompting (“allows a language model to adapt”)</a:t>
            </a:r>
            <a:endParaRPr b="1" sz="1300"/>
          </a:p>
          <a:p>
            <a:pPr indent="-285750" lvl="0" marL="457200" rtl="0" algn="l">
              <a:spcBef>
                <a:spcPts val="400"/>
              </a:spcBef>
              <a:spcAft>
                <a:spcPts val="0"/>
              </a:spcAft>
              <a:buClr>
                <a:schemeClr val="dk1"/>
              </a:buClr>
              <a:buSzPts val="900"/>
              <a:buChar char="●"/>
            </a:pPr>
            <a:r>
              <a:rPr lang="en" sz="900"/>
              <a:t>By using multiple instances of the same LLM API, we can train our model by providing it more and more information. The more information that is provided, the more </a:t>
            </a:r>
            <a:r>
              <a:rPr lang="en" sz="900"/>
              <a:t>desirable</a:t>
            </a:r>
            <a:r>
              <a:rPr lang="en" sz="900"/>
              <a:t> the outcome will be. In this case, we train our model with 2 </a:t>
            </a:r>
            <a:r>
              <a:rPr lang="en" sz="900"/>
              <a:t>run throughs</a:t>
            </a:r>
            <a:r>
              <a:rPr lang="en" sz="900"/>
              <a:t> which trains it on the first pass and provides the improved answer on the second.</a:t>
            </a:r>
            <a:endParaRPr sz="900"/>
          </a:p>
          <a:p>
            <a:pPr indent="0" lvl="0" marL="0" rtl="0" algn="l">
              <a:lnSpc>
                <a:spcPct val="133333"/>
              </a:lnSpc>
              <a:spcBef>
                <a:spcPts val="1800"/>
              </a:spcBef>
              <a:spcAft>
                <a:spcPts val="0"/>
              </a:spcAft>
              <a:buNone/>
            </a:pPr>
            <a:r>
              <a:rPr b="1" lang="en" sz="1300"/>
              <a:t>Prompt Programming / Natural Language Prompts (“crafting prompts that convey the desired task”)</a:t>
            </a:r>
            <a:endParaRPr b="1" sz="1300"/>
          </a:p>
          <a:p>
            <a:pPr indent="-285750" lvl="0" marL="457200" rtl="0" algn="l">
              <a:spcBef>
                <a:spcPts val="400"/>
              </a:spcBef>
              <a:spcAft>
                <a:spcPts val="0"/>
              </a:spcAft>
              <a:buSzPts val="900"/>
              <a:buChar char="●"/>
            </a:pPr>
            <a:r>
              <a:rPr lang="en" sz="900"/>
              <a:t>When asking the program to generate an improved answer, it’s important to be concise and descriptive with the prompt. Such a prompt will improve the coherence-ness and clarity of user queries. </a:t>
            </a:r>
            <a:endParaRPr sz="900"/>
          </a:p>
          <a:p>
            <a:pPr indent="0" lvl="0" marL="0" rtl="0" algn="l">
              <a:lnSpc>
                <a:spcPct val="133333"/>
              </a:lnSpc>
              <a:spcBef>
                <a:spcPts val="1800"/>
              </a:spcBef>
              <a:spcAft>
                <a:spcPts val="0"/>
              </a:spcAft>
              <a:buNone/>
            </a:pPr>
            <a:r>
              <a:rPr b="1" lang="en" sz="1300"/>
              <a:t>Chain of Thought and Chain of Reasoning (“a series of intermediate reasoning steps”)</a:t>
            </a:r>
            <a:endParaRPr b="1" sz="1300"/>
          </a:p>
          <a:p>
            <a:pPr indent="-285750" lvl="0" marL="457200" rtl="0" algn="l">
              <a:spcBef>
                <a:spcPts val="400"/>
              </a:spcBef>
              <a:spcAft>
                <a:spcPts val="0"/>
              </a:spcAft>
              <a:buClr>
                <a:schemeClr val="dk1"/>
              </a:buClr>
              <a:buSzPts val="900"/>
              <a:buChar char="●"/>
            </a:pPr>
            <a:r>
              <a:rPr lang="en" sz="900"/>
              <a:t>A non structured </a:t>
            </a:r>
            <a:r>
              <a:rPr lang="en" sz="900"/>
              <a:t>query</a:t>
            </a:r>
            <a:r>
              <a:rPr lang="en" sz="900"/>
              <a:t> can </a:t>
            </a:r>
            <a:r>
              <a:rPr lang="en" sz="900"/>
              <a:t>confuse</a:t>
            </a:r>
            <a:r>
              <a:rPr lang="en" sz="900"/>
              <a:t> the model and provide an answer that is not the </a:t>
            </a:r>
            <a:r>
              <a:rPr lang="en" sz="900"/>
              <a:t>desired</a:t>
            </a:r>
            <a:r>
              <a:rPr lang="en" sz="900"/>
              <a:t> one. For example, it might not be able to get from point a to b and might instead go straight to f. </a:t>
            </a:r>
            <a:endParaRPr sz="900"/>
          </a:p>
          <a:p>
            <a:pPr indent="0" lvl="0" marL="0" rtl="0" algn="l">
              <a:lnSpc>
                <a:spcPct val="133333"/>
              </a:lnSpc>
              <a:spcBef>
                <a:spcPts val="1800"/>
              </a:spcBef>
              <a:spcAft>
                <a:spcPts val="0"/>
              </a:spcAft>
              <a:buNone/>
            </a:pPr>
            <a:r>
              <a:rPr b="1" lang="en" sz="1300"/>
              <a:t>Easier Computation / Program decomposition (“breaking a complex problem or system into parts”)</a:t>
            </a:r>
            <a:endParaRPr b="1" sz="1300"/>
          </a:p>
          <a:p>
            <a:pPr indent="-285750" lvl="0" marL="457200" rtl="0" algn="l">
              <a:spcBef>
                <a:spcPts val="400"/>
              </a:spcBef>
              <a:spcAft>
                <a:spcPts val="0"/>
              </a:spcAft>
              <a:buClr>
                <a:schemeClr val="dk1"/>
              </a:buClr>
              <a:buSzPts val="900"/>
              <a:buChar char="●"/>
            </a:pPr>
            <a:r>
              <a:rPr lang="en" sz="900"/>
              <a:t>Providing the model with the question, answer and processed answer will give it as much information as possible in order to ascertain the proper order of operations in order to compute the problem. The comparison of the two answers ensures that whatever parts were missed in the first run through and addressed in the second one.</a:t>
            </a:r>
            <a:endParaRPr sz="9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3"/>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Future / Challenges:</a:t>
            </a:r>
            <a:endParaRPr/>
          </a:p>
        </p:txBody>
      </p:sp>
      <p:sp>
        <p:nvSpPr>
          <p:cNvPr id="142" name="Google Shape;142;p23"/>
          <p:cNvSpPr txBox="1"/>
          <p:nvPr>
            <p:ph idx="1" type="body"/>
          </p:nvPr>
        </p:nvSpPr>
        <p:spPr>
          <a:xfrm>
            <a:off x="408900" y="1411175"/>
            <a:ext cx="8326200" cy="3504300"/>
          </a:xfrm>
          <a:prstGeom prst="rect">
            <a:avLst/>
          </a:prstGeom>
        </p:spPr>
        <p:txBody>
          <a:bodyPr anchorCtr="0" anchor="t" bIns="91425" lIns="91425" spcFirstLastPara="1" rIns="91425" wrap="square" tIns="91425">
            <a:normAutofit fontScale="25000" lnSpcReduction="20000"/>
          </a:bodyPr>
          <a:lstStyle/>
          <a:p>
            <a:pPr indent="0" lvl="0" marL="0" rtl="0" algn="l">
              <a:lnSpc>
                <a:spcPct val="115000"/>
              </a:lnSpc>
              <a:spcBef>
                <a:spcPts val="1800"/>
              </a:spcBef>
              <a:spcAft>
                <a:spcPts val="0"/>
              </a:spcAft>
              <a:buNone/>
            </a:pPr>
            <a:r>
              <a:rPr b="1" lang="en" sz="4349"/>
              <a:t>Questions with no answers</a:t>
            </a:r>
            <a:endParaRPr b="1" sz="4349"/>
          </a:p>
          <a:p>
            <a:pPr indent="-291979" lvl="0" marL="457200" rtl="0" algn="l">
              <a:lnSpc>
                <a:spcPct val="115000"/>
              </a:lnSpc>
              <a:spcBef>
                <a:spcPts val="400"/>
              </a:spcBef>
              <a:spcAft>
                <a:spcPts val="0"/>
              </a:spcAft>
              <a:buClr>
                <a:schemeClr val="dk1"/>
              </a:buClr>
              <a:buSzPct val="100000"/>
              <a:buChar char="●"/>
            </a:pPr>
            <a:r>
              <a:rPr lang="en" sz="3992"/>
              <a:t>Since we are taking the 300 newest programming related questions, we will sometimes get questions with no answers, because no ones has had time to answer them yet. Therefore we need a way to only provide the processed answer or we can wait for a real person to answer it and go through our normal process.</a:t>
            </a:r>
            <a:endParaRPr sz="3992"/>
          </a:p>
          <a:p>
            <a:pPr indent="0" lvl="0" marL="0" rtl="0" algn="l">
              <a:lnSpc>
                <a:spcPct val="115000"/>
              </a:lnSpc>
              <a:spcBef>
                <a:spcPts val="1800"/>
              </a:spcBef>
              <a:spcAft>
                <a:spcPts val="0"/>
              </a:spcAft>
              <a:buNone/>
            </a:pPr>
            <a:r>
              <a:rPr b="1" lang="en" sz="4349"/>
              <a:t>Improved speed</a:t>
            </a:r>
            <a:endParaRPr b="1" sz="4349"/>
          </a:p>
          <a:p>
            <a:pPr indent="-291979" lvl="0" marL="457200" rtl="0" algn="l">
              <a:lnSpc>
                <a:spcPct val="115000"/>
              </a:lnSpc>
              <a:spcBef>
                <a:spcPts val="400"/>
              </a:spcBef>
              <a:spcAft>
                <a:spcPts val="0"/>
              </a:spcAft>
              <a:buClr>
                <a:schemeClr val="dk1"/>
              </a:buClr>
              <a:buSzPct val="100000"/>
              <a:buChar char="●"/>
            </a:pPr>
            <a:r>
              <a:rPr lang="en" sz="3992"/>
              <a:t>We can further increase the processing time by cleaning up the code. Doing so would make the program more usable and efficient for the end user.</a:t>
            </a:r>
            <a:endParaRPr sz="3992"/>
          </a:p>
          <a:p>
            <a:pPr indent="0" lvl="0" marL="0" rtl="0" algn="l">
              <a:lnSpc>
                <a:spcPct val="115000"/>
              </a:lnSpc>
              <a:spcBef>
                <a:spcPts val="1800"/>
              </a:spcBef>
              <a:spcAft>
                <a:spcPts val="0"/>
              </a:spcAft>
              <a:buNone/>
            </a:pPr>
            <a:r>
              <a:rPr b="1" lang="en" sz="4349"/>
              <a:t>Accuracy</a:t>
            </a:r>
            <a:endParaRPr b="1" sz="4349"/>
          </a:p>
          <a:p>
            <a:pPr indent="-291979" lvl="0" marL="457200" rtl="0" algn="l">
              <a:lnSpc>
                <a:spcPct val="115000"/>
              </a:lnSpc>
              <a:spcBef>
                <a:spcPts val="400"/>
              </a:spcBef>
              <a:spcAft>
                <a:spcPts val="0"/>
              </a:spcAft>
              <a:buClr>
                <a:schemeClr val="dk1"/>
              </a:buClr>
              <a:buSzPct val="100000"/>
              <a:buChar char="●"/>
            </a:pPr>
            <a:r>
              <a:rPr lang="en" sz="3992"/>
              <a:t>With so many programming questions being scrapped there's bound to be duplicates or questions that don’t make sense / aren’t relevant. We can implement a feature that uses machine learning to detect such questions and remove them from the list</a:t>
            </a:r>
            <a:endParaRPr sz="3992"/>
          </a:p>
          <a:p>
            <a:pPr indent="0" lvl="0" marL="0" rtl="0" algn="l">
              <a:lnSpc>
                <a:spcPct val="115000"/>
              </a:lnSpc>
              <a:spcBef>
                <a:spcPts val="1500"/>
              </a:spcBef>
              <a:spcAft>
                <a:spcPts val="0"/>
              </a:spcAft>
              <a:buNone/>
            </a:pPr>
            <a:r>
              <a:rPr b="1" lang="en" sz="4536"/>
              <a:t>Multiple answers</a:t>
            </a:r>
            <a:endParaRPr b="1" sz="4536"/>
          </a:p>
          <a:p>
            <a:pPr indent="-291979" lvl="0" marL="457200" rtl="0" algn="l">
              <a:lnSpc>
                <a:spcPct val="115000"/>
              </a:lnSpc>
              <a:spcBef>
                <a:spcPts val="1500"/>
              </a:spcBef>
              <a:spcAft>
                <a:spcPts val="0"/>
              </a:spcAft>
              <a:buSzPct val="100000"/>
              <a:buChar char="●"/>
            </a:pPr>
            <a:r>
              <a:rPr lang="en" sz="3992"/>
              <a:t>With some stack overflow questions, there are many answers that people provide, one of the examples we did at 30! Eventually we can combine these 3 answers with our improved answer to get a super accurate answer from a LLM API that's already been trained by processing the first two answers.</a:t>
            </a:r>
            <a:endParaRPr sz="3992"/>
          </a:p>
          <a:p>
            <a:pPr indent="0" lvl="0" marL="0" rtl="0" algn="l">
              <a:spcBef>
                <a:spcPts val="15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Conclusion</a:t>
            </a:r>
            <a:r>
              <a:rPr lang="en"/>
              <a:t>:</a:t>
            </a:r>
            <a:endParaRPr/>
          </a:p>
        </p:txBody>
      </p:sp>
      <p:sp>
        <p:nvSpPr>
          <p:cNvPr id="148" name="Google Shape;148;p24"/>
          <p:cNvSpPr txBox="1"/>
          <p:nvPr>
            <p:ph idx="1" type="body"/>
          </p:nvPr>
        </p:nvSpPr>
        <p:spPr>
          <a:xfrm>
            <a:off x="408900" y="1411175"/>
            <a:ext cx="8326200" cy="3504300"/>
          </a:xfrm>
          <a:prstGeom prst="rect">
            <a:avLst/>
          </a:prstGeom>
        </p:spPr>
        <p:txBody>
          <a:bodyPr anchorCtr="0" anchor="t" bIns="91425" lIns="91425" spcFirstLastPara="1" rIns="91425" wrap="square" tIns="91425">
            <a:noAutofit/>
          </a:bodyPr>
          <a:lstStyle/>
          <a:p>
            <a:pPr indent="0" lvl="0" marL="0" rtl="0" algn="l">
              <a:lnSpc>
                <a:spcPct val="115000"/>
              </a:lnSpc>
              <a:spcBef>
                <a:spcPts val="1800"/>
              </a:spcBef>
              <a:spcAft>
                <a:spcPts val="0"/>
              </a:spcAft>
              <a:buNone/>
            </a:pPr>
            <a:r>
              <a:rPr b="1" lang="en" sz="1649"/>
              <a:t>Why is this relevant?</a:t>
            </a:r>
            <a:endParaRPr b="1" sz="1649"/>
          </a:p>
          <a:p>
            <a:pPr indent="-310667" lvl="0" marL="457200" rtl="0" algn="l">
              <a:lnSpc>
                <a:spcPct val="115000"/>
              </a:lnSpc>
              <a:spcBef>
                <a:spcPts val="400"/>
              </a:spcBef>
              <a:spcAft>
                <a:spcPts val="0"/>
              </a:spcAft>
              <a:buClr>
                <a:schemeClr val="dk1"/>
              </a:buClr>
              <a:buSzPts val="1292"/>
              <a:buChar char="●"/>
            </a:pPr>
            <a:r>
              <a:rPr lang="en" sz="1292"/>
              <a:t>So we can improve quality of code and make learning easier.</a:t>
            </a:r>
            <a:endParaRPr sz="1292"/>
          </a:p>
          <a:p>
            <a:pPr indent="0" lvl="0" marL="0" rtl="0" algn="l">
              <a:lnSpc>
                <a:spcPct val="115000"/>
              </a:lnSpc>
              <a:spcBef>
                <a:spcPts val="1800"/>
              </a:spcBef>
              <a:spcAft>
                <a:spcPts val="0"/>
              </a:spcAft>
              <a:buNone/>
            </a:pPr>
            <a:r>
              <a:rPr b="1" lang="en" sz="1649"/>
              <a:t>How are we doing it?</a:t>
            </a:r>
            <a:endParaRPr b="1" sz="1649"/>
          </a:p>
          <a:p>
            <a:pPr indent="-310667" lvl="0" marL="457200" rtl="0" algn="l">
              <a:lnSpc>
                <a:spcPct val="115000"/>
              </a:lnSpc>
              <a:spcBef>
                <a:spcPts val="400"/>
              </a:spcBef>
              <a:spcAft>
                <a:spcPts val="0"/>
              </a:spcAft>
              <a:buClr>
                <a:schemeClr val="dk1"/>
              </a:buClr>
              <a:buSzPts val="1292"/>
              <a:buChar char="●"/>
            </a:pPr>
            <a:r>
              <a:rPr lang="en" sz="1292"/>
              <a:t>By processing existing confusing answers into new descriptive and clear answers.</a:t>
            </a:r>
            <a:endParaRPr sz="1292"/>
          </a:p>
          <a:p>
            <a:pPr indent="0" lvl="0" marL="0" rtl="0" algn="l">
              <a:lnSpc>
                <a:spcPct val="115000"/>
              </a:lnSpc>
              <a:spcBef>
                <a:spcPts val="1800"/>
              </a:spcBef>
              <a:spcAft>
                <a:spcPts val="0"/>
              </a:spcAft>
              <a:buNone/>
            </a:pPr>
            <a:r>
              <a:rPr b="1" lang="en" sz="1649"/>
              <a:t>Why does it work?</a:t>
            </a:r>
            <a:endParaRPr b="1" sz="1649"/>
          </a:p>
          <a:p>
            <a:pPr indent="-310667" lvl="0" marL="457200" rtl="0" algn="l">
              <a:lnSpc>
                <a:spcPct val="115000"/>
              </a:lnSpc>
              <a:spcBef>
                <a:spcPts val="400"/>
              </a:spcBef>
              <a:spcAft>
                <a:spcPts val="0"/>
              </a:spcAft>
              <a:buClr>
                <a:schemeClr val="dk1"/>
              </a:buClr>
              <a:buSzPts val="1292"/>
              <a:buChar char="●"/>
            </a:pPr>
            <a:r>
              <a:rPr lang="en" sz="1292"/>
              <a:t>Because a trained model is processing our answers and improving upon them.</a:t>
            </a:r>
            <a:endParaRPr sz="1292"/>
          </a:p>
          <a:p>
            <a:pPr indent="0" lvl="0" marL="0" rtl="0" algn="l">
              <a:lnSpc>
                <a:spcPct val="115000"/>
              </a:lnSpc>
              <a:spcBef>
                <a:spcPts val="1500"/>
              </a:spcBef>
              <a:spcAft>
                <a:spcPts val="0"/>
              </a:spcAft>
              <a:buNone/>
            </a:pPr>
            <a:r>
              <a:rPr b="1" lang="en" sz="1836"/>
              <a:t>Whats next?</a:t>
            </a:r>
            <a:endParaRPr b="1" sz="1836"/>
          </a:p>
          <a:p>
            <a:pPr indent="-310667" lvl="0" marL="457200" rtl="0" algn="l">
              <a:lnSpc>
                <a:spcPct val="115000"/>
              </a:lnSpc>
              <a:spcBef>
                <a:spcPts val="1500"/>
              </a:spcBef>
              <a:spcAft>
                <a:spcPts val="0"/>
              </a:spcAft>
              <a:buSzPts val="1292"/>
              <a:buChar char="●"/>
            </a:pPr>
            <a:r>
              <a:rPr lang="en" sz="1292"/>
              <a:t>Further improving the quality of answers and scaling to handle more answers.</a:t>
            </a:r>
            <a:endParaRPr sz="1292"/>
          </a:p>
          <a:p>
            <a:pPr indent="0" lvl="0" marL="0" rtl="0" algn="l">
              <a:spcBef>
                <a:spcPts val="150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5"/>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600"/>
              <a:t>Questions?</a:t>
            </a:r>
            <a:endParaRPr sz="3600"/>
          </a:p>
        </p:txBody>
      </p:sp>
      <p:sp>
        <p:nvSpPr>
          <p:cNvPr id="154" name="Google Shape;154;p25"/>
          <p:cNvSpPr txBox="1"/>
          <p:nvPr/>
        </p:nvSpPr>
        <p:spPr>
          <a:xfrm>
            <a:off x="2307000" y="3001850"/>
            <a:ext cx="45300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solidFill>
                  <a:schemeClr val="dk1"/>
                </a:solidFill>
                <a:latin typeface="Roboto"/>
                <a:ea typeface="Roboto"/>
                <a:cs typeface="Roboto"/>
                <a:sym typeface="Roboto"/>
              </a:rPr>
              <a:t>You can also email me any questions at: carnevap@uwindsor.ca</a:t>
            </a:r>
            <a:endParaRPr sz="1000">
              <a:solidFill>
                <a:schemeClr val="dk1"/>
              </a:solidFill>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References:</a:t>
            </a:r>
            <a:endParaRPr/>
          </a:p>
        </p:txBody>
      </p:sp>
      <p:sp>
        <p:nvSpPr>
          <p:cNvPr id="160" name="Google Shape;160;p26"/>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04800" lvl="0" marL="457200" rtl="0" algn="l">
              <a:spcBef>
                <a:spcPts val="1200"/>
              </a:spcBef>
              <a:spcAft>
                <a:spcPts val="0"/>
              </a:spcAft>
              <a:buSzPts val="1200"/>
              <a:buChar char="●"/>
            </a:pPr>
            <a:r>
              <a:rPr lang="en" sz="1200">
                <a:latin typeface="Arial"/>
                <a:ea typeface="Arial"/>
                <a:cs typeface="Arial"/>
                <a:sym typeface="Arial"/>
              </a:rPr>
              <a:t>Jiang, X., Dong, Y., Wang, L., Fang, Z., Shang, Q., Li, G., Jin, Z., &amp; Jiao, W. (2023, August 3). </a:t>
            </a:r>
            <a:r>
              <a:rPr i="1" lang="en" sz="1200">
                <a:latin typeface="Arial"/>
                <a:ea typeface="Arial"/>
                <a:cs typeface="Arial"/>
                <a:sym typeface="Arial"/>
              </a:rPr>
              <a:t>Self-planning code generation with large language models</a:t>
            </a:r>
            <a:r>
              <a:rPr lang="en" sz="1200">
                <a:latin typeface="Arial"/>
                <a:ea typeface="Arial"/>
                <a:cs typeface="Arial"/>
                <a:sym typeface="Arial"/>
              </a:rPr>
              <a:t>. arXiv.org. </a:t>
            </a:r>
            <a:r>
              <a:rPr lang="en" sz="1200" u="sng">
                <a:solidFill>
                  <a:schemeClr val="hlink"/>
                </a:solidFill>
                <a:latin typeface="Arial"/>
                <a:ea typeface="Arial"/>
                <a:cs typeface="Arial"/>
                <a:sym typeface="Arial"/>
                <a:hlinkClick r:id="rId3"/>
              </a:rPr>
              <a:t>https://arxiv.org/abs/2303.06689</a:t>
            </a:r>
            <a:r>
              <a:rPr lang="en" sz="1200">
                <a:latin typeface="Arial"/>
                <a:ea typeface="Arial"/>
                <a:cs typeface="Arial"/>
                <a:sym typeface="Arial"/>
              </a:rPr>
              <a:t>  </a:t>
            </a:r>
            <a:endParaRPr sz="1200">
              <a:latin typeface="Arial"/>
              <a:ea typeface="Arial"/>
              <a:cs typeface="Arial"/>
              <a:sym typeface="Arial"/>
            </a:endParaRPr>
          </a:p>
          <a:p>
            <a:pPr indent="-304800" lvl="0" marL="457200" rtl="0" algn="l">
              <a:spcBef>
                <a:spcPts val="0"/>
              </a:spcBef>
              <a:spcAft>
                <a:spcPts val="0"/>
              </a:spcAft>
              <a:buSzPts val="1200"/>
              <a:buChar char="●"/>
            </a:pPr>
            <a:r>
              <a:rPr lang="en" sz="1200">
                <a:latin typeface="Arial"/>
                <a:ea typeface="Arial"/>
                <a:cs typeface="Arial"/>
                <a:sym typeface="Arial"/>
              </a:rPr>
              <a:t>Li, J., Li, G., Li, Y., &amp; Jin, Z. (2023, September 7). </a:t>
            </a:r>
            <a:r>
              <a:rPr i="1" lang="en" sz="1200">
                <a:latin typeface="Arial"/>
                <a:ea typeface="Arial"/>
                <a:cs typeface="Arial"/>
                <a:sym typeface="Arial"/>
              </a:rPr>
              <a:t>Structured chain-of-thought prompting for code generation</a:t>
            </a:r>
            <a:r>
              <a:rPr lang="en" sz="1200">
                <a:latin typeface="Arial"/>
                <a:ea typeface="Arial"/>
                <a:cs typeface="Arial"/>
                <a:sym typeface="Arial"/>
              </a:rPr>
              <a:t>. arXiv.org. </a:t>
            </a:r>
            <a:r>
              <a:rPr lang="en" sz="1200" u="sng">
                <a:solidFill>
                  <a:schemeClr val="hlink"/>
                </a:solidFill>
                <a:latin typeface="Arial"/>
                <a:ea typeface="Arial"/>
                <a:cs typeface="Arial"/>
                <a:sym typeface="Arial"/>
                <a:hlinkClick r:id="rId4"/>
              </a:rPr>
              <a:t>https://arxiv.org/abs/2305.06599</a:t>
            </a:r>
            <a:r>
              <a:rPr lang="en" sz="1200">
                <a:latin typeface="Arial"/>
                <a:ea typeface="Arial"/>
                <a:cs typeface="Arial"/>
                <a:sym typeface="Arial"/>
              </a:rPr>
              <a:t>   </a:t>
            </a:r>
            <a:endParaRPr sz="1200">
              <a:latin typeface="Arial"/>
              <a:ea typeface="Arial"/>
              <a:cs typeface="Arial"/>
              <a:sym typeface="Arial"/>
            </a:endParaRPr>
          </a:p>
          <a:p>
            <a:pPr indent="-304800" lvl="0" marL="457200" rtl="0" algn="l">
              <a:spcBef>
                <a:spcPts val="0"/>
              </a:spcBef>
              <a:spcAft>
                <a:spcPts val="0"/>
              </a:spcAft>
              <a:buSzPts val="1200"/>
              <a:buChar char="●"/>
            </a:pPr>
            <a:r>
              <a:rPr lang="en" sz="1200"/>
              <a:t>Tavakoli, N. (n.d.). </a:t>
            </a:r>
            <a:r>
              <a:rPr i="1" lang="en" sz="1200"/>
              <a:t>Introducing “Lime” and “Shap” (as two great candidates to explain machine learning models)</a:t>
            </a:r>
            <a:r>
              <a:rPr lang="en" sz="1200"/>
              <a:t>. </a:t>
            </a:r>
            <a:r>
              <a:rPr lang="en" sz="1200"/>
              <a:t>Windsor</a:t>
            </a:r>
            <a:r>
              <a:rPr lang="en" sz="1200"/>
              <a:t>. </a:t>
            </a:r>
            <a:endParaRPr sz="1200"/>
          </a:p>
          <a:p>
            <a:pPr indent="-304800" lvl="0" marL="457200" rtl="0" algn="l">
              <a:spcBef>
                <a:spcPts val="0"/>
              </a:spcBef>
              <a:spcAft>
                <a:spcPts val="0"/>
              </a:spcAft>
              <a:buSzPts val="1200"/>
              <a:buChar char="●"/>
            </a:pPr>
            <a:r>
              <a:rPr lang="en" sz="1100">
                <a:latin typeface="Arial"/>
                <a:ea typeface="Arial"/>
                <a:cs typeface="Arial"/>
                <a:sym typeface="Arial"/>
              </a:rPr>
              <a:t>University, J. L. A., Leinonen, J., University, A., University, A. H. A., Hellas, A., University, S. S. A., Sarsa, S., University, B. R. A. C., Reeves, B., University, A. C., Paul Denny The University of Auckland, Denny, P., Auckland, T. U. of, University, J. P. A. C., Prather, J., Brett A. Becker University College Dublin, Becker, B. A., Dublin, U. C., University, N. K., … Metrics, O. M. A. (2023, March 1). </a:t>
            </a:r>
            <a:r>
              <a:rPr i="1" lang="en" sz="1100">
                <a:latin typeface="Arial"/>
                <a:ea typeface="Arial"/>
                <a:cs typeface="Arial"/>
                <a:sym typeface="Arial"/>
              </a:rPr>
              <a:t>Using large language models to enhance programming error messages: Proceedings of the 54th ACM technical symposium on computer science education v. 1</a:t>
            </a:r>
            <a:r>
              <a:rPr lang="en" sz="1100">
                <a:latin typeface="Arial"/>
                <a:ea typeface="Arial"/>
                <a:cs typeface="Arial"/>
                <a:sym typeface="Arial"/>
              </a:rPr>
              <a:t>. ACM Conferences. </a:t>
            </a:r>
            <a:r>
              <a:rPr lang="en" sz="1100" u="sng">
                <a:solidFill>
                  <a:schemeClr val="hlink"/>
                </a:solidFill>
                <a:latin typeface="Arial"/>
                <a:ea typeface="Arial"/>
                <a:cs typeface="Arial"/>
                <a:sym typeface="Arial"/>
                <a:hlinkClick r:id="rId5"/>
              </a:rPr>
              <a:t>https://dl.acm.org/doi/abs/10.1145/3545945.3569770</a:t>
            </a:r>
            <a:r>
              <a:rPr lang="en" sz="1100">
                <a:latin typeface="Arial"/>
                <a:ea typeface="Arial"/>
                <a:cs typeface="Arial"/>
                <a:sym typeface="Arial"/>
              </a:rPr>
              <a:t>  </a:t>
            </a:r>
            <a:endParaRPr sz="1100">
              <a:latin typeface="Arial"/>
              <a:ea typeface="Arial"/>
              <a:cs typeface="Arial"/>
              <a:sym typeface="Arial"/>
            </a:endParaRPr>
          </a:p>
          <a:p>
            <a:pPr indent="-298450" lvl="0" marL="457200" rtl="0" algn="l">
              <a:spcBef>
                <a:spcPts val="0"/>
              </a:spcBef>
              <a:spcAft>
                <a:spcPts val="0"/>
              </a:spcAft>
              <a:buSzPts val="1100"/>
              <a:buFont typeface="Arial"/>
              <a:buChar char="●"/>
            </a:pPr>
            <a:r>
              <a:rPr lang="en" sz="1100">
                <a:latin typeface="Arial"/>
                <a:ea typeface="Arial"/>
                <a:cs typeface="Arial"/>
                <a:sym typeface="Arial"/>
              </a:rPr>
              <a:t>Austin, J., Odena, A., Nye, M., Bosma, M., Michalewski, H., Dohan, D., Jiang, E., Cai, C., Terry, M., Le, Q., &amp; Sutton, C. (2021, August 16). </a:t>
            </a:r>
            <a:r>
              <a:rPr i="1" lang="en" sz="1100">
                <a:latin typeface="Arial"/>
                <a:ea typeface="Arial"/>
                <a:cs typeface="Arial"/>
                <a:sym typeface="Arial"/>
              </a:rPr>
              <a:t>Program synthesis with large language models</a:t>
            </a:r>
            <a:r>
              <a:rPr lang="en" sz="1100">
                <a:latin typeface="Arial"/>
                <a:ea typeface="Arial"/>
                <a:cs typeface="Arial"/>
                <a:sym typeface="Arial"/>
              </a:rPr>
              <a:t>. arXiv.org. </a:t>
            </a:r>
            <a:r>
              <a:rPr lang="en" sz="1100" u="sng">
                <a:solidFill>
                  <a:schemeClr val="hlink"/>
                </a:solidFill>
                <a:latin typeface="Arial"/>
                <a:ea typeface="Arial"/>
                <a:cs typeface="Arial"/>
                <a:sym typeface="Arial"/>
                <a:hlinkClick r:id="rId6"/>
              </a:rPr>
              <a:t>https://arxiv.org/abs/2108.07732</a:t>
            </a:r>
            <a:r>
              <a:rPr lang="en" sz="1100">
                <a:latin typeface="Arial"/>
                <a:ea typeface="Arial"/>
                <a:cs typeface="Arial"/>
                <a:sym typeface="Arial"/>
              </a:rPr>
              <a:t>  </a:t>
            </a:r>
            <a:endParaRPr sz="1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Introduction:</a:t>
            </a:r>
            <a:endParaRPr/>
          </a:p>
        </p:txBody>
      </p:sp>
      <p:sp>
        <p:nvSpPr>
          <p:cNvPr id="70" name="Google Shape;70;p1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fontScale="92500" lnSpcReduction="20000"/>
          </a:bodyPr>
          <a:lstStyle/>
          <a:p>
            <a:pPr indent="0" lvl="0" marL="0" rtl="0" algn="l">
              <a:lnSpc>
                <a:spcPct val="133333"/>
              </a:lnSpc>
              <a:spcBef>
                <a:spcPts val="1800"/>
              </a:spcBef>
              <a:spcAft>
                <a:spcPts val="0"/>
              </a:spcAft>
              <a:buNone/>
            </a:pPr>
            <a:r>
              <a:rPr b="1" lang="en" sz="1700"/>
              <a:t>Whether</a:t>
            </a:r>
            <a:r>
              <a:rPr b="1" lang="en" sz="1700"/>
              <a:t> you’re a new or veteran coder,</a:t>
            </a:r>
            <a:r>
              <a:rPr b="1" lang="en" sz="1700"/>
              <a:t> Stack Overflow is a valuable resource for learning to code, however, there are some challenges and potential issues that learners may encounter, including:</a:t>
            </a:r>
            <a:br>
              <a:rPr b="1" lang="en" sz="1700"/>
            </a:br>
            <a:endParaRPr b="1" sz="1700"/>
          </a:p>
          <a:p>
            <a:pPr indent="-299085" lvl="0" marL="457200" rtl="0" algn="l">
              <a:lnSpc>
                <a:spcPct val="150000"/>
              </a:lnSpc>
              <a:spcBef>
                <a:spcPts val="400"/>
              </a:spcBef>
              <a:spcAft>
                <a:spcPts val="0"/>
              </a:spcAft>
              <a:buClr>
                <a:schemeClr val="dk1"/>
              </a:buClr>
              <a:buSzPct val="100000"/>
              <a:buChar char="●"/>
            </a:pPr>
            <a:r>
              <a:rPr lang="en" sz="1200"/>
              <a:t>Complexity of Responses</a:t>
            </a:r>
            <a:endParaRPr sz="1200"/>
          </a:p>
          <a:p>
            <a:pPr indent="-299085" lvl="0" marL="457200" rtl="0" algn="l">
              <a:lnSpc>
                <a:spcPct val="150000"/>
              </a:lnSpc>
              <a:spcBef>
                <a:spcPts val="0"/>
              </a:spcBef>
              <a:spcAft>
                <a:spcPts val="0"/>
              </a:spcAft>
              <a:buClr>
                <a:schemeClr val="dk1"/>
              </a:buClr>
              <a:buSzPct val="100000"/>
              <a:buChar char="●"/>
            </a:pPr>
            <a:r>
              <a:rPr lang="en" sz="1200"/>
              <a:t>Lack of Explanation</a:t>
            </a:r>
            <a:endParaRPr sz="1200"/>
          </a:p>
          <a:p>
            <a:pPr indent="-299085" lvl="0" marL="457200" rtl="0" algn="l">
              <a:lnSpc>
                <a:spcPct val="150000"/>
              </a:lnSpc>
              <a:spcBef>
                <a:spcPts val="0"/>
              </a:spcBef>
              <a:spcAft>
                <a:spcPts val="0"/>
              </a:spcAft>
              <a:buClr>
                <a:schemeClr val="dk1"/>
              </a:buClr>
              <a:buSzPct val="100000"/>
              <a:buChar char="●"/>
            </a:pPr>
            <a:r>
              <a:rPr lang="en" sz="1200"/>
              <a:t>Outdated Information</a:t>
            </a:r>
            <a:endParaRPr sz="1200"/>
          </a:p>
          <a:p>
            <a:pPr indent="-299085" lvl="0" marL="457200" rtl="0" algn="l">
              <a:lnSpc>
                <a:spcPct val="150000"/>
              </a:lnSpc>
              <a:spcBef>
                <a:spcPts val="0"/>
              </a:spcBef>
              <a:spcAft>
                <a:spcPts val="0"/>
              </a:spcAft>
              <a:buClr>
                <a:schemeClr val="dk1"/>
              </a:buClr>
              <a:buSzPct val="100000"/>
              <a:buChar char="●"/>
            </a:pPr>
            <a:r>
              <a:rPr lang="en" sz="1200"/>
              <a:t>Differing Skill Levels</a:t>
            </a:r>
            <a:endParaRPr sz="1200"/>
          </a:p>
          <a:p>
            <a:pPr indent="-299085" lvl="0" marL="457200" rtl="0" algn="l">
              <a:lnSpc>
                <a:spcPct val="150000"/>
              </a:lnSpc>
              <a:spcBef>
                <a:spcPts val="0"/>
              </a:spcBef>
              <a:spcAft>
                <a:spcPts val="0"/>
              </a:spcAft>
              <a:buClr>
                <a:schemeClr val="dk1"/>
              </a:buClr>
              <a:buSzPct val="100000"/>
              <a:buChar char="●"/>
            </a:pPr>
            <a:r>
              <a:rPr lang="en" sz="1200"/>
              <a:t>Limited Context</a:t>
            </a:r>
            <a:endParaRPr sz="1200"/>
          </a:p>
          <a:p>
            <a:pPr indent="-299085" lvl="0" marL="457200" rtl="0" algn="l">
              <a:lnSpc>
                <a:spcPct val="150000"/>
              </a:lnSpc>
              <a:spcBef>
                <a:spcPts val="0"/>
              </a:spcBef>
              <a:spcAft>
                <a:spcPts val="0"/>
              </a:spcAft>
              <a:buClr>
                <a:schemeClr val="dk1"/>
              </a:buClr>
              <a:buSzPct val="100000"/>
              <a:buChar char="●"/>
            </a:pPr>
            <a:r>
              <a:rPr lang="en" sz="1200"/>
              <a:t>Over-Reliance on Copy-Pasting</a:t>
            </a:r>
            <a:endParaRPr sz="1200"/>
          </a:p>
          <a:p>
            <a:pPr indent="-299085" lvl="0" marL="457200" rtl="0" algn="l">
              <a:lnSpc>
                <a:spcPct val="150000"/>
              </a:lnSpc>
              <a:spcBef>
                <a:spcPts val="0"/>
              </a:spcBef>
              <a:spcAft>
                <a:spcPts val="0"/>
              </a:spcAft>
              <a:buClr>
                <a:schemeClr val="dk1"/>
              </a:buClr>
              <a:buSzPct val="100000"/>
              <a:buChar char="●"/>
            </a:pPr>
            <a:r>
              <a:rPr lang="en" sz="1200"/>
              <a:t>Ineffective Communication</a:t>
            </a:r>
            <a:endParaRPr sz="1200"/>
          </a:p>
          <a:p>
            <a:pPr indent="-299085" lvl="0" marL="457200" rtl="0" algn="l">
              <a:lnSpc>
                <a:spcPct val="150000"/>
              </a:lnSpc>
              <a:spcBef>
                <a:spcPts val="0"/>
              </a:spcBef>
              <a:spcAft>
                <a:spcPts val="0"/>
              </a:spcAft>
              <a:buClr>
                <a:schemeClr val="dk1"/>
              </a:buClr>
              <a:buSzPct val="100000"/>
              <a:buChar char="●"/>
            </a:pPr>
            <a:r>
              <a:rPr lang="en" sz="1200"/>
              <a:t>Subjectivity or Bias</a:t>
            </a:r>
            <a:endParaRPr sz="1200"/>
          </a:p>
        </p:txBody>
      </p:sp>
      <p:pic>
        <p:nvPicPr>
          <p:cNvPr id="71" name="Google Shape;71;p14"/>
          <p:cNvPicPr preferRelativeResize="0"/>
          <p:nvPr/>
        </p:nvPicPr>
        <p:blipFill>
          <a:blip r:embed="rId3">
            <a:alphaModFix/>
          </a:blip>
          <a:stretch>
            <a:fillRect/>
          </a:stretch>
        </p:blipFill>
        <p:spPr>
          <a:xfrm>
            <a:off x="3641350" y="2571750"/>
            <a:ext cx="4161824" cy="18193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Research Objective: </a:t>
            </a:r>
            <a:endParaRPr/>
          </a:p>
        </p:txBody>
      </p:sp>
      <p:sp>
        <p:nvSpPr>
          <p:cNvPr id="77" name="Google Shape;77;p15"/>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lnSpc>
                <a:spcPct val="133333"/>
              </a:lnSpc>
              <a:spcBef>
                <a:spcPts val="1800"/>
              </a:spcBef>
              <a:spcAft>
                <a:spcPts val="0"/>
              </a:spcAft>
              <a:buNone/>
            </a:pPr>
            <a:r>
              <a:rPr b="1" lang="en" sz="1700"/>
              <a:t>Our goal is to improve Stack Overflow answers using Large Language Models (LLMs) such as ChatGPT, to enhance user experience and code quality.</a:t>
            </a:r>
            <a:endParaRPr b="1" sz="1700"/>
          </a:p>
          <a:p>
            <a:pPr indent="0" lvl="0" marL="0" rtl="0" algn="l">
              <a:lnSpc>
                <a:spcPct val="133333"/>
              </a:lnSpc>
              <a:spcBef>
                <a:spcPts val="1800"/>
              </a:spcBef>
              <a:spcAft>
                <a:spcPts val="0"/>
              </a:spcAft>
              <a:buNone/>
            </a:pPr>
            <a:r>
              <a:rPr b="1" lang="en" sz="1700"/>
              <a:t>How? (steps)</a:t>
            </a:r>
            <a:endParaRPr b="1" sz="1700"/>
          </a:p>
          <a:p>
            <a:pPr indent="-304800" lvl="0" marL="457200" rtl="0" algn="l">
              <a:spcBef>
                <a:spcPts val="400"/>
              </a:spcBef>
              <a:spcAft>
                <a:spcPts val="0"/>
              </a:spcAft>
              <a:buClr>
                <a:schemeClr val="dk1"/>
              </a:buClr>
              <a:buSzPts val="1200"/>
              <a:buChar char="●"/>
            </a:pPr>
            <a:r>
              <a:rPr b="1" lang="en" sz="1200"/>
              <a:t>By making a program that will take programming questions + answers from Stack Overflow </a:t>
            </a:r>
            <a:endParaRPr b="1" sz="1200"/>
          </a:p>
          <a:p>
            <a:pPr indent="-304800" lvl="0" marL="457200" rtl="0" algn="l">
              <a:spcBef>
                <a:spcPts val="0"/>
              </a:spcBef>
              <a:spcAft>
                <a:spcPts val="0"/>
              </a:spcAft>
              <a:buClr>
                <a:schemeClr val="dk1"/>
              </a:buClr>
              <a:buSzPts val="1200"/>
              <a:buChar char="●"/>
            </a:pPr>
            <a:r>
              <a:rPr b="1" lang="en" sz="1200"/>
              <a:t>Run them through a (LLM) (API) to generate an answer. </a:t>
            </a:r>
            <a:endParaRPr b="1" sz="1200"/>
          </a:p>
          <a:p>
            <a:pPr indent="-304800" lvl="0" marL="457200" rtl="0" algn="l">
              <a:spcBef>
                <a:spcPts val="0"/>
              </a:spcBef>
              <a:spcAft>
                <a:spcPts val="0"/>
              </a:spcAft>
              <a:buClr>
                <a:schemeClr val="dk1"/>
              </a:buClr>
              <a:buSzPts val="1200"/>
              <a:buChar char="●"/>
            </a:pPr>
            <a:r>
              <a:rPr b="1" lang="en" sz="1200"/>
              <a:t>Then combine that answer with the original question/answer in a now trained (LLM) (API) </a:t>
            </a:r>
            <a:endParaRPr b="1" sz="1200"/>
          </a:p>
          <a:p>
            <a:pPr indent="-304800" lvl="0" marL="457200" rtl="0" algn="l">
              <a:spcBef>
                <a:spcPts val="0"/>
              </a:spcBef>
              <a:spcAft>
                <a:spcPts val="0"/>
              </a:spcAft>
              <a:buClr>
                <a:schemeClr val="dk1"/>
              </a:buClr>
              <a:buSzPts val="1200"/>
              <a:buChar char="●"/>
            </a:pPr>
            <a:r>
              <a:rPr b="1" lang="en" sz="1200"/>
              <a:t>To produce an improved answer that is more accurate, descriptive and straightforward.</a:t>
            </a:r>
            <a:endParaRPr b="1" sz="1200"/>
          </a:p>
        </p:txBody>
      </p:sp>
      <p:sp>
        <p:nvSpPr>
          <p:cNvPr id="78" name="Google Shape;78;p15"/>
          <p:cNvSpPr txBox="1"/>
          <p:nvPr>
            <p:ph idx="1" type="body"/>
          </p:nvPr>
        </p:nvSpPr>
        <p:spPr>
          <a:xfrm>
            <a:off x="387900" y="3822225"/>
            <a:ext cx="8224200" cy="2896500"/>
          </a:xfrm>
          <a:prstGeom prst="rect">
            <a:avLst/>
          </a:prstGeom>
        </p:spPr>
        <p:txBody>
          <a:bodyPr anchorCtr="0" anchor="t" bIns="91425" lIns="91425" spcFirstLastPara="1" rIns="91425" wrap="square" tIns="91425">
            <a:normAutofit/>
          </a:bodyPr>
          <a:lstStyle/>
          <a:p>
            <a:pPr indent="0" lvl="0" marL="0" rtl="0" algn="l">
              <a:lnSpc>
                <a:spcPct val="133333"/>
              </a:lnSpc>
              <a:spcBef>
                <a:spcPts val="1800"/>
              </a:spcBef>
              <a:spcAft>
                <a:spcPts val="0"/>
              </a:spcAft>
              <a:buNone/>
            </a:pPr>
            <a:r>
              <a:rPr b="1" lang="en" sz="1700"/>
              <a:t>Programming language of choice:</a:t>
            </a:r>
            <a:endParaRPr b="1" sz="1700"/>
          </a:p>
          <a:p>
            <a:pPr indent="-304800" lvl="0" marL="457200" rtl="0" algn="l">
              <a:spcBef>
                <a:spcPts val="400"/>
              </a:spcBef>
              <a:spcAft>
                <a:spcPts val="0"/>
              </a:spcAft>
              <a:buClr>
                <a:schemeClr val="dk1"/>
              </a:buClr>
              <a:buSzPts val="1200"/>
              <a:buChar char="●"/>
            </a:pPr>
            <a:r>
              <a:rPr b="1" lang="en" sz="1200"/>
              <a:t>Python</a:t>
            </a:r>
            <a:endParaRPr b="1" sz="12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6"/>
          <p:cNvSpPr txBox="1"/>
          <p:nvPr>
            <p:ph type="title"/>
          </p:nvPr>
        </p:nvSpPr>
        <p:spPr>
          <a:xfrm>
            <a:off x="31475" y="-10037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Some Code:</a:t>
            </a:r>
            <a:endParaRPr/>
          </a:p>
        </p:txBody>
      </p:sp>
      <p:pic>
        <p:nvPicPr>
          <p:cNvPr id="84" name="Google Shape;84;p16"/>
          <p:cNvPicPr preferRelativeResize="0"/>
          <p:nvPr/>
        </p:nvPicPr>
        <p:blipFill>
          <a:blip r:embed="rId3">
            <a:alphaModFix/>
          </a:blip>
          <a:stretch>
            <a:fillRect/>
          </a:stretch>
        </p:blipFill>
        <p:spPr>
          <a:xfrm>
            <a:off x="5283787" y="110150"/>
            <a:ext cx="3318856" cy="2461600"/>
          </a:xfrm>
          <a:prstGeom prst="rect">
            <a:avLst/>
          </a:prstGeom>
          <a:noFill/>
          <a:ln>
            <a:noFill/>
          </a:ln>
        </p:spPr>
      </p:pic>
      <p:pic>
        <p:nvPicPr>
          <p:cNvPr id="85" name="Google Shape;85;p16"/>
          <p:cNvPicPr preferRelativeResize="0"/>
          <p:nvPr/>
        </p:nvPicPr>
        <p:blipFill>
          <a:blip r:embed="rId4">
            <a:alphaModFix/>
          </a:blip>
          <a:stretch>
            <a:fillRect/>
          </a:stretch>
        </p:blipFill>
        <p:spPr>
          <a:xfrm>
            <a:off x="144100" y="585725"/>
            <a:ext cx="4205824" cy="2127576"/>
          </a:xfrm>
          <a:prstGeom prst="rect">
            <a:avLst/>
          </a:prstGeom>
          <a:noFill/>
          <a:ln>
            <a:noFill/>
          </a:ln>
        </p:spPr>
      </p:pic>
      <p:pic>
        <p:nvPicPr>
          <p:cNvPr id="86" name="Google Shape;86;p16"/>
          <p:cNvPicPr preferRelativeResize="0"/>
          <p:nvPr/>
        </p:nvPicPr>
        <p:blipFill rotWithShape="1">
          <a:blip r:embed="rId5">
            <a:alphaModFix/>
          </a:blip>
          <a:srcRect b="0" l="0" r="931" t="0"/>
          <a:stretch/>
        </p:blipFill>
        <p:spPr>
          <a:xfrm>
            <a:off x="386988" y="2807675"/>
            <a:ext cx="3720049" cy="2269774"/>
          </a:xfrm>
          <a:prstGeom prst="rect">
            <a:avLst/>
          </a:prstGeom>
          <a:noFill/>
          <a:ln>
            <a:noFill/>
          </a:ln>
        </p:spPr>
      </p:pic>
      <p:pic>
        <p:nvPicPr>
          <p:cNvPr id="87" name="Google Shape;87;p16"/>
          <p:cNvPicPr preferRelativeResize="0"/>
          <p:nvPr/>
        </p:nvPicPr>
        <p:blipFill>
          <a:blip r:embed="rId6">
            <a:alphaModFix/>
          </a:blip>
          <a:stretch>
            <a:fillRect/>
          </a:stretch>
        </p:blipFill>
        <p:spPr>
          <a:xfrm>
            <a:off x="4876013" y="2857200"/>
            <a:ext cx="4134399" cy="2170726"/>
          </a:xfrm>
          <a:prstGeom prst="rect">
            <a:avLst/>
          </a:prstGeom>
          <a:noFill/>
          <a:ln>
            <a:noFill/>
          </a:ln>
        </p:spPr>
      </p:pic>
      <p:cxnSp>
        <p:nvCxnSpPr>
          <p:cNvPr id="88" name="Google Shape;88;p16"/>
          <p:cNvCxnSpPr>
            <a:stCxn id="85" idx="2"/>
            <a:endCxn id="86" idx="0"/>
          </p:cNvCxnSpPr>
          <p:nvPr/>
        </p:nvCxnSpPr>
        <p:spPr>
          <a:xfrm>
            <a:off x="2247012" y="2713301"/>
            <a:ext cx="0" cy="94500"/>
          </a:xfrm>
          <a:prstGeom prst="straightConnector1">
            <a:avLst/>
          </a:prstGeom>
          <a:noFill/>
          <a:ln cap="flat" cmpd="sng" w="9525">
            <a:solidFill>
              <a:srgbClr val="980000"/>
            </a:solidFill>
            <a:prstDash val="solid"/>
            <a:round/>
            <a:headEnd len="med" w="med" type="none"/>
            <a:tailEnd len="med" w="med" type="triangle"/>
          </a:ln>
        </p:spPr>
      </p:cxnSp>
      <p:cxnSp>
        <p:nvCxnSpPr>
          <p:cNvPr id="89" name="Google Shape;89;p16"/>
          <p:cNvCxnSpPr>
            <a:stCxn id="86" idx="3"/>
            <a:endCxn id="84" idx="1"/>
          </p:cNvCxnSpPr>
          <p:nvPr/>
        </p:nvCxnSpPr>
        <p:spPr>
          <a:xfrm flipH="1" rot="10800000">
            <a:off x="4107036" y="1340962"/>
            <a:ext cx="1176900" cy="2601600"/>
          </a:xfrm>
          <a:prstGeom prst="straightConnector1">
            <a:avLst/>
          </a:prstGeom>
          <a:noFill/>
          <a:ln cap="flat" cmpd="sng" w="9525">
            <a:solidFill>
              <a:srgbClr val="980000"/>
            </a:solidFill>
            <a:prstDash val="solid"/>
            <a:round/>
            <a:headEnd len="med" w="med" type="none"/>
            <a:tailEnd len="med" w="med" type="triangle"/>
          </a:ln>
        </p:spPr>
      </p:cxnSp>
      <p:cxnSp>
        <p:nvCxnSpPr>
          <p:cNvPr id="90" name="Google Shape;90;p16"/>
          <p:cNvCxnSpPr>
            <a:stCxn id="84" idx="2"/>
            <a:endCxn id="87" idx="0"/>
          </p:cNvCxnSpPr>
          <p:nvPr/>
        </p:nvCxnSpPr>
        <p:spPr>
          <a:xfrm>
            <a:off x="6943215" y="2571750"/>
            <a:ext cx="0" cy="285300"/>
          </a:xfrm>
          <a:prstGeom prst="straightConnector1">
            <a:avLst/>
          </a:prstGeom>
          <a:noFill/>
          <a:ln cap="flat" cmpd="sng" w="9525">
            <a:solidFill>
              <a:srgbClr val="980000"/>
            </a:solidFill>
            <a:prstDash val="solid"/>
            <a:round/>
            <a:headEnd len="med" w="med" type="none"/>
            <a:tailEnd len="med" w="med" type="triangle"/>
          </a:ln>
        </p:spPr>
      </p:cxnSp>
      <p:sp>
        <p:nvSpPr>
          <p:cNvPr id="91" name="Google Shape;91;p16"/>
          <p:cNvSpPr txBox="1"/>
          <p:nvPr/>
        </p:nvSpPr>
        <p:spPr>
          <a:xfrm>
            <a:off x="8003700" y="3263850"/>
            <a:ext cx="1140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a:solidFill>
                  <a:srgbClr val="980000"/>
                </a:solidFill>
                <a:latin typeface="Roboto"/>
                <a:ea typeface="Roboto"/>
                <a:cs typeface="Roboto"/>
                <a:sym typeface="Roboto"/>
              </a:rPr>
              <a:t>Processes </a:t>
            </a:r>
            <a:endParaRPr sz="700">
              <a:solidFill>
                <a:srgbClr val="980000"/>
              </a:solidFill>
              <a:latin typeface="Roboto"/>
              <a:ea typeface="Roboto"/>
              <a:cs typeface="Roboto"/>
              <a:sym typeface="Roboto"/>
            </a:endParaRPr>
          </a:p>
          <a:p>
            <a:pPr indent="0" lvl="0" marL="0" rtl="0" algn="l">
              <a:spcBef>
                <a:spcPts val="0"/>
              </a:spcBef>
              <a:spcAft>
                <a:spcPts val="0"/>
              </a:spcAft>
              <a:buNone/>
            </a:pPr>
            <a:r>
              <a:rPr lang="en" sz="700">
                <a:solidFill>
                  <a:srgbClr val="980000"/>
                </a:solidFill>
                <a:latin typeface="Roboto"/>
                <a:ea typeface="Roboto"/>
                <a:cs typeface="Roboto"/>
                <a:sym typeface="Roboto"/>
              </a:rPr>
              <a:t>improved </a:t>
            </a:r>
            <a:endParaRPr sz="700">
              <a:solidFill>
                <a:srgbClr val="980000"/>
              </a:solidFill>
              <a:latin typeface="Roboto"/>
              <a:ea typeface="Roboto"/>
              <a:cs typeface="Roboto"/>
              <a:sym typeface="Roboto"/>
            </a:endParaRPr>
          </a:p>
          <a:p>
            <a:pPr indent="0" lvl="0" marL="0" rtl="0" algn="l">
              <a:spcBef>
                <a:spcPts val="0"/>
              </a:spcBef>
              <a:spcAft>
                <a:spcPts val="0"/>
              </a:spcAft>
              <a:buNone/>
            </a:pPr>
            <a:r>
              <a:rPr lang="en" sz="700">
                <a:solidFill>
                  <a:srgbClr val="980000"/>
                </a:solidFill>
                <a:latin typeface="Roboto"/>
                <a:ea typeface="Roboto"/>
                <a:cs typeface="Roboto"/>
                <a:sym typeface="Roboto"/>
              </a:rPr>
              <a:t>answer and </a:t>
            </a:r>
            <a:endParaRPr sz="700">
              <a:solidFill>
                <a:srgbClr val="980000"/>
              </a:solidFill>
              <a:latin typeface="Roboto"/>
              <a:ea typeface="Roboto"/>
              <a:cs typeface="Roboto"/>
              <a:sym typeface="Roboto"/>
            </a:endParaRPr>
          </a:p>
          <a:p>
            <a:pPr indent="0" lvl="0" marL="0" rtl="0" algn="l">
              <a:spcBef>
                <a:spcPts val="0"/>
              </a:spcBef>
              <a:spcAft>
                <a:spcPts val="0"/>
              </a:spcAft>
              <a:buNone/>
            </a:pPr>
            <a:r>
              <a:rPr lang="en" sz="700">
                <a:solidFill>
                  <a:srgbClr val="980000"/>
                </a:solidFill>
                <a:latin typeface="Roboto"/>
                <a:ea typeface="Roboto"/>
                <a:cs typeface="Roboto"/>
                <a:sym typeface="Roboto"/>
              </a:rPr>
              <a:t>outputs</a:t>
            </a:r>
            <a:endParaRPr sz="700">
              <a:solidFill>
                <a:srgbClr val="980000"/>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5" name="Shape 95"/>
        <p:cNvGrpSpPr/>
        <p:nvPr/>
      </p:nvGrpSpPr>
      <p:grpSpPr>
        <a:xfrm>
          <a:off x="0" y="0"/>
          <a:ext cx="0" cy="0"/>
          <a:chOff x="0" y="0"/>
          <a:chExt cx="0" cy="0"/>
        </a:xfrm>
      </p:grpSpPr>
      <p:pic>
        <p:nvPicPr>
          <p:cNvPr id="96" name="Google Shape;96;p17"/>
          <p:cNvPicPr preferRelativeResize="0"/>
          <p:nvPr/>
        </p:nvPicPr>
        <p:blipFill>
          <a:blip r:embed="rId3">
            <a:alphaModFix/>
          </a:blip>
          <a:stretch>
            <a:fillRect/>
          </a:stretch>
        </p:blipFill>
        <p:spPr>
          <a:xfrm>
            <a:off x="457188" y="0"/>
            <a:ext cx="8229617" cy="514350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8"/>
          <p:cNvSpPr txBox="1"/>
          <p:nvPr>
            <p:ph type="title"/>
          </p:nvPr>
        </p:nvSpPr>
        <p:spPr>
          <a:xfrm>
            <a:off x="152400" y="0"/>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a:t>Examples:</a:t>
            </a:r>
            <a:endParaRPr b="1"/>
          </a:p>
        </p:txBody>
      </p:sp>
      <p:sp>
        <p:nvSpPr>
          <p:cNvPr id="102" name="Google Shape;102;p18"/>
          <p:cNvSpPr txBox="1"/>
          <p:nvPr>
            <p:ph idx="1" type="body"/>
          </p:nvPr>
        </p:nvSpPr>
        <p:spPr>
          <a:xfrm>
            <a:off x="387900" y="745100"/>
            <a:ext cx="41841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Example 1:</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103" name="Google Shape;103;p18"/>
          <p:cNvSpPr txBox="1"/>
          <p:nvPr/>
        </p:nvSpPr>
        <p:spPr>
          <a:xfrm>
            <a:off x="0" y="4395700"/>
            <a:ext cx="769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04" name="Google Shape;104;p18"/>
          <p:cNvSpPr txBox="1"/>
          <p:nvPr/>
        </p:nvSpPr>
        <p:spPr>
          <a:xfrm>
            <a:off x="387900" y="1394100"/>
            <a:ext cx="8368200" cy="3529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100" u="sng">
                <a:solidFill>
                  <a:schemeClr val="dk1"/>
                </a:solidFill>
                <a:latin typeface="Roboto"/>
                <a:ea typeface="Roboto"/>
                <a:cs typeface="Roboto"/>
                <a:sym typeface="Roboto"/>
              </a:rPr>
              <a:t>Title:</a:t>
            </a:r>
            <a:r>
              <a:rPr lang="en" sz="1100" u="sng">
                <a:solidFill>
                  <a:schemeClr val="dk1"/>
                </a:solidFill>
                <a:latin typeface="Roboto"/>
                <a:ea typeface="Roboto"/>
                <a:cs typeface="Roboto"/>
                <a:sym typeface="Roboto"/>
              </a:rPr>
              <a:t> </a:t>
            </a:r>
            <a:endParaRPr sz="1100" u="sng">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rPr lang="en" sz="1100">
                <a:solidFill>
                  <a:schemeClr val="dk1"/>
                </a:solidFill>
                <a:latin typeface="Roboto"/>
                <a:ea typeface="Roboto"/>
                <a:cs typeface="Roboto"/>
                <a:sym typeface="Roboto"/>
              </a:rPr>
              <a:t>“</a:t>
            </a:r>
            <a:r>
              <a:rPr lang="en" sz="1000">
                <a:solidFill>
                  <a:schemeClr val="dk1"/>
                </a:solidFill>
                <a:uFill>
                  <a:noFill/>
                </a:uFill>
                <a:latin typeface="Roboto"/>
                <a:ea typeface="Roboto"/>
                <a:cs typeface="Roboto"/>
                <a:sym typeface="Roboto"/>
                <a:hlinkClick r:id="rId3">
                  <a:extLst>
                    <a:ext uri="{A12FA001-AC4F-418D-AE19-62706E023703}">
                      <ahyp:hlinkClr val="tx"/>
                    </a:ext>
                  </a:extLst>
                </a:hlinkClick>
              </a:rPr>
              <a:t>ModuleNotFoundError: No module named 'llama_index.langchain_helpers.chatgpt'</a:t>
            </a:r>
            <a:r>
              <a:rPr lang="en" sz="1100">
                <a:solidFill>
                  <a:schemeClr val="dk1"/>
                </a:solidFill>
                <a:latin typeface="Roboto"/>
                <a:ea typeface="Roboto"/>
                <a:cs typeface="Roboto"/>
                <a:sym typeface="Roboto"/>
              </a:rPr>
              <a:t>“</a:t>
            </a:r>
            <a:endParaRPr sz="1100">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t/>
            </a:r>
            <a:endParaRPr sz="1100">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rPr b="1" lang="en" sz="1100" u="sng">
                <a:solidFill>
                  <a:schemeClr val="dk1"/>
                </a:solidFill>
                <a:latin typeface="Roboto"/>
                <a:ea typeface="Roboto"/>
                <a:cs typeface="Roboto"/>
                <a:sym typeface="Roboto"/>
              </a:rPr>
              <a:t>Question:</a:t>
            </a:r>
            <a:r>
              <a:rPr lang="en" sz="1100" u="sng">
                <a:solidFill>
                  <a:schemeClr val="dk1"/>
                </a:solidFill>
                <a:latin typeface="Roboto"/>
                <a:ea typeface="Roboto"/>
                <a:cs typeface="Roboto"/>
                <a:sym typeface="Roboto"/>
              </a:rPr>
              <a:t> </a:t>
            </a:r>
            <a:endParaRPr sz="1100" u="sng">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rPr lang="en" sz="1000">
                <a:solidFill>
                  <a:schemeClr val="dk1"/>
                </a:solidFill>
                <a:latin typeface="Roboto"/>
                <a:ea typeface="Roboto"/>
                <a:cs typeface="Roboto"/>
                <a:sym typeface="Roboto"/>
              </a:rPr>
              <a:t>“I'd like to use ChatGPTLLMPredictor from llama_index.langchain_helpers.chatgpt, but I got an error below on M1 Macbook Air:</a:t>
            </a:r>
            <a:endParaRPr sz="1000">
              <a:solidFill>
                <a:schemeClr val="dk1"/>
              </a:solidFill>
              <a:latin typeface="Roboto"/>
              <a:ea typeface="Roboto"/>
              <a:cs typeface="Roboto"/>
              <a:sym typeface="Roboto"/>
            </a:endParaRPr>
          </a:p>
          <a:p>
            <a:pPr indent="457200" lvl="0" marL="0" rtl="0" algn="l">
              <a:lnSpc>
                <a:spcPct val="115000"/>
              </a:lnSpc>
              <a:spcBef>
                <a:spcPts val="0"/>
              </a:spcBef>
              <a:spcAft>
                <a:spcPts val="0"/>
              </a:spcAft>
              <a:buNone/>
            </a:pPr>
            <a:r>
              <a:rPr lang="en" sz="1000">
                <a:solidFill>
                  <a:srgbClr val="F4CCCC"/>
                </a:solidFill>
                <a:latin typeface="Roboto"/>
                <a:ea typeface="Roboto"/>
                <a:cs typeface="Roboto"/>
                <a:sym typeface="Roboto"/>
              </a:rPr>
              <a:t>‘ModuleNotFoundError: No module named 'llama_index.langchain_helpers.chatgpt'</a:t>
            </a:r>
            <a:endParaRPr sz="1000">
              <a:solidFill>
                <a:srgbClr val="F4CCCC"/>
              </a:solidFill>
              <a:latin typeface="Roboto"/>
              <a:ea typeface="Roboto"/>
              <a:cs typeface="Roboto"/>
              <a:sym typeface="Roboto"/>
            </a:endParaRPr>
          </a:p>
          <a:p>
            <a:pPr indent="0" lvl="0" marL="0" rtl="0" algn="l">
              <a:lnSpc>
                <a:spcPct val="115000"/>
              </a:lnSpc>
              <a:spcBef>
                <a:spcPts val="0"/>
              </a:spcBef>
              <a:spcAft>
                <a:spcPts val="0"/>
              </a:spcAft>
              <a:buNone/>
            </a:pPr>
            <a:r>
              <a:rPr lang="en" sz="1000">
                <a:solidFill>
                  <a:schemeClr val="dk1"/>
                </a:solidFill>
                <a:latin typeface="Roboto"/>
                <a:ea typeface="Roboto"/>
                <a:cs typeface="Roboto"/>
                <a:sym typeface="Roboto"/>
              </a:rPr>
              <a:t>My code looks like this and line 3 is the problem….”</a:t>
            </a:r>
            <a:endParaRPr sz="1000">
              <a:solidFill>
                <a:schemeClr val="dk1"/>
              </a:solidFill>
              <a:latin typeface="Roboto"/>
              <a:ea typeface="Roboto"/>
              <a:cs typeface="Roboto"/>
              <a:sym typeface="Roboto"/>
            </a:endParaRPr>
          </a:p>
          <a:p>
            <a:pPr indent="0" lvl="0" marL="0" rtl="0" algn="l">
              <a:lnSpc>
                <a:spcPct val="115000"/>
              </a:lnSpc>
              <a:spcBef>
                <a:spcPts val="1200"/>
              </a:spcBef>
              <a:spcAft>
                <a:spcPts val="0"/>
              </a:spcAft>
              <a:buNone/>
            </a:pPr>
            <a:r>
              <a:rPr b="1" lang="en" sz="1100" u="sng">
                <a:solidFill>
                  <a:schemeClr val="dk1"/>
                </a:solidFill>
                <a:latin typeface="Roboto"/>
                <a:ea typeface="Roboto"/>
                <a:cs typeface="Roboto"/>
                <a:sym typeface="Roboto"/>
              </a:rPr>
              <a:t>Link:</a:t>
            </a:r>
            <a:r>
              <a:rPr lang="en" sz="1100" u="sng">
                <a:solidFill>
                  <a:schemeClr val="dk1"/>
                </a:solidFill>
                <a:latin typeface="Roboto"/>
                <a:ea typeface="Roboto"/>
                <a:cs typeface="Roboto"/>
                <a:sym typeface="Roboto"/>
              </a:rPr>
              <a:t> </a:t>
            </a:r>
            <a:r>
              <a:rPr lang="en" sz="1100">
                <a:solidFill>
                  <a:schemeClr val="dk1"/>
                </a:solidFill>
                <a:latin typeface="Roboto"/>
                <a:ea typeface="Roboto"/>
                <a:cs typeface="Roboto"/>
                <a:sym typeface="Roboto"/>
              </a:rPr>
              <a:t>“</a:t>
            </a:r>
            <a:r>
              <a:rPr lang="en" sz="1000">
                <a:solidFill>
                  <a:srgbClr val="CE9178"/>
                </a:solidFill>
                <a:highlight>
                  <a:srgbClr val="1F1F1F"/>
                </a:highlight>
                <a:latin typeface="Courier New"/>
                <a:ea typeface="Courier New"/>
                <a:cs typeface="Courier New"/>
                <a:sym typeface="Courier New"/>
              </a:rPr>
              <a:t>https://stackoverflow.com/questions/76040306/modulenotfounderror-no-module-named-llama-index-langchain-helpers-chatgpt</a:t>
            </a:r>
            <a:r>
              <a:rPr lang="en" sz="1100">
                <a:solidFill>
                  <a:schemeClr val="dk1"/>
                </a:solidFill>
                <a:latin typeface="Roboto"/>
                <a:ea typeface="Roboto"/>
                <a:cs typeface="Roboto"/>
                <a:sym typeface="Roboto"/>
              </a:rPr>
              <a:t>“</a:t>
            </a:r>
            <a:endParaRPr sz="1100">
              <a:solidFill>
                <a:schemeClr val="dk1"/>
              </a:solidFill>
              <a:latin typeface="Roboto"/>
              <a:ea typeface="Roboto"/>
              <a:cs typeface="Roboto"/>
              <a:sym typeface="Roboto"/>
            </a:endParaRPr>
          </a:p>
          <a:p>
            <a:pPr indent="0" lvl="0" marL="0" rtl="0" algn="l">
              <a:lnSpc>
                <a:spcPct val="115000"/>
              </a:lnSpc>
              <a:spcBef>
                <a:spcPts val="1200"/>
              </a:spcBef>
              <a:spcAft>
                <a:spcPts val="0"/>
              </a:spcAft>
              <a:buNone/>
            </a:pPr>
            <a:r>
              <a:rPr b="1" lang="en" sz="1100" u="sng">
                <a:solidFill>
                  <a:schemeClr val="dk1"/>
                </a:solidFill>
                <a:latin typeface="Roboto"/>
                <a:ea typeface="Roboto"/>
                <a:cs typeface="Roboto"/>
                <a:sym typeface="Roboto"/>
              </a:rPr>
              <a:t>Prompt:</a:t>
            </a:r>
            <a:r>
              <a:rPr lang="en" sz="1100" u="sng">
                <a:solidFill>
                  <a:schemeClr val="dk1"/>
                </a:solidFill>
                <a:latin typeface="Roboto"/>
                <a:ea typeface="Roboto"/>
                <a:cs typeface="Roboto"/>
                <a:sym typeface="Roboto"/>
              </a:rPr>
              <a:t> </a:t>
            </a:r>
            <a:endParaRPr sz="1100" u="sng">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rPr lang="en" sz="1100">
                <a:solidFill>
                  <a:schemeClr val="dk1"/>
                </a:solidFill>
                <a:latin typeface="Roboto"/>
                <a:ea typeface="Roboto"/>
                <a:cs typeface="Roboto"/>
                <a:sym typeface="Roboto"/>
              </a:rPr>
              <a:t>“</a:t>
            </a:r>
            <a:r>
              <a:rPr lang="en" sz="950">
                <a:solidFill>
                  <a:srgbClr val="CE9178"/>
                </a:solidFill>
                <a:highlight>
                  <a:srgbClr val="1F1F1F"/>
                </a:highlight>
                <a:latin typeface="Courier New"/>
                <a:ea typeface="Courier New"/>
                <a:cs typeface="Courier New"/>
                <a:sym typeface="Courier New"/>
              </a:rPr>
              <a:t>How would you explain the following:</a:t>
            </a:r>
            <a:r>
              <a:rPr lang="en" sz="1100">
                <a:solidFill>
                  <a:schemeClr val="dk1"/>
                </a:solidFill>
                <a:latin typeface="Roboto"/>
                <a:ea typeface="Roboto"/>
                <a:cs typeface="Roboto"/>
                <a:sym typeface="Roboto"/>
              </a:rPr>
              <a:t>”</a:t>
            </a:r>
            <a:endParaRPr sz="1100">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t/>
            </a:r>
            <a:endParaRPr sz="1100">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rPr b="1" lang="en" sz="1100" u="sng">
                <a:solidFill>
                  <a:schemeClr val="dk1"/>
                </a:solidFill>
                <a:latin typeface="Roboto"/>
                <a:ea typeface="Roboto"/>
                <a:cs typeface="Roboto"/>
                <a:sym typeface="Roboto"/>
              </a:rPr>
              <a:t>2nd Prompt:</a:t>
            </a:r>
            <a:r>
              <a:rPr b="1" lang="en" sz="1100">
                <a:solidFill>
                  <a:schemeClr val="dk1"/>
                </a:solidFill>
                <a:latin typeface="Roboto"/>
                <a:ea typeface="Roboto"/>
                <a:cs typeface="Roboto"/>
                <a:sym typeface="Roboto"/>
              </a:rPr>
              <a:t> </a:t>
            </a:r>
            <a:endParaRPr b="1" sz="1100">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rPr lang="en" sz="1100">
                <a:solidFill>
                  <a:schemeClr val="dk1"/>
                </a:solidFill>
                <a:latin typeface="Roboto"/>
                <a:ea typeface="Roboto"/>
                <a:cs typeface="Roboto"/>
                <a:sym typeface="Roboto"/>
              </a:rPr>
              <a:t>“</a:t>
            </a:r>
            <a:r>
              <a:rPr lang="en" sz="950">
                <a:solidFill>
                  <a:srgbClr val="CE9178"/>
                </a:solidFill>
                <a:highlight>
                  <a:srgbClr val="1F1F1F"/>
                </a:highlight>
                <a:latin typeface="Courier New"/>
                <a:ea typeface="Courier New"/>
                <a:cs typeface="Courier New"/>
                <a:sym typeface="Courier New"/>
              </a:rPr>
              <a:t>Combine the original question and answer with the recetnly processed answer to provide a improved answer: "</a:t>
            </a:r>
            <a:r>
              <a:rPr lang="en" sz="950">
                <a:solidFill>
                  <a:srgbClr val="CCCCCC"/>
                </a:solidFill>
                <a:highlight>
                  <a:srgbClr val="1F1F1F"/>
                </a:highlight>
                <a:latin typeface="Courier New"/>
                <a:ea typeface="Courier New"/>
                <a:cs typeface="Courier New"/>
                <a:sym typeface="Courier New"/>
              </a:rPr>
              <a:t>, question_content </a:t>
            </a:r>
            <a:r>
              <a:rPr lang="en" sz="950">
                <a:solidFill>
                  <a:srgbClr val="D4D4D4"/>
                </a:solidFill>
                <a:highlight>
                  <a:srgbClr val="1F1F1F"/>
                </a:highlight>
                <a:latin typeface="Courier New"/>
                <a:ea typeface="Courier New"/>
                <a:cs typeface="Courier New"/>
                <a:sym typeface="Courier New"/>
              </a:rPr>
              <a:t>+</a:t>
            </a:r>
            <a:r>
              <a:rPr lang="en" sz="950">
                <a:solidFill>
                  <a:srgbClr val="CCCCCC"/>
                </a:solidFill>
                <a:highlight>
                  <a:srgbClr val="1F1F1F"/>
                </a:highlight>
                <a:latin typeface="Courier New"/>
                <a:ea typeface="Courier New"/>
                <a:cs typeface="Courier New"/>
                <a:sym typeface="Courier New"/>
              </a:rPr>
              <a:t> </a:t>
            </a:r>
            <a:r>
              <a:rPr lang="en" sz="950">
                <a:solidFill>
                  <a:srgbClr val="CE9178"/>
                </a:solidFill>
                <a:highlight>
                  <a:srgbClr val="1F1F1F"/>
                </a:highlight>
                <a:latin typeface="Courier New"/>
                <a:ea typeface="Courier New"/>
                <a:cs typeface="Courier New"/>
                <a:sym typeface="Courier New"/>
              </a:rPr>
              <a:t>"</a:t>
            </a:r>
            <a:r>
              <a:rPr lang="en" sz="950">
                <a:solidFill>
                  <a:srgbClr val="D7BA7D"/>
                </a:solidFill>
                <a:highlight>
                  <a:srgbClr val="1F1F1F"/>
                </a:highlight>
                <a:latin typeface="Courier New"/>
                <a:ea typeface="Courier New"/>
                <a:cs typeface="Courier New"/>
                <a:sym typeface="Courier New"/>
              </a:rPr>
              <a:t>\n\n</a:t>
            </a:r>
            <a:r>
              <a:rPr lang="en" sz="950">
                <a:solidFill>
                  <a:srgbClr val="CE9178"/>
                </a:solidFill>
                <a:highlight>
                  <a:srgbClr val="1F1F1F"/>
                </a:highlight>
                <a:latin typeface="Courier New"/>
                <a:ea typeface="Courier New"/>
                <a:cs typeface="Courier New"/>
                <a:sym typeface="Courier New"/>
              </a:rPr>
              <a:t>answer: </a:t>
            </a:r>
            <a:r>
              <a:rPr lang="en" sz="950">
                <a:solidFill>
                  <a:srgbClr val="D7BA7D"/>
                </a:solidFill>
                <a:highlight>
                  <a:srgbClr val="1F1F1F"/>
                </a:highlight>
                <a:latin typeface="Courier New"/>
                <a:ea typeface="Courier New"/>
                <a:cs typeface="Courier New"/>
                <a:sym typeface="Courier New"/>
              </a:rPr>
              <a:t>\n</a:t>
            </a:r>
            <a:r>
              <a:rPr lang="en" sz="950">
                <a:solidFill>
                  <a:srgbClr val="CE9178"/>
                </a:solidFill>
                <a:highlight>
                  <a:srgbClr val="1F1F1F"/>
                </a:highlight>
                <a:latin typeface="Courier New"/>
                <a:ea typeface="Courier New"/>
                <a:cs typeface="Courier New"/>
                <a:sym typeface="Courier New"/>
              </a:rPr>
              <a:t>"</a:t>
            </a:r>
            <a:r>
              <a:rPr lang="en" sz="950">
                <a:solidFill>
                  <a:srgbClr val="CCCCCC"/>
                </a:solidFill>
                <a:highlight>
                  <a:srgbClr val="1F1F1F"/>
                </a:highlight>
                <a:latin typeface="Courier New"/>
                <a:ea typeface="Courier New"/>
                <a:cs typeface="Courier New"/>
                <a:sym typeface="Courier New"/>
              </a:rPr>
              <a:t> </a:t>
            </a:r>
            <a:r>
              <a:rPr lang="en" sz="950">
                <a:solidFill>
                  <a:srgbClr val="D4D4D4"/>
                </a:solidFill>
                <a:highlight>
                  <a:srgbClr val="1F1F1F"/>
                </a:highlight>
                <a:latin typeface="Courier New"/>
                <a:ea typeface="Courier New"/>
                <a:cs typeface="Courier New"/>
                <a:sym typeface="Courier New"/>
              </a:rPr>
              <a:t>+</a:t>
            </a:r>
            <a:r>
              <a:rPr lang="en" sz="950">
                <a:solidFill>
                  <a:srgbClr val="CCCCCC"/>
                </a:solidFill>
                <a:highlight>
                  <a:srgbClr val="1F1F1F"/>
                </a:highlight>
                <a:latin typeface="Courier New"/>
                <a:ea typeface="Courier New"/>
                <a:cs typeface="Courier New"/>
                <a:sym typeface="Courier New"/>
              </a:rPr>
              <a:t> answer_content </a:t>
            </a:r>
            <a:r>
              <a:rPr lang="en" sz="950">
                <a:solidFill>
                  <a:srgbClr val="D4D4D4"/>
                </a:solidFill>
                <a:highlight>
                  <a:srgbClr val="1F1F1F"/>
                </a:highlight>
                <a:latin typeface="Courier New"/>
                <a:ea typeface="Courier New"/>
                <a:cs typeface="Courier New"/>
                <a:sym typeface="Courier New"/>
              </a:rPr>
              <a:t>+</a:t>
            </a:r>
            <a:r>
              <a:rPr lang="en" sz="950">
                <a:solidFill>
                  <a:srgbClr val="CCCCCC"/>
                </a:solidFill>
                <a:highlight>
                  <a:srgbClr val="1F1F1F"/>
                </a:highlight>
                <a:latin typeface="Courier New"/>
                <a:ea typeface="Courier New"/>
                <a:cs typeface="Courier New"/>
                <a:sym typeface="Courier New"/>
              </a:rPr>
              <a:t> </a:t>
            </a:r>
            <a:r>
              <a:rPr lang="en" sz="950">
                <a:solidFill>
                  <a:srgbClr val="CE9178"/>
                </a:solidFill>
                <a:highlight>
                  <a:srgbClr val="1F1F1F"/>
                </a:highlight>
                <a:latin typeface="Courier New"/>
                <a:ea typeface="Courier New"/>
                <a:cs typeface="Courier New"/>
                <a:sym typeface="Courier New"/>
              </a:rPr>
              <a:t>"</a:t>
            </a:r>
            <a:r>
              <a:rPr lang="en" sz="950">
                <a:solidFill>
                  <a:srgbClr val="D7BA7D"/>
                </a:solidFill>
                <a:highlight>
                  <a:srgbClr val="1F1F1F"/>
                </a:highlight>
                <a:latin typeface="Courier New"/>
                <a:ea typeface="Courier New"/>
                <a:cs typeface="Courier New"/>
                <a:sym typeface="Courier New"/>
              </a:rPr>
              <a:t>\n\n</a:t>
            </a:r>
            <a:r>
              <a:rPr lang="en" sz="950">
                <a:solidFill>
                  <a:srgbClr val="CE9178"/>
                </a:solidFill>
                <a:highlight>
                  <a:srgbClr val="1F1F1F"/>
                </a:highlight>
                <a:latin typeface="Courier New"/>
                <a:ea typeface="Courier New"/>
                <a:cs typeface="Courier New"/>
                <a:sym typeface="Courier New"/>
              </a:rPr>
              <a:t>processed answer: </a:t>
            </a:r>
            <a:r>
              <a:rPr lang="en" sz="950">
                <a:solidFill>
                  <a:srgbClr val="D7BA7D"/>
                </a:solidFill>
                <a:highlight>
                  <a:srgbClr val="1F1F1F"/>
                </a:highlight>
                <a:latin typeface="Courier New"/>
                <a:ea typeface="Courier New"/>
                <a:cs typeface="Courier New"/>
                <a:sym typeface="Courier New"/>
              </a:rPr>
              <a:t>\n</a:t>
            </a:r>
            <a:r>
              <a:rPr lang="en" sz="950">
                <a:solidFill>
                  <a:srgbClr val="CE9178"/>
                </a:solidFill>
                <a:highlight>
                  <a:srgbClr val="1F1F1F"/>
                </a:highlight>
                <a:latin typeface="Courier New"/>
                <a:ea typeface="Courier New"/>
                <a:cs typeface="Courier New"/>
                <a:sym typeface="Courier New"/>
              </a:rPr>
              <a:t>"</a:t>
            </a:r>
            <a:r>
              <a:rPr lang="en" sz="950">
                <a:solidFill>
                  <a:srgbClr val="CCCCCC"/>
                </a:solidFill>
                <a:highlight>
                  <a:srgbClr val="1F1F1F"/>
                </a:highlight>
                <a:latin typeface="Courier New"/>
                <a:ea typeface="Courier New"/>
                <a:cs typeface="Courier New"/>
                <a:sym typeface="Courier New"/>
              </a:rPr>
              <a:t> </a:t>
            </a:r>
            <a:r>
              <a:rPr lang="en" sz="950">
                <a:solidFill>
                  <a:srgbClr val="D4D4D4"/>
                </a:solidFill>
                <a:highlight>
                  <a:srgbClr val="1F1F1F"/>
                </a:highlight>
                <a:latin typeface="Courier New"/>
                <a:ea typeface="Courier New"/>
                <a:cs typeface="Courier New"/>
                <a:sym typeface="Courier New"/>
              </a:rPr>
              <a:t>+</a:t>
            </a:r>
            <a:r>
              <a:rPr lang="en" sz="950">
                <a:solidFill>
                  <a:srgbClr val="CCCCCC"/>
                </a:solidFill>
                <a:highlight>
                  <a:srgbClr val="1F1F1F"/>
                </a:highlight>
                <a:latin typeface="Courier New"/>
                <a:ea typeface="Courier New"/>
                <a:cs typeface="Courier New"/>
                <a:sym typeface="Courier New"/>
              </a:rPr>
              <a:t> processed_data</a:t>
            </a:r>
            <a:r>
              <a:rPr lang="en" sz="1100">
                <a:solidFill>
                  <a:schemeClr val="dk1"/>
                </a:solidFill>
                <a:latin typeface="Roboto"/>
                <a:ea typeface="Roboto"/>
                <a:cs typeface="Roboto"/>
                <a:sym typeface="Roboto"/>
              </a:rPr>
              <a:t>”</a:t>
            </a:r>
            <a:endParaRPr sz="1100">
              <a:solidFill>
                <a:schemeClr val="dk1"/>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9"/>
          <p:cNvSpPr txBox="1"/>
          <p:nvPr>
            <p:ph type="title"/>
          </p:nvPr>
        </p:nvSpPr>
        <p:spPr>
          <a:xfrm>
            <a:off x="152400" y="0"/>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a:t>Results</a:t>
            </a:r>
            <a:r>
              <a:rPr b="1" lang="en"/>
              <a:t>:</a:t>
            </a:r>
            <a:endParaRPr b="1"/>
          </a:p>
        </p:txBody>
      </p:sp>
      <p:sp>
        <p:nvSpPr>
          <p:cNvPr id="110" name="Google Shape;110;p19"/>
          <p:cNvSpPr txBox="1"/>
          <p:nvPr>
            <p:ph idx="1" type="body"/>
          </p:nvPr>
        </p:nvSpPr>
        <p:spPr>
          <a:xfrm>
            <a:off x="387900" y="745100"/>
            <a:ext cx="41841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Example 1:</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111" name="Google Shape;111;p19"/>
          <p:cNvSpPr txBox="1"/>
          <p:nvPr/>
        </p:nvSpPr>
        <p:spPr>
          <a:xfrm>
            <a:off x="0" y="4395700"/>
            <a:ext cx="769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12" name="Google Shape;112;p19"/>
          <p:cNvSpPr txBox="1"/>
          <p:nvPr/>
        </p:nvSpPr>
        <p:spPr>
          <a:xfrm>
            <a:off x="387900" y="1303775"/>
            <a:ext cx="8368200" cy="3481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100" u="sng">
                <a:solidFill>
                  <a:schemeClr val="dk1"/>
                </a:solidFill>
                <a:latin typeface="Roboto"/>
                <a:ea typeface="Roboto"/>
                <a:cs typeface="Roboto"/>
                <a:sym typeface="Roboto"/>
              </a:rPr>
              <a:t>Output</a:t>
            </a:r>
            <a:r>
              <a:rPr b="1" lang="en" sz="1100" u="sng">
                <a:solidFill>
                  <a:schemeClr val="dk1"/>
                </a:solidFill>
                <a:latin typeface="Roboto"/>
                <a:ea typeface="Roboto"/>
                <a:cs typeface="Roboto"/>
                <a:sym typeface="Roboto"/>
              </a:rPr>
              <a:t>:</a:t>
            </a:r>
            <a:r>
              <a:rPr lang="en" sz="1100" u="sng">
                <a:solidFill>
                  <a:schemeClr val="dk1"/>
                </a:solidFill>
                <a:latin typeface="Roboto"/>
                <a:ea typeface="Roboto"/>
                <a:cs typeface="Roboto"/>
                <a:sym typeface="Roboto"/>
              </a:rPr>
              <a:t> </a:t>
            </a:r>
            <a:endParaRPr sz="1100" u="sng">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t/>
            </a:r>
            <a:endParaRPr sz="1100">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t/>
            </a:r>
            <a:endParaRPr sz="1100">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t/>
            </a:r>
            <a:endParaRPr sz="1100">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t/>
            </a:r>
            <a:endParaRPr sz="1100">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rPr b="1" lang="en" sz="1100" u="sng">
                <a:solidFill>
                  <a:schemeClr val="dk1"/>
                </a:solidFill>
                <a:latin typeface="Roboto"/>
                <a:ea typeface="Roboto"/>
                <a:cs typeface="Roboto"/>
                <a:sym typeface="Roboto"/>
              </a:rPr>
              <a:t>Processed answer</a:t>
            </a:r>
            <a:r>
              <a:rPr b="1" lang="en" sz="1100" u="sng">
                <a:solidFill>
                  <a:schemeClr val="dk1"/>
                </a:solidFill>
                <a:latin typeface="Roboto"/>
                <a:ea typeface="Roboto"/>
                <a:cs typeface="Roboto"/>
                <a:sym typeface="Roboto"/>
              </a:rPr>
              <a:t>:</a:t>
            </a:r>
            <a:r>
              <a:rPr lang="en" sz="1100" u="sng">
                <a:solidFill>
                  <a:schemeClr val="dk1"/>
                </a:solidFill>
                <a:latin typeface="Roboto"/>
                <a:ea typeface="Roboto"/>
                <a:cs typeface="Roboto"/>
                <a:sym typeface="Roboto"/>
              </a:rPr>
              <a:t> </a:t>
            </a:r>
            <a:endParaRPr sz="1100" u="sng">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rPr lang="en" sz="1000">
                <a:solidFill>
                  <a:schemeClr val="dk1"/>
                </a:solidFill>
                <a:latin typeface="Roboto"/>
                <a:ea typeface="Roboto"/>
                <a:cs typeface="Roboto"/>
                <a:sym typeface="Roboto"/>
              </a:rPr>
              <a:t>“</a:t>
            </a:r>
            <a:r>
              <a:rPr lang="en" sz="1000">
                <a:solidFill>
                  <a:schemeClr val="dk1"/>
                </a:solidFill>
                <a:latin typeface="Roboto"/>
                <a:ea typeface="Roboto"/>
                <a:cs typeface="Roboto"/>
                <a:sym typeface="Roboto"/>
              </a:rPr>
              <a:t>It appears that you are trying to import the module 'ChatGPTLLMPredictor' from 'llama_index.langchain_helpers.chatgpt', but Python cannot find this module, hence the 'ModuleNotFoundError'. The error could be due to several reasons: 1. The 'llama_index.langchain_helpers.chatgpt' module does not exist in the 'llama_index' package. The package could have been updated, and the module might have been renamed, moved, or removed….</a:t>
            </a:r>
            <a:r>
              <a:rPr lang="en" sz="1000">
                <a:solidFill>
                  <a:schemeClr val="dk1"/>
                </a:solidFill>
                <a:latin typeface="Roboto"/>
                <a:ea typeface="Roboto"/>
                <a:cs typeface="Roboto"/>
                <a:sym typeface="Roboto"/>
              </a:rPr>
              <a:t>”</a:t>
            </a:r>
            <a:endParaRPr sz="1000">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t/>
            </a:r>
            <a:endParaRPr sz="1000">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rPr b="1" lang="en" sz="1100" u="sng">
                <a:solidFill>
                  <a:schemeClr val="dk1"/>
                </a:solidFill>
                <a:latin typeface="Roboto"/>
                <a:ea typeface="Roboto"/>
                <a:cs typeface="Roboto"/>
                <a:sym typeface="Roboto"/>
              </a:rPr>
              <a:t>Improved answer</a:t>
            </a:r>
            <a:r>
              <a:rPr b="1" lang="en" sz="1100" u="sng">
                <a:solidFill>
                  <a:schemeClr val="dk1"/>
                </a:solidFill>
                <a:latin typeface="Roboto"/>
                <a:ea typeface="Roboto"/>
                <a:cs typeface="Roboto"/>
                <a:sym typeface="Roboto"/>
              </a:rPr>
              <a:t>:</a:t>
            </a:r>
            <a:r>
              <a:rPr lang="en" sz="1100">
                <a:solidFill>
                  <a:schemeClr val="dk1"/>
                </a:solidFill>
                <a:latin typeface="Roboto"/>
                <a:ea typeface="Roboto"/>
                <a:cs typeface="Roboto"/>
                <a:sym typeface="Roboto"/>
              </a:rPr>
              <a:t> </a:t>
            </a:r>
            <a:br>
              <a:rPr lang="en" sz="1100">
                <a:solidFill>
                  <a:schemeClr val="dk1"/>
                </a:solidFill>
                <a:latin typeface="Roboto"/>
                <a:ea typeface="Roboto"/>
                <a:cs typeface="Roboto"/>
                <a:sym typeface="Roboto"/>
              </a:rPr>
            </a:br>
            <a:r>
              <a:rPr lang="en" sz="1000">
                <a:solidFill>
                  <a:schemeClr val="dk1"/>
                </a:solidFill>
                <a:latin typeface="Roboto"/>
                <a:ea typeface="Roboto"/>
                <a:cs typeface="Roboto"/>
                <a:sym typeface="Roboto"/>
              </a:rPr>
              <a:t>“</a:t>
            </a:r>
            <a:r>
              <a:rPr lang="en" sz="1000">
                <a:solidFill>
                  <a:schemeClr val="dk1"/>
                </a:solidFill>
                <a:latin typeface="Roboto"/>
                <a:ea typeface="Roboto"/>
                <a:cs typeface="Roboto"/>
                <a:sym typeface="Roboto"/>
              </a:rPr>
              <a:t>You are encountering a 'ModuleNotFoundError' when trying to import the 'ChatGPTLLMPredictor' from 'llama_index.langchain_helpers.chatgpt' on your M1 Macbook Air. This error can arise due to several reasons: 1. The 'llama_index.langchain_helpers.chatgpt' module may not exist in the 'llama_index' package. The package could have been updated, and the module might have been renamed, moved, or removed….</a:t>
            </a:r>
            <a:r>
              <a:rPr lang="en" sz="1000">
                <a:solidFill>
                  <a:schemeClr val="dk1"/>
                </a:solidFill>
                <a:latin typeface="Roboto"/>
                <a:ea typeface="Roboto"/>
                <a:cs typeface="Roboto"/>
                <a:sym typeface="Roboto"/>
              </a:rPr>
              <a:t>“</a:t>
            </a:r>
            <a:endParaRPr sz="1000">
              <a:solidFill>
                <a:schemeClr val="dk1"/>
              </a:solidFill>
              <a:latin typeface="Roboto"/>
              <a:ea typeface="Roboto"/>
              <a:cs typeface="Roboto"/>
              <a:sym typeface="Roboto"/>
            </a:endParaRPr>
          </a:p>
          <a:p>
            <a:pPr indent="0" lvl="0" marL="0" rtl="0" algn="l">
              <a:lnSpc>
                <a:spcPct val="115000"/>
              </a:lnSpc>
              <a:spcBef>
                <a:spcPts val="1200"/>
              </a:spcBef>
              <a:spcAft>
                <a:spcPts val="0"/>
              </a:spcAft>
              <a:buNone/>
            </a:pPr>
            <a:r>
              <a:rPr b="1" lang="en" sz="1100" u="sng">
                <a:solidFill>
                  <a:schemeClr val="dk1"/>
                </a:solidFill>
                <a:latin typeface="Roboto"/>
                <a:ea typeface="Roboto"/>
                <a:cs typeface="Roboto"/>
                <a:sym typeface="Roboto"/>
              </a:rPr>
              <a:t>Time to compute</a:t>
            </a:r>
            <a:r>
              <a:rPr b="1" lang="en" sz="1100" u="sng">
                <a:solidFill>
                  <a:schemeClr val="dk1"/>
                </a:solidFill>
                <a:latin typeface="Roboto"/>
                <a:ea typeface="Roboto"/>
                <a:cs typeface="Roboto"/>
                <a:sym typeface="Roboto"/>
              </a:rPr>
              <a:t>:</a:t>
            </a:r>
            <a:r>
              <a:rPr lang="en" sz="1100" u="sng">
                <a:solidFill>
                  <a:schemeClr val="dk1"/>
                </a:solidFill>
                <a:latin typeface="Roboto"/>
                <a:ea typeface="Roboto"/>
                <a:cs typeface="Roboto"/>
                <a:sym typeface="Roboto"/>
              </a:rPr>
              <a:t> </a:t>
            </a:r>
            <a:endParaRPr sz="1100" u="sng">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rPr lang="en" sz="1100">
                <a:solidFill>
                  <a:schemeClr val="dk1"/>
                </a:solidFill>
                <a:latin typeface="Roboto"/>
                <a:ea typeface="Roboto"/>
                <a:cs typeface="Roboto"/>
                <a:sym typeface="Roboto"/>
              </a:rPr>
              <a:t>“</a:t>
            </a:r>
            <a:r>
              <a:rPr lang="en" sz="1100">
                <a:solidFill>
                  <a:schemeClr val="dk1"/>
                </a:solidFill>
                <a:latin typeface="Roboto"/>
                <a:ea typeface="Roboto"/>
                <a:cs typeface="Roboto"/>
                <a:sym typeface="Roboto"/>
              </a:rPr>
              <a:t>~39.2 seconds</a:t>
            </a:r>
            <a:r>
              <a:rPr lang="en" sz="1100">
                <a:solidFill>
                  <a:schemeClr val="dk1"/>
                </a:solidFill>
                <a:latin typeface="Roboto"/>
                <a:ea typeface="Roboto"/>
                <a:cs typeface="Roboto"/>
                <a:sym typeface="Roboto"/>
              </a:rPr>
              <a:t>”</a:t>
            </a:r>
            <a:endParaRPr sz="1100">
              <a:solidFill>
                <a:schemeClr val="dk1"/>
              </a:solidFill>
              <a:latin typeface="Roboto"/>
              <a:ea typeface="Roboto"/>
              <a:cs typeface="Roboto"/>
              <a:sym typeface="Roboto"/>
            </a:endParaRPr>
          </a:p>
        </p:txBody>
      </p:sp>
      <p:pic>
        <p:nvPicPr>
          <p:cNvPr id="113" name="Google Shape;113;p19"/>
          <p:cNvPicPr preferRelativeResize="0"/>
          <p:nvPr/>
        </p:nvPicPr>
        <p:blipFill>
          <a:blip r:embed="rId3">
            <a:alphaModFix/>
          </a:blip>
          <a:stretch>
            <a:fillRect/>
          </a:stretch>
        </p:blipFill>
        <p:spPr>
          <a:xfrm>
            <a:off x="464100" y="1601850"/>
            <a:ext cx="3519525" cy="5553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0"/>
          <p:cNvSpPr txBox="1"/>
          <p:nvPr>
            <p:ph type="title"/>
          </p:nvPr>
        </p:nvSpPr>
        <p:spPr>
          <a:xfrm>
            <a:off x="152400" y="0"/>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a:t>Examples:</a:t>
            </a:r>
            <a:endParaRPr b="1"/>
          </a:p>
        </p:txBody>
      </p:sp>
      <p:sp>
        <p:nvSpPr>
          <p:cNvPr id="119" name="Google Shape;119;p20"/>
          <p:cNvSpPr txBox="1"/>
          <p:nvPr>
            <p:ph idx="1" type="body"/>
          </p:nvPr>
        </p:nvSpPr>
        <p:spPr>
          <a:xfrm>
            <a:off x="387900" y="745100"/>
            <a:ext cx="41841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Example 2:</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120" name="Google Shape;120;p20"/>
          <p:cNvSpPr txBox="1"/>
          <p:nvPr/>
        </p:nvSpPr>
        <p:spPr>
          <a:xfrm>
            <a:off x="0" y="4395700"/>
            <a:ext cx="769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21" name="Google Shape;121;p20"/>
          <p:cNvSpPr txBox="1"/>
          <p:nvPr/>
        </p:nvSpPr>
        <p:spPr>
          <a:xfrm>
            <a:off x="387900" y="1394100"/>
            <a:ext cx="8368200" cy="3511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100" u="sng">
                <a:solidFill>
                  <a:schemeClr val="dk1"/>
                </a:solidFill>
                <a:latin typeface="Roboto"/>
                <a:ea typeface="Roboto"/>
                <a:cs typeface="Roboto"/>
                <a:sym typeface="Roboto"/>
              </a:rPr>
              <a:t>Title:</a:t>
            </a:r>
            <a:r>
              <a:rPr lang="en" sz="1100" u="sng">
                <a:solidFill>
                  <a:schemeClr val="dk1"/>
                </a:solidFill>
                <a:latin typeface="Roboto"/>
                <a:ea typeface="Roboto"/>
                <a:cs typeface="Roboto"/>
                <a:sym typeface="Roboto"/>
              </a:rPr>
              <a:t> </a:t>
            </a:r>
            <a:endParaRPr sz="1100" u="sng">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rPr lang="en" sz="1100">
                <a:solidFill>
                  <a:schemeClr val="dk1"/>
                </a:solidFill>
                <a:latin typeface="Roboto"/>
                <a:ea typeface="Roboto"/>
                <a:cs typeface="Roboto"/>
                <a:sym typeface="Roboto"/>
              </a:rPr>
              <a:t>“</a:t>
            </a:r>
            <a:r>
              <a:rPr lang="en" sz="1000">
                <a:solidFill>
                  <a:schemeClr val="dk1"/>
                </a:solidFill>
                <a:latin typeface="Roboto"/>
                <a:ea typeface="Roboto"/>
                <a:cs typeface="Roboto"/>
                <a:sym typeface="Roboto"/>
              </a:rPr>
              <a:t>How can I overcome ‘datetime.datetime not JSON serializable</a:t>
            </a:r>
            <a:r>
              <a:rPr lang="en" sz="1100">
                <a:solidFill>
                  <a:schemeClr val="dk1"/>
                </a:solidFill>
                <a:latin typeface="Roboto"/>
                <a:ea typeface="Roboto"/>
                <a:cs typeface="Roboto"/>
                <a:sym typeface="Roboto"/>
              </a:rPr>
              <a:t>“</a:t>
            </a:r>
            <a:endParaRPr sz="1100">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t/>
            </a:r>
            <a:endParaRPr sz="1100">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rPr b="1" lang="en" sz="1100" u="sng">
                <a:solidFill>
                  <a:schemeClr val="dk1"/>
                </a:solidFill>
                <a:latin typeface="Roboto"/>
                <a:ea typeface="Roboto"/>
                <a:cs typeface="Roboto"/>
                <a:sym typeface="Roboto"/>
              </a:rPr>
              <a:t>Question:</a:t>
            </a:r>
            <a:r>
              <a:rPr lang="en" sz="1100" u="sng">
                <a:solidFill>
                  <a:schemeClr val="dk1"/>
                </a:solidFill>
                <a:latin typeface="Roboto"/>
                <a:ea typeface="Roboto"/>
                <a:cs typeface="Roboto"/>
                <a:sym typeface="Roboto"/>
              </a:rPr>
              <a:t> </a:t>
            </a:r>
            <a:endParaRPr sz="1100" u="sng">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rPr lang="en" sz="1000">
                <a:solidFill>
                  <a:schemeClr val="dk1"/>
                </a:solidFill>
                <a:latin typeface="Roboto"/>
                <a:ea typeface="Roboto"/>
                <a:cs typeface="Roboto"/>
                <a:sym typeface="Roboto"/>
              </a:rPr>
              <a:t>“</a:t>
            </a:r>
            <a:r>
              <a:rPr lang="en" sz="1000">
                <a:solidFill>
                  <a:schemeClr val="dk1"/>
                </a:solidFill>
                <a:latin typeface="Roboto"/>
                <a:ea typeface="Roboto"/>
                <a:cs typeface="Roboto"/>
                <a:sym typeface="Roboto"/>
              </a:rPr>
              <a:t>I have a basic dict as follows….</a:t>
            </a:r>
            <a:endParaRPr sz="1000">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rPr lang="en" sz="1000">
                <a:solidFill>
                  <a:schemeClr val="dk1"/>
                </a:solidFill>
                <a:latin typeface="Roboto"/>
                <a:ea typeface="Roboto"/>
                <a:cs typeface="Roboto"/>
                <a:sym typeface="Roboto"/>
              </a:rPr>
              <a:t>When I try to do jsonify(sample) I get:</a:t>
            </a:r>
            <a:br>
              <a:rPr lang="en" sz="1000">
                <a:solidFill>
                  <a:schemeClr val="dk1"/>
                </a:solidFill>
                <a:latin typeface="Roboto"/>
                <a:ea typeface="Roboto"/>
                <a:cs typeface="Roboto"/>
                <a:sym typeface="Roboto"/>
              </a:rPr>
            </a:br>
            <a:r>
              <a:rPr lang="en" sz="1000">
                <a:solidFill>
                  <a:schemeClr val="dk1"/>
                </a:solidFill>
                <a:latin typeface="Roboto"/>
                <a:ea typeface="Roboto"/>
                <a:cs typeface="Roboto"/>
                <a:sym typeface="Roboto"/>
              </a:rPr>
              <a:t>	‘</a:t>
            </a:r>
            <a:r>
              <a:rPr lang="en" sz="1000">
                <a:solidFill>
                  <a:srgbClr val="F4CCCC"/>
                </a:solidFill>
                <a:latin typeface="Roboto"/>
                <a:ea typeface="Roboto"/>
                <a:cs typeface="Roboto"/>
                <a:sym typeface="Roboto"/>
              </a:rPr>
              <a:t>TypeError: datetime.datetime(2012, 8, 8, 21, 46, 24, 862000) is not JSON serializable’</a:t>
            </a:r>
            <a:br>
              <a:rPr lang="en" sz="1000">
                <a:solidFill>
                  <a:schemeClr val="dk1"/>
                </a:solidFill>
                <a:latin typeface="Roboto"/>
                <a:ea typeface="Roboto"/>
                <a:cs typeface="Roboto"/>
                <a:sym typeface="Roboto"/>
              </a:rPr>
            </a:br>
            <a:r>
              <a:rPr lang="en" sz="1000">
                <a:solidFill>
                  <a:schemeClr val="dk1"/>
                </a:solidFill>
                <a:latin typeface="Roboto"/>
                <a:ea typeface="Roboto"/>
                <a:cs typeface="Roboto"/>
                <a:sym typeface="Roboto"/>
              </a:rPr>
              <a:t>What can I do such that my dictionary sample can overcome the error above?</a:t>
            </a:r>
            <a:r>
              <a:rPr lang="en" sz="1000">
                <a:solidFill>
                  <a:schemeClr val="dk1"/>
                </a:solidFill>
                <a:latin typeface="Roboto"/>
                <a:ea typeface="Roboto"/>
                <a:cs typeface="Roboto"/>
                <a:sym typeface="Roboto"/>
              </a:rPr>
              <a:t>”</a:t>
            </a:r>
            <a:endParaRPr sz="1000">
              <a:solidFill>
                <a:schemeClr val="dk1"/>
              </a:solidFill>
              <a:latin typeface="Roboto"/>
              <a:ea typeface="Roboto"/>
              <a:cs typeface="Roboto"/>
              <a:sym typeface="Roboto"/>
            </a:endParaRPr>
          </a:p>
          <a:p>
            <a:pPr indent="0" lvl="0" marL="0" rtl="0" algn="l">
              <a:lnSpc>
                <a:spcPct val="115000"/>
              </a:lnSpc>
              <a:spcBef>
                <a:spcPts val="1200"/>
              </a:spcBef>
              <a:spcAft>
                <a:spcPts val="0"/>
              </a:spcAft>
              <a:buNone/>
            </a:pPr>
            <a:r>
              <a:rPr b="1" lang="en" sz="1100" u="sng">
                <a:solidFill>
                  <a:schemeClr val="dk1"/>
                </a:solidFill>
                <a:latin typeface="Roboto"/>
                <a:ea typeface="Roboto"/>
                <a:cs typeface="Roboto"/>
                <a:sym typeface="Roboto"/>
              </a:rPr>
              <a:t>Link:</a:t>
            </a:r>
            <a:r>
              <a:rPr lang="en" sz="1100" u="sng">
                <a:solidFill>
                  <a:schemeClr val="dk1"/>
                </a:solidFill>
                <a:latin typeface="Roboto"/>
                <a:ea typeface="Roboto"/>
                <a:cs typeface="Roboto"/>
                <a:sym typeface="Roboto"/>
              </a:rPr>
              <a:t> </a:t>
            </a:r>
            <a:br>
              <a:rPr lang="en" sz="1100" u="sng">
                <a:solidFill>
                  <a:schemeClr val="dk1"/>
                </a:solidFill>
                <a:latin typeface="Roboto"/>
                <a:ea typeface="Roboto"/>
                <a:cs typeface="Roboto"/>
                <a:sym typeface="Roboto"/>
              </a:rPr>
            </a:br>
            <a:r>
              <a:rPr lang="en" sz="1100">
                <a:solidFill>
                  <a:schemeClr val="dk1"/>
                </a:solidFill>
                <a:latin typeface="Roboto"/>
                <a:ea typeface="Roboto"/>
                <a:cs typeface="Roboto"/>
                <a:sym typeface="Roboto"/>
              </a:rPr>
              <a:t>“</a:t>
            </a:r>
            <a:r>
              <a:rPr lang="en" sz="950">
                <a:solidFill>
                  <a:srgbClr val="CE9178"/>
                </a:solidFill>
                <a:highlight>
                  <a:srgbClr val="1F1F1F"/>
                </a:highlight>
                <a:latin typeface="Courier New"/>
                <a:ea typeface="Courier New"/>
                <a:cs typeface="Courier New"/>
                <a:sym typeface="Courier New"/>
              </a:rPr>
              <a:t>https://stackoverflow.com/questions/11875770/how-can-i-overcome-datetime-datetime-not-json-serializable</a:t>
            </a:r>
            <a:r>
              <a:rPr lang="en" sz="1100">
                <a:solidFill>
                  <a:schemeClr val="dk1"/>
                </a:solidFill>
                <a:latin typeface="Roboto"/>
                <a:ea typeface="Roboto"/>
                <a:cs typeface="Roboto"/>
                <a:sym typeface="Roboto"/>
              </a:rPr>
              <a:t>“</a:t>
            </a:r>
            <a:endParaRPr sz="1100">
              <a:solidFill>
                <a:schemeClr val="dk1"/>
              </a:solidFill>
              <a:latin typeface="Roboto"/>
              <a:ea typeface="Roboto"/>
              <a:cs typeface="Roboto"/>
              <a:sym typeface="Roboto"/>
            </a:endParaRPr>
          </a:p>
          <a:p>
            <a:pPr indent="0" lvl="0" marL="0" rtl="0" algn="l">
              <a:lnSpc>
                <a:spcPct val="115000"/>
              </a:lnSpc>
              <a:spcBef>
                <a:spcPts val="1200"/>
              </a:spcBef>
              <a:spcAft>
                <a:spcPts val="0"/>
              </a:spcAft>
              <a:buNone/>
            </a:pPr>
            <a:r>
              <a:rPr b="1" lang="en" sz="1100" u="sng">
                <a:solidFill>
                  <a:schemeClr val="dk1"/>
                </a:solidFill>
                <a:latin typeface="Roboto"/>
                <a:ea typeface="Roboto"/>
                <a:cs typeface="Roboto"/>
                <a:sym typeface="Roboto"/>
              </a:rPr>
              <a:t>Prompt:</a:t>
            </a:r>
            <a:r>
              <a:rPr lang="en" sz="1100" u="sng">
                <a:solidFill>
                  <a:schemeClr val="dk1"/>
                </a:solidFill>
                <a:latin typeface="Roboto"/>
                <a:ea typeface="Roboto"/>
                <a:cs typeface="Roboto"/>
                <a:sym typeface="Roboto"/>
              </a:rPr>
              <a:t> </a:t>
            </a:r>
            <a:endParaRPr sz="1100" u="sng">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rPr lang="en" sz="1100">
                <a:solidFill>
                  <a:schemeClr val="dk1"/>
                </a:solidFill>
                <a:latin typeface="Roboto"/>
                <a:ea typeface="Roboto"/>
                <a:cs typeface="Roboto"/>
                <a:sym typeface="Roboto"/>
              </a:rPr>
              <a:t>“</a:t>
            </a:r>
            <a:r>
              <a:rPr lang="en" sz="950">
                <a:solidFill>
                  <a:srgbClr val="CE9178"/>
                </a:solidFill>
                <a:highlight>
                  <a:srgbClr val="1F1F1F"/>
                </a:highlight>
                <a:latin typeface="Courier New"/>
                <a:ea typeface="Courier New"/>
                <a:cs typeface="Courier New"/>
                <a:sym typeface="Courier New"/>
              </a:rPr>
              <a:t>I need help with the following question</a:t>
            </a:r>
            <a:r>
              <a:rPr lang="en" sz="950">
                <a:solidFill>
                  <a:srgbClr val="CE9178"/>
                </a:solidFill>
                <a:highlight>
                  <a:srgbClr val="1F1F1F"/>
                </a:highlight>
                <a:latin typeface="Courier New"/>
                <a:ea typeface="Courier New"/>
                <a:cs typeface="Courier New"/>
                <a:sym typeface="Courier New"/>
              </a:rPr>
              <a:t>:</a:t>
            </a:r>
            <a:r>
              <a:rPr lang="en" sz="1100">
                <a:solidFill>
                  <a:schemeClr val="dk1"/>
                </a:solidFill>
                <a:latin typeface="Roboto"/>
                <a:ea typeface="Roboto"/>
                <a:cs typeface="Roboto"/>
                <a:sym typeface="Roboto"/>
              </a:rPr>
              <a:t>”</a:t>
            </a:r>
            <a:endParaRPr sz="1100">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t/>
            </a:r>
            <a:endParaRPr sz="1100">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rPr b="1" lang="en" sz="1100" u="sng">
                <a:solidFill>
                  <a:schemeClr val="dk1"/>
                </a:solidFill>
                <a:latin typeface="Roboto"/>
                <a:ea typeface="Roboto"/>
                <a:cs typeface="Roboto"/>
                <a:sym typeface="Roboto"/>
              </a:rPr>
              <a:t>2nd Prompt:</a:t>
            </a:r>
            <a:r>
              <a:rPr b="1" lang="en" sz="1100">
                <a:solidFill>
                  <a:schemeClr val="dk1"/>
                </a:solidFill>
                <a:latin typeface="Roboto"/>
                <a:ea typeface="Roboto"/>
                <a:cs typeface="Roboto"/>
                <a:sym typeface="Roboto"/>
              </a:rPr>
              <a:t> </a:t>
            </a:r>
            <a:endParaRPr b="1" sz="1100">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rPr lang="en" sz="1100">
                <a:solidFill>
                  <a:schemeClr val="dk1"/>
                </a:solidFill>
                <a:latin typeface="Roboto"/>
                <a:ea typeface="Roboto"/>
                <a:cs typeface="Roboto"/>
                <a:sym typeface="Roboto"/>
              </a:rPr>
              <a:t>“</a:t>
            </a:r>
            <a:r>
              <a:rPr lang="en" sz="950">
                <a:solidFill>
                  <a:srgbClr val="CE9178"/>
                </a:solidFill>
                <a:highlight>
                  <a:srgbClr val="1F1F1F"/>
                </a:highlight>
                <a:latin typeface="Courier New"/>
                <a:ea typeface="Courier New"/>
                <a:cs typeface="Courier New"/>
                <a:sym typeface="Courier New"/>
              </a:rPr>
              <a:t>Can you combine these two answers and question to create an improved answer that expands on readability: "</a:t>
            </a:r>
            <a:r>
              <a:rPr lang="en" sz="950">
                <a:solidFill>
                  <a:srgbClr val="CCCCCC"/>
                </a:solidFill>
                <a:highlight>
                  <a:srgbClr val="1F1F1F"/>
                </a:highlight>
                <a:latin typeface="Courier New"/>
                <a:ea typeface="Courier New"/>
                <a:cs typeface="Courier New"/>
                <a:sym typeface="Courier New"/>
              </a:rPr>
              <a:t>, question_content </a:t>
            </a:r>
            <a:r>
              <a:rPr lang="en" sz="950">
                <a:solidFill>
                  <a:srgbClr val="D4D4D4"/>
                </a:solidFill>
                <a:highlight>
                  <a:srgbClr val="1F1F1F"/>
                </a:highlight>
                <a:latin typeface="Courier New"/>
                <a:ea typeface="Courier New"/>
                <a:cs typeface="Courier New"/>
                <a:sym typeface="Courier New"/>
              </a:rPr>
              <a:t>+</a:t>
            </a:r>
            <a:r>
              <a:rPr lang="en" sz="950">
                <a:solidFill>
                  <a:srgbClr val="CCCCCC"/>
                </a:solidFill>
                <a:highlight>
                  <a:srgbClr val="1F1F1F"/>
                </a:highlight>
                <a:latin typeface="Courier New"/>
                <a:ea typeface="Courier New"/>
                <a:cs typeface="Courier New"/>
                <a:sym typeface="Courier New"/>
              </a:rPr>
              <a:t> </a:t>
            </a:r>
            <a:r>
              <a:rPr lang="en" sz="950">
                <a:solidFill>
                  <a:srgbClr val="CE9178"/>
                </a:solidFill>
                <a:highlight>
                  <a:srgbClr val="1F1F1F"/>
                </a:highlight>
                <a:latin typeface="Courier New"/>
                <a:ea typeface="Courier New"/>
                <a:cs typeface="Courier New"/>
                <a:sym typeface="Courier New"/>
              </a:rPr>
              <a:t>"</a:t>
            </a:r>
            <a:r>
              <a:rPr lang="en" sz="950">
                <a:solidFill>
                  <a:srgbClr val="D7BA7D"/>
                </a:solidFill>
                <a:highlight>
                  <a:srgbClr val="1F1F1F"/>
                </a:highlight>
                <a:latin typeface="Courier New"/>
                <a:ea typeface="Courier New"/>
                <a:cs typeface="Courier New"/>
                <a:sym typeface="Courier New"/>
              </a:rPr>
              <a:t>\n\n</a:t>
            </a:r>
            <a:r>
              <a:rPr lang="en" sz="950">
                <a:solidFill>
                  <a:srgbClr val="CE9178"/>
                </a:solidFill>
                <a:highlight>
                  <a:srgbClr val="1F1F1F"/>
                </a:highlight>
                <a:latin typeface="Courier New"/>
                <a:ea typeface="Courier New"/>
                <a:cs typeface="Courier New"/>
                <a:sym typeface="Courier New"/>
              </a:rPr>
              <a:t>answer: </a:t>
            </a:r>
            <a:r>
              <a:rPr lang="en" sz="950">
                <a:solidFill>
                  <a:srgbClr val="D7BA7D"/>
                </a:solidFill>
                <a:highlight>
                  <a:srgbClr val="1F1F1F"/>
                </a:highlight>
                <a:latin typeface="Courier New"/>
                <a:ea typeface="Courier New"/>
                <a:cs typeface="Courier New"/>
                <a:sym typeface="Courier New"/>
              </a:rPr>
              <a:t>\n</a:t>
            </a:r>
            <a:r>
              <a:rPr lang="en" sz="950">
                <a:solidFill>
                  <a:srgbClr val="CE9178"/>
                </a:solidFill>
                <a:highlight>
                  <a:srgbClr val="1F1F1F"/>
                </a:highlight>
                <a:latin typeface="Courier New"/>
                <a:ea typeface="Courier New"/>
                <a:cs typeface="Courier New"/>
                <a:sym typeface="Courier New"/>
              </a:rPr>
              <a:t>"</a:t>
            </a:r>
            <a:r>
              <a:rPr lang="en" sz="950">
                <a:solidFill>
                  <a:srgbClr val="CCCCCC"/>
                </a:solidFill>
                <a:highlight>
                  <a:srgbClr val="1F1F1F"/>
                </a:highlight>
                <a:latin typeface="Courier New"/>
                <a:ea typeface="Courier New"/>
                <a:cs typeface="Courier New"/>
                <a:sym typeface="Courier New"/>
              </a:rPr>
              <a:t> </a:t>
            </a:r>
            <a:r>
              <a:rPr lang="en" sz="950">
                <a:solidFill>
                  <a:srgbClr val="D4D4D4"/>
                </a:solidFill>
                <a:highlight>
                  <a:srgbClr val="1F1F1F"/>
                </a:highlight>
                <a:latin typeface="Courier New"/>
                <a:ea typeface="Courier New"/>
                <a:cs typeface="Courier New"/>
                <a:sym typeface="Courier New"/>
              </a:rPr>
              <a:t>+</a:t>
            </a:r>
            <a:r>
              <a:rPr lang="en" sz="950">
                <a:solidFill>
                  <a:srgbClr val="CCCCCC"/>
                </a:solidFill>
                <a:highlight>
                  <a:srgbClr val="1F1F1F"/>
                </a:highlight>
                <a:latin typeface="Courier New"/>
                <a:ea typeface="Courier New"/>
                <a:cs typeface="Courier New"/>
                <a:sym typeface="Courier New"/>
              </a:rPr>
              <a:t> answer_content </a:t>
            </a:r>
            <a:r>
              <a:rPr lang="en" sz="950">
                <a:solidFill>
                  <a:srgbClr val="D4D4D4"/>
                </a:solidFill>
                <a:highlight>
                  <a:srgbClr val="1F1F1F"/>
                </a:highlight>
                <a:latin typeface="Courier New"/>
                <a:ea typeface="Courier New"/>
                <a:cs typeface="Courier New"/>
                <a:sym typeface="Courier New"/>
              </a:rPr>
              <a:t>+</a:t>
            </a:r>
            <a:r>
              <a:rPr lang="en" sz="950">
                <a:solidFill>
                  <a:srgbClr val="CCCCCC"/>
                </a:solidFill>
                <a:highlight>
                  <a:srgbClr val="1F1F1F"/>
                </a:highlight>
                <a:latin typeface="Courier New"/>
                <a:ea typeface="Courier New"/>
                <a:cs typeface="Courier New"/>
                <a:sym typeface="Courier New"/>
              </a:rPr>
              <a:t> </a:t>
            </a:r>
            <a:r>
              <a:rPr lang="en" sz="950">
                <a:solidFill>
                  <a:srgbClr val="CE9178"/>
                </a:solidFill>
                <a:highlight>
                  <a:srgbClr val="1F1F1F"/>
                </a:highlight>
                <a:latin typeface="Courier New"/>
                <a:ea typeface="Courier New"/>
                <a:cs typeface="Courier New"/>
                <a:sym typeface="Courier New"/>
              </a:rPr>
              <a:t>"</a:t>
            </a:r>
            <a:r>
              <a:rPr lang="en" sz="950">
                <a:solidFill>
                  <a:srgbClr val="D7BA7D"/>
                </a:solidFill>
                <a:highlight>
                  <a:srgbClr val="1F1F1F"/>
                </a:highlight>
                <a:latin typeface="Courier New"/>
                <a:ea typeface="Courier New"/>
                <a:cs typeface="Courier New"/>
                <a:sym typeface="Courier New"/>
              </a:rPr>
              <a:t>\n\n</a:t>
            </a:r>
            <a:r>
              <a:rPr lang="en" sz="950">
                <a:solidFill>
                  <a:srgbClr val="CE9178"/>
                </a:solidFill>
                <a:highlight>
                  <a:srgbClr val="1F1F1F"/>
                </a:highlight>
                <a:latin typeface="Courier New"/>
                <a:ea typeface="Courier New"/>
                <a:cs typeface="Courier New"/>
                <a:sym typeface="Courier New"/>
              </a:rPr>
              <a:t>processed answer: </a:t>
            </a:r>
            <a:r>
              <a:rPr lang="en" sz="950">
                <a:solidFill>
                  <a:srgbClr val="D7BA7D"/>
                </a:solidFill>
                <a:highlight>
                  <a:srgbClr val="1F1F1F"/>
                </a:highlight>
                <a:latin typeface="Courier New"/>
                <a:ea typeface="Courier New"/>
                <a:cs typeface="Courier New"/>
                <a:sym typeface="Courier New"/>
              </a:rPr>
              <a:t>\n</a:t>
            </a:r>
            <a:r>
              <a:rPr lang="en" sz="950">
                <a:solidFill>
                  <a:srgbClr val="CE9178"/>
                </a:solidFill>
                <a:highlight>
                  <a:srgbClr val="1F1F1F"/>
                </a:highlight>
                <a:latin typeface="Courier New"/>
                <a:ea typeface="Courier New"/>
                <a:cs typeface="Courier New"/>
                <a:sym typeface="Courier New"/>
              </a:rPr>
              <a:t>"</a:t>
            </a:r>
            <a:r>
              <a:rPr lang="en" sz="950">
                <a:solidFill>
                  <a:srgbClr val="CCCCCC"/>
                </a:solidFill>
                <a:highlight>
                  <a:srgbClr val="1F1F1F"/>
                </a:highlight>
                <a:latin typeface="Courier New"/>
                <a:ea typeface="Courier New"/>
                <a:cs typeface="Courier New"/>
                <a:sym typeface="Courier New"/>
              </a:rPr>
              <a:t> </a:t>
            </a:r>
            <a:r>
              <a:rPr lang="en" sz="950">
                <a:solidFill>
                  <a:srgbClr val="D4D4D4"/>
                </a:solidFill>
                <a:highlight>
                  <a:srgbClr val="1F1F1F"/>
                </a:highlight>
                <a:latin typeface="Courier New"/>
                <a:ea typeface="Courier New"/>
                <a:cs typeface="Courier New"/>
                <a:sym typeface="Courier New"/>
              </a:rPr>
              <a:t>+</a:t>
            </a:r>
            <a:r>
              <a:rPr lang="en" sz="950">
                <a:solidFill>
                  <a:srgbClr val="CCCCCC"/>
                </a:solidFill>
                <a:highlight>
                  <a:srgbClr val="1F1F1F"/>
                </a:highlight>
                <a:latin typeface="Courier New"/>
                <a:ea typeface="Courier New"/>
                <a:cs typeface="Courier New"/>
                <a:sym typeface="Courier New"/>
              </a:rPr>
              <a:t> processed_data</a:t>
            </a:r>
            <a:r>
              <a:rPr lang="en" sz="1100">
                <a:solidFill>
                  <a:schemeClr val="dk1"/>
                </a:solidFill>
                <a:latin typeface="Roboto"/>
                <a:ea typeface="Roboto"/>
                <a:cs typeface="Roboto"/>
                <a:sym typeface="Roboto"/>
              </a:rPr>
              <a:t>”</a:t>
            </a:r>
            <a:endParaRPr sz="1100">
              <a:solidFill>
                <a:schemeClr val="dk1"/>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1"/>
          <p:cNvSpPr txBox="1"/>
          <p:nvPr>
            <p:ph type="title"/>
          </p:nvPr>
        </p:nvSpPr>
        <p:spPr>
          <a:xfrm>
            <a:off x="152400" y="0"/>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a:t>Results:</a:t>
            </a:r>
            <a:endParaRPr b="1"/>
          </a:p>
        </p:txBody>
      </p:sp>
      <p:sp>
        <p:nvSpPr>
          <p:cNvPr id="127" name="Google Shape;127;p21"/>
          <p:cNvSpPr txBox="1"/>
          <p:nvPr>
            <p:ph idx="1" type="body"/>
          </p:nvPr>
        </p:nvSpPr>
        <p:spPr>
          <a:xfrm>
            <a:off x="387900" y="745100"/>
            <a:ext cx="41841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Example 2:</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128" name="Google Shape;128;p21"/>
          <p:cNvSpPr txBox="1"/>
          <p:nvPr/>
        </p:nvSpPr>
        <p:spPr>
          <a:xfrm>
            <a:off x="0" y="4395700"/>
            <a:ext cx="769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29" name="Google Shape;129;p21"/>
          <p:cNvSpPr txBox="1"/>
          <p:nvPr/>
        </p:nvSpPr>
        <p:spPr>
          <a:xfrm>
            <a:off x="387900" y="1303775"/>
            <a:ext cx="8368200" cy="3517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100" u="sng">
                <a:solidFill>
                  <a:schemeClr val="dk1"/>
                </a:solidFill>
                <a:latin typeface="Roboto"/>
                <a:ea typeface="Roboto"/>
                <a:cs typeface="Roboto"/>
                <a:sym typeface="Roboto"/>
              </a:rPr>
              <a:t>Output:</a:t>
            </a:r>
            <a:r>
              <a:rPr lang="en" sz="1100" u="sng">
                <a:solidFill>
                  <a:schemeClr val="dk1"/>
                </a:solidFill>
                <a:latin typeface="Roboto"/>
                <a:ea typeface="Roboto"/>
                <a:cs typeface="Roboto"/>
                <a:sym typeface="Roboto"/>
              </a:rPr>
              <a:t> </a:t>
            </a:r>
            <a:endParaRPr sz="1100" u="sng">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t/>
            </a:r>
            <a:endParaRPr sz="1100">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t/>
            </a:r>
            <a:endParaRPr sz="1100">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t/>
            </a:r>
            <a:endParaRPr sz="1100">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t/>
            </a:r>
            <a:endParaRPr sz="1100">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rPr b="1" lang="en" sz="1100" u="sng">
                <a:solidFill>
                  <a:schemeClr val="dk1"/>
                </a:solidFill>
                <a:latin typeface="Roboto"/>
                <a:ea typeface="Roboto"/>
                <a:cs typeface="Roboto"/>
                <a:sym typeface="Roboto"/>
              </a:rPr>
              <a:t>Processed answer:</a:t>
            </a:r>
            <a:r>
              <a:rPr lang="en" sz="1100" u="sng">
                <a:solidFill>
                  <a:schemeClr val="dk1"/>
                </a:solidFill>
                <a:latin typeface="Roboto"/>
                <a:ea typeface="Roboto"/>
                <a:cs typeface="Roboto"/>
                <a:sym typeface="Roboto"/>
              </a:rPr>
              <a:t> </a:t>
            </a:r>
            <a:endParaRPr sz="1100" u="sng">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rPr lang="en" sz="900">
                <a:solidFill>
                  <a:schemeClr val="dk1"/>
                </a:solidFill>
                <a:latin typeface="Roboto"/>
                <a:ea typeface="Roboto"/>
                <a:cs typeface="Roboto"/>
                <a:sym typeface="Roboto"/>
              </a:rPr>
              <a:t>“</a:t>
            </a:r>
            <a:r>
              <a:rPr lang="en" sz="900">
                <a:solidFill>
                  <a:schemeClr val="dk1"/>
                </a:solidFill>
                <a:latin typeface="Roboto"/>
                <a:ea typeface="Roboto"/>
                <a:cs typeface="Roboto"/>
                <a:sym typeface="Roboto"/>
              </a:rPr>
              <a:t>The error message is explaining that JSON does not know how to serialize datetime.datetime objects. You will need to convert the datetime object to a string before passing it to jsonify. You can convert the datetime object to a string using strftime function. Here is an example:```python from datetime import datetime sample = {}\nsample['title'] = \"String\" somedatetimehere = datetime.now()\nsample['somedate'] = somedatetimehere.strftime(\"%Y-%m-%d %H:%M:%S.%f\") jsonify(sample) ``` In the above code, we are converting the datetime object to a string with the format \"YYYY-MM-DD HH:MM:SS.ssssss\..</a:t>
            </a:r>
            <a:r>
              <a:rPr lang="en" sz="900">
                <a:solidFill>
                  <a:schemeClr val="dk1"/>
                </a:solidFill>
                <a:latin typeface="Roboto"/>
                <a:ea typeface="Roboto"/>
                <a:cs typeface="Roboto"/>
                <a:sym typeface="Roboto"/>
              </a:rPr>
              <a:t>.”</a:t>
            </a:r>
            <a:endParaRPr sz="900">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t/>
            </a:r>
            <a:endParaRPr sz="1000">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rPr b="1" lang="en" sz="1100" u="sng">
                <a:solidFill>
                  <a:schemeClr val="dk1"/>
                </a:solidFill>
                <a:latin typeface="Roboto"/>
                <a:ea typeface="Roboto"/>
                <a:cs typeface="Roboto"/>
                <a:sym typeface="Roboto"/>
              </a:rPr>
              <a:t>Improved answer:</a:t>
            </a:r>
            <a:r>
              <a:rPr lang="en" sz="1100">
                <a:solidFill>
                  <a:schemeClr val="dk1"/>
                </a:solidFill>
                <a:latin typeface="Roboto"/>
                <a:ea typeface="Roboto"/>
                <a:cs typeface="Roboto"/>
                <a:sym typeface="Roboto"/>
              </a:rPr>
              <a:t> </a:t>
            </a:r>
            <a:br>
              <a:rPr lang="en" sz="1100">
                <a:solidFill>
                  <a:schemeClr val="dk1"/>
                </a:solidFill>
                <a:latin typeface="Roboto"/>
                <a:ea typeface="Roboto"/>
                <a:cs typeface="Roboto"/>
                <a:sym typeface="Roboto"/>
              </a:rPr>
            </a:br>
            <a:r>
              <a:rPr lang="en" sz="900">
                <a:solidFill>
                  <a:schemeClr val="dk1"/>
                </a:solidFill>
                <a:latin typeface="Roboto"/>
                <a:ea typeface="Roboto"/>
                <a:cs typeface="Roboto"/>
                <a:sym typeface="Roboto"/>
              </a:rPr>
              <a:t>“</a:t>
            </a:r>
            <a:r>
              <a:rPr lang="en" sz="900">
                <a:solidFill>
                  <a:schemeClr val="dk1"/>
                </a:solidFill>
                <a:latin typeface="Roboto"/>
                <a:ea typeface="Roboto"/>
                <a:cs typeface="Roboto"/>
                <a:sym typeface="Roboto"/>
              </a:rPr>
              <a:t>The error message you're encountering is due to JSON's inability to serialize datetime.datetime objects. To overcome this issue, you need to convert the datetime object to a string before passing it to jsonify. This can be achieved using the strftime function. Here is an example: ```python from datetime import datetime sample = {} sample['title'] = \"String\" somedatetimehere = datetime.now() sample['somedate'] = somedatetimehere.strftime(\"%Y-%m-%d %H:%M:%S.%f\") jsonify(sample) ``` n the above code, we are converting the datetime object to a string with the format \"YYYY-MM-DD HH:MM:SS.ssssss\</a:t>
            </a:r>
            <a:r>
              <a:rPr lang="en" sz="900">
                <a:solidFill>
                  <a:schemeClr val="dk1"/>
                </a:solidFill>
                <a:latin typeface="Roboto"/>
                <a:ea typeface="Roboto"/>
                <a:cs typeface="Roboto"/>
                <a:sym typeface="Roboto"/>
              </a:rPr>
              <a:t>….“</a:t>
            </a:r>
            <a:endParaRPr sz="900">
              <a:solidFill>
                <a:schemeClr val="dk1"/>
              </a:solidFill>
              <a:latin typeface="Roboto"/>
              <a:ea typeface="Roboto"/>
              <a:cs typeface="Roboto"/>
              <a:sym typeface="Roboto"/>
            </a:endParaRPr>
          </a:p>
          <a:p>
            <a:pPr indent="0" lvl="0" marL="0" rtl="0" algn="l">
              <a:lnSpc>
                <a:spcPct val="115000"/>
              </a:lnSpc>
              <a:spcBef>
                <a:spcPts val="1200"/>
              </a:spcBef>
              <a:spcAft>
                <a:spcPts val="0"/>
              </a:spcAft>
              <a:buNone/>
            </a:pPr>
            <a:r>
              <a:rPr b="1" lang="en" sz="1100" u="sng">
                <a:solidFill>
                  <a:schemeClr val="dk1"/>
                </a:solidFill>
                <a:latin typeface="Roboto"/>
                <a:ea typeface="Roboto"/>
                <a:cs typeface="Roboto"/>
                <a:sym typeface="Roboto"/>
              </a:rPr>
              <a:t>Time to compute:</a:t>
            </a:r>
            <a:r>
              <a:rPr lang="en" sz="1100" u="sng">
                <a:solidFill>
                  <a:schemeClr val="dk1"/>
                </a:solidFill>
                <a:latin typeface="Roboto"/>
                <a:ea typeface="Roboto"/>
                <a:cs typeface="Roboto"/>
                <a:sym typeface="Roboto"/>
              </a:rPr>
              <a:t> </a:t>
            </a:r>
            <a:endParaRPr sz="1100" u="sng">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rPr lang="en" sz="1100">
                <a:solidFill>
                  <a:schemeClr val="dk1"/>
                </a:solidFill>
                <a:latin typeface="Roboto"/>
                <a:ea typeface="Roboto"/>
                <a:cs typeface="Roboto"/>
                <a:sym typeface="Roboto"/>
              </a:rPr>
              <a:t>“~30.5 seconds”</a:t>
            </a:r>
            <a:endParaRPr sz="1100">
              <a:solidFill>
                <a:schemeClr val="dk1"/>
              </a:solidFill>
              <a:latin typeface="Roboto"/>
              <a:ea typeface="Roboto"/>
              <a:cs typeface="Roboto"/>
              <a:sym typeface="Roboto"/>
            </a:endParaRPr>
          </a:p>
        </p:txBody>
      </p:sp>
      <p:pic>
        <p:nvPicPr>
          <p:cNvPr id="130" name="Google Shape;130;p21"/>
          <p:cNvPicPr preferRelativeResize="0"/>
          <p:nvPr/>
        </p:nvPicPr>
        <p:blipFill>
          <a:blip r:embed="rId3">
            <a:alphaModFix/>
          </a:blip>
          <a:stretch>
            <a:fillRect/>
          </a:stretch>
        </p:blipFill>
        <p:spPr>
          <a:xfrm>
            <a:off x="478475" y="1601850"/>
            <a:ext cx="3423614" cy="5553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