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fa241eabea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fa241eabea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a241eabe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a241eabe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a241eabe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a241eabe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a241eabea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a241eabea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a241eabea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a241eabea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a241eabea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a241eabea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a241eabea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a241eabea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a241eabea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a241eabea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D4B4E"/>
            </a:gs>
            <a:gs pos="100000">
              <a:srgbClr val="04040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311700" y="1195775"/>
            <a:ext cx="8520600" cy="173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5200">
                <a:solidFill>
                  <a:srgbClr val="EFEFEF"/>
                </a:solidFill>
              </a:rPr>
              <a:t>Soluzione Esercitazione 4</a:t>
            </a:r>
            <a:r>
              <a:rPr lang="it" sz="5200">
                <a:solidFill>
                  <a:srgbClr val="EFEFEF"/>
                </a:solidFill>
              </a:rPr>
              <a:t> </a:t>
            </a:r>
            <a:endParaRPr sz="5200">
              <a:solidFill>
                <a:srgbClr val="EFEFEF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11700" y="3348475"/>
            <a:ext cx="85206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rgbClr val="EFEFEF"/>
                </a:solidFill>
              </a:rPr>
              <a:t>Leonardo Bambini, Patrick Di Fazio, Matteo Longhi, Giorgio Mastrotucci, Luca Torzi</a:t>
            </a:r>
            <a:endParaRPr sz="28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952500"/>
            <a:ext cx="8780400" cy="40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it" sz="1200"/>
              <a:t>Si vuole realizzare un applicativo multiservizio in cui il Server </a:t>
            </a:r>
            <a:r>
              <a:rPr b="1" lang="it" sz="1200"/>
              <a:t>seleziona </a:t>
            </a:r>
            <a:r>
              <a:rPr lang="it" sz="1200"/>
              <a:t>i clienti e fornisce due servizi:</a:t>
            </a:r>
            <a:endParaRPr sz="12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it" sz="1200"/>
              <a:t>In particolare le specifiche del server prevedono che:</a:t>
            </a:r>
            <a:endParaRPr sz="12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Il primo servizio </a:t>
            </a:r>
            <a:r>
              <a:rPr b="1" lang="it" sz="1200"/>
              <a:t>UDP </a:t>
            </a:r>
            <a:r>
              <a:rPr lang="it" sz="1200"/>
              <a:t>elimina tutte le occorrenze di una parola in un file presente nel filesystem del server remoto, agisce in modo sequenziale.</a:t>
            </a:r>
            <a:endParaRPr sz="12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00"/>
          </a:p>
          <a:p>
            <a:pPr indent="-30480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it" sz="1200"/>
              <a:t>Il secondo servizio </a:t>
            </a:r>
            <a:r>
              <a:rPr b="1" lang="it" sz="1200"/>
              <a:t>TCP </a:t>
            </a:r>
            <a:r>
              <a:rPr lang="it" sz="1200"/>
              <a:t>restituisce tutti i nomi dei file presenti nei direttori di secondo livello, sul filesystem del server remoto, agisce in modo concorrente.</a:t>
            </a:r>
            <a:endParaRPr sz="12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it" sz="1200"/>
              <a:t>I due client interrogano ciclicamente l’utente in base al tipo di servizio che svolgono.</a:t>
            </a:r>
            <a:endParaRPr sz="12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00"/>
          </a:p>
          <a:p>
            <a:pPr indent="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200"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20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Requisiti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99425" y="198163"/>
            <a:ext cx="392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Selezione del Server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3110" y="2310066"/>
            <a:ext cx="2268532" cy="201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3110" y="3008198"/>
            <a:ext cx="2309725" cy="16888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6928025" y="893838"/>
            <a:ext cx="2018100" cy="1229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3296525" y="1549288"/>
            <a:ext cx="2662800" cy="2360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6928025" y="3334563"/>
            <a:ext cx="2018100" cy="1229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" name="Google Shape;77;p15"/>
          <p:cNvCxnSpPr/>
          <p:nvPr/>
        </p:nvCxnSpPr>
        <p:spPr>
          <a:xfrm flipH="1">
            <a:off x="6178875" y="1671563"/>
            <a:ext cx="648900" cy="591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5"/>
          <p:cNvCxnSpPr/>
          <p:nvPr/>
        </p:nvCxnSpPr>
        <p:spPr>
          <a:xfrm rot="10800000">
            <a:off x="6226725" y="3131488"/>
            <a:ext cx="629400" cy="4989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5"/>
          <p:cNvSpPr/>
          <p:nvPr/>
        </p:nvSpPr>
        <p:spPr>
          <a:xfrm flipH="1">
            <a:off x="2194275" y="2289313"/>
            <a:ext cx="1216800" cy="242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 flipH="1">
            <a:off x="2194275" y="2971288"/>
            <a:ext cx="1216800" cy="2427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529625" y="1727225"/>
            <a:ext cx="1560300" cy="8493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Processo UDP</a:t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29625" y="2935850"/>
            <a:ext cx="1560300" cy="8493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Processo TCP</a:t>
            </a:r>
            <a:endParaRPr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(fork)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4196813" y="1727225"/>
            <a:ext cx="86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</a:rPr>
              <a:t>for(;;)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7171325" y="1003600"/>
            <a:ext cx="338700" cy="31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c</a:t>
            </a:r>
            <a:endParaRPr sz="100"/>
          </a:p>
        </p:txBody>
      </p:sp>
      <p:sp>
        <p:nvSpPr>
          <p:cNvPr id="85" name="Google Shape;85;p15"/>
          <p:cNvSpPr/>
          <p:nvPr/>
        </p:nvSpPr>
        <p:spPr>
          <a:xfrm>
            <a:off x="7724525" y="1351650"/>
            <a:ext cx="338700" cy="31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c</a:t>
            </a:r>
            <a:endParaRPr sz="100"/>
          </a:p>
        </p:txBody>
      </p:sp>
      <p:sp>
        <p:nvSpPr>
          <p:cNvPr id="86" name="Google Shape;86;p15"/>
          <p:cNvSpPr/>
          <p:nvPr/>
        </p:nvSpPr>
        <p:spPr>
          <a:xfrm>
            <a:off x="8354025" y="1046950"/>
            <a:ext cx="338700" cy="31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c</a:t>
            </a:r>
            <a:endParaRPr sz="100"/>
          </a:p>
        </p:txBody>
      </p:sp>
      <p:sp>
        <p:nvSpPr>
          <p:cNvPr id="87" name="Google Shape;87;p15"/>
          <p:cNvSpPr/>
          <p:nvPr/>
        </p:nvSpPr>
        <p:spPr>
          <a:xfrm>
            <a:off x="7054313" y="1623025"/>
            <a:ext cx="338700" cy="31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c</a:t>
            </a:r>
            <a:endParaRPr sz="100"/>
          </a:p>
        </p:txBody>
      </p:sp>
      <p:sp>
        <p:nvSpPr>
          <p:cNvPr id="88" name="Google Shape;88;p15"/>
          <p:cNvSpPr/>
          <p:nvPr/>
        </p:nvSpPr>
        <p:spPr>
          <a:xfrm>
            <a:off x="8315300" y="1623025"/>
            <a:ext cx="338700" cy="31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c</a:t>
            </a:r>
            <a:endParaRPr sz="100"/>
          </a:p>
        </p:txBody>
      </p:sp>
      <p:sp>
        <p:nvSpPr>
          <p:cNvPr id="89" name="Google Shape;89;p15"/>
          <p:cNvSpPr/>
          <p:nvPr/>
        </p:nvSpPr>
        <p:spPr>
          <a:xfrm>
            <a:off x="7217600" y="3435550"/>
            <a:ext cx="338700" cy="31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c</a:t>
            </a:r>
            <a:endParaRPr sz="100"/>
          </a:p>
        </p:txBody>
      </p:sp>
      <p:sp>
        <p:nvSpPr>
          <p:cNvPr id="90" name="Google Shape;90;p15"/>
          <p:cNvSpPr/>
          <p:nvPr/>
        </p:nvSpPr>
        <p:spPr>
          <a:xfrm>
            <a:off x="8015325" y="4103275"/>
            <a:ext cx="338700" cy="31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c</a:t>
            </a:r>
            <a:endParaRPr sz="100"/>
          </a:p>
        </p:txBody>
      </p:sp>
      <p:sp>
        <p:nvSpPr>
          <p:cNvPr id="91" name="Google Shape;91;p15"/>
          <p:cNvSpPr/>
          <p:nvPr/>
        </p:nvSpPr>
        <p:spPr>
          <a:xfrm>
            <a:off x="7800625" y="3564375"/>
            <a:ext cx="338700" cy="31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c</a:t>
            </a:r>
            <a:endParaRPr sz="100"/>
          </a:p>
        </p:txBody>
      </p:sp>
      <p:sp>
        <p:nvSpPr>
          <p:cNvPr id="92" name="Google Shape;92;p15"/>
          <p:cNvSpPr/>
          <p:nvPr/>
        </p:nvSpPr>
        <p:spPr>
          <a:xfrm>
            <a:off x="7217600" y="3950025"/>
            <a:ext cx="338700" cy="31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c</a:t>
            </a:r>
            <a:endParaRPr sz="100"/>
          </a:p>
        </p:txBody>
      </p:sp>
      <p:sp>
        <p:nvSpPr>
          <p:cNvPr id="93" name="Google Shape;93;p15"/>
          <p:cNvSpPr/>
          <p:nvPr/>
        </p:nvSpPr>
        <p:spPr>
          <a:xfrm>
            <a:off x="8354025" y="3749050"/>
            <a:ext cx="338700" cy="313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/>
              <a:t>c</a:t>
            </a:r>
            <a:endParaRPr sz="100"/>
          </a:p>
        </p:txBody>
      </p:sp>
      <p:sp>
        <p:nvSpPr>
          <p:cNvPr id="94" name="Google Shape;94;p15"/>
          <p:cNvSpPr txBox="1"/>
          <p:nvPr/>
        </p:nvSpPr>
        <p:spPr>
          <a:xfrm>
            <a:off x="7204225" y="4294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Client Datagram</a:t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7137175" y="2883013"/>
            <a:ext cx="16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Client Connection</a:t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3621321" y="936888"/>
            <a:ext cx="205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chemeClr val="dk1"/>
                </a:solidFill>
              </a:rPr>
              <a:t>Server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595925" y="1274475"/>
            <a:ext cx="142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Processi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142000" y="1326700"/>
            <a:ext cx="5955900" cy="280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52300"/>
            <a:ext cx="32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/>
              <a:t>Il Client UDP</a:t>
            </a:r>
            <a:endParaRPr sz="2420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94050" y="1733438"/>
            <a:ext cx="36561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t" sz="1200"/>
              <a:t>Il Client UDP richiede all’utente il nome del file e la parola e attende il risultato dell’operazione (</a:t>
            </a:r>
            <a:r>
              <a:rPr b="1" lang="it" sz="1200"/>
              <a:t>-1</a:t>
            </a:r>
            <a:r>
              <a:rPr lang="it" sz="1200"/>
              <a:t> se il file non esiste).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00"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150" y="623425"/>
            <a:ext cx="5236700" cy="3926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52300"/>
            <a:ext cx="322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420"/>
              <a:t>Il Client TCP</a:t>
            </a:r>
            <a:endParaRPr sz="242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94050" y="1733438"/>
            <a:ext cx="36561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it" sz="1200"/>
              <a:t>Il Client TCP richiede all’utente il nome del direttorio e viene notificato </a:t>
            </a:r>
            <a:r>
              <a:rPr lang="it" sz="1200">
                <a:solidFill>
                  <a:srgbClr val="38761D"/>
                </a:solidFill>
              </a:rPr>
              <a:t>appena è pronto un nome di file</a:t>
            </a:r>
            <a:r>
              <a:rPr lang="it" sz="1200"/>
              <a:t>, quindi lo riceve e lo stampa a video.</a:t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it" sz="1200"/>
              <a:t>Se non è presente il file, il server restituisce </a:t>
            </a:r>
            <a:r>
              <a:rPr b="1" lang="it" sz="1200"/>
              <a:t>-1</a:t>
            </a:r>
            <a:endParaRPr b="1"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0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550" y="106724"/>
            <a:ext cx="4151424" cy="4848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>
            <a:off x="4904925" y="2471550"/>
            <a:ext cx="2109000" cy="825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199450" y="129800"/>
            <a:ext cx="392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Server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199450" y="1381950"/>
            <a:ext cx="3000000" cy="30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3"/>
                </a:solidFill>
              </a:rPr>
              <a:t>Il Server gestisce i clienti TCP leggendo le directory e ricostruendo le sottodirectory, saltando cartella corrente “.” e cartella precedente “..” e alla fine invia il risultato al client.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3"/>
                </a:solidFill>
              </a:rPr>
              <a:t>Max: (2^16)-1 files per directory </a:t>
            </a:r>
            <a:r>
              <a:rPr b="1" lang="it" sz="1200">
                <a:solidFill>
                  <a:schemeClr val="accent3"/>
                </a:solidFill>
              </a:rPr>
              <a:t>FAT32</a:t>
            </a:r>
            <a:endParaRPr b="1" sz="12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>
                <a:solidFill>
                  <a:schemeClr val="accent3"/>
                </a:solidFill>
              </a:rPr>
              <a:t>Max: (2^32)-1 files per directory </a:t>
            </a:r>
            <a:r>
              <a:rPr b="1" lang="it" sz="1200">
                <a:solidFill>
                  <a:schemeClr val="accent3"/>
                </a:solidFill>
              </a:rPr>
              <a:t>NTFS</a:t>
            </a:r>
            <a:endParaRPr b="1" sz="12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6450" y="177375"/>
            <a:ext cx="5674025" cy="463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199450" y="129800"/>
            <a:ext cx="392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Server</a:t>
            </a:r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199450" y="1546650"/>
            <a:ext cx="33981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accent3"/>
                </a:solidFill>
              </a:rPr>
              <a:t>Il Server gestisce i clienti UDP leggendo il file specificato e riscrivendo su un file temporaneo.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375" y="99925"/>
            <a:ext cx="40479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25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899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700"/>
              <a:t>L’utilizzo della </a:t>
            </a:r>
            <a:r>
              <a:rPr b="1" lang="it" sz="1700"/>
              <a:t>select </a:t>
            </a:r>
            <a:r>
              <a:rPr lang="it" sz="1700"/>
              <a:t>permette </a:t>
            </a:r>
            <a:r>
              <a:rPr lang="it" sz="1700"/>
              <a:t>di distinguere le richieste (UDP/TCP).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700"/>
              <a:t>Per evitare di inviare al client TCP il numero di files in una directory, facciamo un ciclo con la select.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700"/>
              <a:t>Il primo fd che viene controllato è quello del TCP, perché fa una </a:t>
            </a:r>
            <a:r>
              <a:rPr b="1" lang="it" sz="1700"/>
              <a:t>fork()</a:t>
            </a:r>
            <a:r>
              <a:rPr lang="it" sz="1700"/>
              <a:t>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