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455"/>
    <a:srgbClr val="D11174"/>
    <a:srgbClr val="FF0084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03005-6090-E70B-36D2-082963899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82D589-5FB5-926D-4411-010CFEFD8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5C29C-0457-EC8B-E96F-1BF9439A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5CAB39-857F-5D3A-E5DA-086406C1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FAB2F-2272-7EDB-834D-D9E04FF4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037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86FA-947D-4E3A-089C-6E6793D1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29B3B-6ABF-73BD-5E3E-AEA8A426D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FD9F2-E707-ECF6-1AC0-077296C8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46258-EFAB-F328-EAE1-275978EB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F917A-69FF-3E3A-4392-E28C38D3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39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5F0E35-8AD0-7B84-138A-DFA40F1CF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5A8483-8B34-07CC-DFAB-EE498126B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CC94C-9C23-9D34-EC8C-0D51A698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0FC68-F318-E959-D75E-3285697A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32E20D-14A6-3890-3A2D-C78298E8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658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E1966-0382-7D08-27D4-3D568C80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30E38-871A-30FC-CF91-A29E0A57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164239-4769-5B1B-C637-01B667A9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EA055-0517-53FF-AE0E-F4D00843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128121-EEB5-7958-AD59-A677D8E7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41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57493-A3BC-F414-5801-F31C3639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9CCFA-213C-7319-80C3-2C869D81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E0F5A-025B-CF13-6BDB-B50A82AD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D717E-6952-3251-A093-5ECDA69B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FECE0-4EC6-1778-A4C0-04ECE09E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304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C0D3-7777-0752-F2B4-A91002DB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884E8-E97B-5E6A-F206-0280A7E5F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E6F394-BAA4-8B81-DC7B-C6DBAFF45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3D7EBC-E506-54E5-FAA0-366678E7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EF8718-250C-4949-EA01-60DA882C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7FD1B4-5032-C503-50D0-1A6F634A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7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2E12E-8505-24B9-D3E3-A0F0A0F4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6D725F-432E-BDEF-9976-187276A93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7FF563-BEDB-C465-E59B-640D93A6B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0ADAC2-164B-5DF6-C128-B45D360E3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84BDE4-2A63-FA4A-5086-5E97C1CEC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80D207-7402-92E2-243A-065A4DF8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01B9B6-F3C9-149A-AAFD-D2CDD3DB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3D1C87-01AB-05B9-C570-1D3C37AD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0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5913-7D2A-CF5E-6EC6-7B368FCE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6486DA-D10D-6F19-EC27-49D3FBAE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E4CA3C-B868-77E3-CB7C-A99BAAD5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5B60F1-C7E8-E8AF-02CA-6C867323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82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5A5253-B49A-0034-3FF2-22492F81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60733E-9CF0-5DFB-D5C4-9F010D82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21A00-B8C6-BE8F-9FA5-20F31710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43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1E35D-F742-7D00-B1C9-596E654F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39A35-45A7-A26E-0529-FFE44F40D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3B8C93-99D7-A353-745E-98ABCFB8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B6EFB2-A498-731B-9259-CCEE85A2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04AC6A-B257-EA86-E071-A0B8F62F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E5AF9-AA07-BEBB-33CC-D67E4EC5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9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855CF-DF7B-03B7-109C-D0D1F1C6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7FFFF2-7BD4-76AB-25B0-0341F6B50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0210A8-0863-917A-498B-B86FAAEA5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4E434-690A-5EC3-A3D7-6DE3A877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5CDD0A-C74F-961B-56F7-30044062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A26328-86C0-6172-7F12-A2641061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8480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251F6E-DACC-6ACB-2F1E-310D1CE7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DA4F4-6852-2EB4-AF07-ADBE0C254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78DA1-AB11-5666-59D9-A3756F4A9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819CD-C3A0-43A6-9D3E-C0406B6EAB67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43A13-CC9B-EC6F-83AF-440373E6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0C387A-412A-1AB6-8745-BB9ECB601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FCDD6-7D6C-4CF6-96F2-71DFB3FFF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803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4FCDAF6-8FA3-6D92-5329-0087BD0CAACA}"/>
              </a:ext>
            </a:extLst>
          </p:cNvPr>
          <p:cNvSpPr txBox="1"/>
          <p:nvPr/>
        </p:nvSpPr>
        <p:spPr>
          <a:xfrm>
            <a:off x="1410929" y="245806"/>
            <a:ext cx="937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D111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ANÁLISIS DEL PADRÓN DE DOCENTES DE LA UNMSM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59A542E-BD7A-DF7B-469C-B3A2596A8FB4}"/>
              </a:ext>
            </a:extLst>
          </p:cNvPr>
          <p:cNvSpPr/>
          <p:nvPr/>
        </p:nvSpPr>
        <p:spPr>
          <a:xfrm>
            <a:off x="479726" y="1062531"/>
            <a:ext cx="2640663" cy="1278193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85C7391-D2BC-A024-D878-B11DEF7BF390}"/>
              </a:ext>
            </a:extLst>
          </p:cNvPr>
          <p:cNvSpPr/>
          <p:nvPr/>
        </p:nvSpPr>
        <p:spPr>
          <a:xfrm>
            <a:off x="3320764" y="1062527"/>
            <a:ext cx="2640663" cy="1278193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F5EDD1C-E85A-1AD9-E66E-10E83AD714AD}"/>
              </a:ext>
            </a:extLst>
          </p:cNvPr>
          <p:cNvSpPr/>
          <p:nvPr/>
        </p:nvSpPr>
        <p:spPr>
          <a:xfrm>
            <a:off x="6161802" y="1062526"/>
            <a:ext cx="2640663" cy="1278193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A2779C36-8C51-1B39-1E32-2E67359CCC45}"/>
              </a:ext>
            </a:extLst>
          </p:cNvPr>
          <p:cNvSpPr/>
          <p:nvPr/>
        </p:nvSpPr>
        <p:spPr>
          <a:xfrm>
            <a:off x="9002840" y="1062526"/>
            <a:ext cx="2640663" cy="1278193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E66FA5E-5DAE-3460-31AC-EBD4C16DD58C}"/>
              </a:ext>
            </a:extLst>
          </p:cNvPr>
          <p:cNvSpPr/>
          <p:nvPr/>
        </p:nvSpPr>
        <p:spPr>
          <a:xfrm>
            <a:off x="479726" y="2634229"/>
            <a:ext cx="5481701" cy="3846958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3C813ED-385C-D5AB-2549-D36A71BD9140}"/>
              </a:ext>
            </a:extLst>
          </p:cNvPr>
          <p:cNvSpPr/>
          <p:nvPr/>
        </p:nvSpPr>
        <p:spPr>
          <a:xfrm>
            <a:off x="6161802" y="2593803"/>
            <a:ext cx="2640663" cy="1923479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88DA260-CC61-D8F3-18AC-2BE133F84E83}"/>
              </a:ext>
            </a:extLst>
          </p:cNvPr>
          <p:cNvSpPr/>
          <p:nvPr/>
        </p:nvSpPr>
        <p:spPr>
          <a:xfrm>
            <a:off x="6161802" y="4744150"/>
            <a:ext cx="2640663" cy="1737037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3791412-6CA6-C7FF-B54E-4F34AD946153}"/>
              </a:ext>
            </a:extLst>
          </p:cNvPr>
          <p:cNvSpPr/>
          <p:nvPr/>
        </p:nvSpPr>
        <p:spPr>
          <a:xfrm>
            <a:off x="9002839" y="2593802"/>
            <a:ext cx="2640663" cy="3887385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13216FE-3CB0-2D43-1BC1-CD3C4B3A0616}"/>
              </a:ext>
            </a:extLst>
          </p:cNvPr>
          <p:cNvSpPr txBox="1"/>
          <p:nvPr/>
        </p:nvSpPr>
        <p:spPr>
          <a:xfrm>
            <a:off x="1194816" y="1066754"/>
            <a:ext cx="192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74345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N° FACULTADES DE LA UNIVERSIDAD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3D738D9-D59E-03A0-5E9C-86E728F57987}"/>
              </a:ext>
            </a:extLst>
          </p:cNvPr>
          <p:cNvSpPr txBox="1"/>
          <p:nvPr/>
        </p:nvSpPr>
        <p:spPr>
          <a:xfrm>
            <a:off x="4095615" y="1071502"/>
            <a:ext cx="183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74345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N° DOCENTES DE LA UNIVERSIDAD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1D5A1C-CA91-816C-EA07-3B716D18C5C9}"/>
              </a:ext>
            </a:extLst>
          </p:cNvPr>
          <p:cNvSpPr txBox="1"/>
          <p:nvPr/>
        </p:nvSpPr>
        <p:spPr>
          <a:xfrm>
            <a:off x="7053072" y="1071417"/>
            <a:ext cx="1755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74345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FACULTAD CON MÁS DOCENTES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4353543-EE1E-95F0-3882-A8EFECD2F927}"/>
              </a:ext>
            </a:extLst>
          </p:cNvPr>
          <p:cNvSpPr txBox="1"/>
          <p:nvPr/>
        </p:nvSpPr>
        <p:spPr>
          <a:xfrm>
            <a:off x="9944773" y="1071417"/>
            <a:ext cx="164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74345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% PROFESORES EXTRANJEROS</a:t>
            </a:r>
          </a:p>
        </p:txBody>
      </p:sp>
      <p:pic>
        <p:nvPicPr>
          <p:cNvPr id="20" name="Gráfico 19" descr="Edificio con relleno sólido">
            <a:extLst>
              <a:ext uri="{FF2B5EF4-FFF2-40B4-BE49-F238E27FC236}">
                <a16:creationId xmlns:a16="http://schemas.microsoft.com/office/drawing/2014/main" id="{26DF9C17-B56F-D5DA-F25C-CA840F13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53" y="1182709"/>
            <a:ext cx="1037837" cy="1037837"/>
          </a:xfrm>
          <a:prstGeom prst="rect">
            <a:avLst/>
          </a:prstGeom>
        </p:spPr>
      </p:pic>
      <p:pic>
        <p:nvPicPr>
          <p:cNvPr id="22" name="Gráfico 21" descr="Profesor con relleno sólido">
            <a:extLst>
              <a:ext uri="{FF2B5EF4-FFF2-40B4-BE49-F238E27FC236}">
                <a16:creationId xmlns:a16="http://schemas.microsoft.com/office/drawing/2014/main" id="{47DD9FF1-2298-65F3-D84A-4D4DFB236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844" y="1213543"/>
            <a:ext cx="976169" cy="976169"/>
          </a:xfrm>
          <a:prstGeom prst="rect">
            <a:avLst/>
          </a:prstGeom>
        </p:spPr>
      </p:pic>
      <p:pic>
        <p:nvPicPr>
          <p:cNvPr id="24" name="Gráfico 23" descr="Usuarios con relleno sólido">
            <a:extLst>
              <a:ext uri="{FF2B5EF4-FFF2-40B4-BE49-F238E27FC236}">
                <a16:creationId xmlns:a16="http://schemas.microsoft.com/office/drawing/2014/main" id="{FACBA81C-EC25-B882-77E7-9FC90891C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4762" y="1225296"/>
            <a:ext cx="959038" cy="959038"/>
          </a:xfrm>
          <a:prstGeom prst="rect">
            <a:avLst/>
          </a:prstGeom>
        </p:spPr>
      </p:pic>
      <p:pic>
        <p:nvPicPr>
          <p:cNvPr id="26" name="Gráfico 25" descr="Maleta con relleno sólido">
            <a:extLst>
              <a:ext uri="{FF2B5EF4-FFF2-40B4-BE49-F238E27FC236}">
                <a16:creationId xmlns:a16="http://schemas.microsoft.com/office/drawing/2014/main" id="{0EAA1A8A-6D34-D6D3-BFD7-11B4675958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5014" y="1225296"/>
            <a:ext cx="875906" cy="875906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CCD46888-DEF3-29DA-BF59-7015E4BF1180}"/>
              </a:ext>
            </a:extLst>
          </p:cNvPr>
          <p:cNvSpPr txBox="1"/>
          <p:nvPr/>
        </p:nvSpPr>
        <p:spPr>
          <a:xfrm>
            <a:off x="6161801" y="2624282"/>
            <a:ext cx="2640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74345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MODALIDADES DE TRABAJO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00F297A-0553-1F56-2DE8-C49D5BA32E2C}"/>
              </a:ext>
            </a:extLst>
          </p:cNvPr>
          <p:cNvSpPr txBox="1"/>
          <p:nvPr/>
        </p:nvSpPr>
        <p:spPr>
          <a:xfrm>
            <a:off x="6155308" y="4764701"/>
            <a:ext cx="264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74345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HORARIO DE LOS DOCENTES DE TIEMPO PARCIAL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FBB34D5-C8C4-2E7E-2CD9-5AF8EDCBBEF6}"/>
              </a:ext>
            </a:extLst>
          </p:cNvPr>
          <p:cNvSpPr txBox="1"/>
          <p:nvPr/>
        </p:nvSpPr>
        <p:spPr>
          <a:xfrm>
            <a:off x="751696" y="2649461"/>
            <a:ext cx="49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74345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DISTRIBUCIÓN DE DOCENTES POR FACULTAD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20510B4-6949-2C68-81F0-555AAE8C7FA4}"/>
              </a:ext>
            </a:extLst>
          </p:cNvPr>
          <p:cNvSpPr txBox="1"/>
          <p:nvPr/>
        </p:nvSpPr>
        <p:spPr>
          <a:xfrm>
            <a:off x="9001256" y="2616662"/>
            <a:ext cx="2640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b="1" dirty="0">
                <a:solidFill>
                  <a:srgbClr val="74345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MODALIDAD DE TRABAJO POR FACULTAD</a:t>
            </a:r>
          </a:p>
        </p:txBody>
      </p:sp>
    </p:spTree>
    <p:extLst>
      <p:ext uri="{BB962C8B-B14F-4D97-AF65-F5344CB8AC3E}">
        <p14:creationId xmlns:p14="http://schemas.microsoft.com/office/powerpoint/2010/main" val="27858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345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2FF91-325A-B4EA-EA43-ED5D0B72A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5BF2014-173E-6808-EAEB-6D8068E9FF9A}"/>
              </a:ext>
            </a:extLst>
          </p:cNvPr>
          <p:cNvSpPr txBox="1"/>
          <p:nvPr/>
        </p:nvSpPr>
        <p:spPr>
          <a:xfrm>
            <a:off x="1410929" y="245806"/>
            <a:ext cx="937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D11174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ANÁLISIS DEL PADRÓN DE DOCENTES DE LA UNMSM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7AB0702-BC22-6A81-1D3C-44BD6AE8ADE5}"/>
              </a:ext>
            </a:extLst>
          </p:cNvPr>
          <p:cNvSpPr/>
          <p:nvPr/>
        </p:nvSpPr>
        <p:spPr>
          <a:xfrm>
            <a:off x="479726" y="1062531"/>
            <a:ext cx="2640663" cy="1278193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 facultades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AE9B681-60ED-7001-A502-02F59993BD66}"/>
              </a:ext>
            </a:extLst>
          </p:cNvPr>
          <p:cNvSpPr/>
          <p:nvPr/>
        </p:nvSpPr>
        <p:spPr>
          <a:xfrm>
            <a:off x="3320764" y="1062527"/>
            <a:ext cx="2640663" cy="1278193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Total de docentes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BA85159-D9C6-00D9-C3D8-02EE227544AA}"/>
              </a:ext>
            </a:extLst>
          </p:cNvPr>
          <p:cNvSpPr/>
          <p:nvPr/>
        </p:nvSpPr>
        <p:spPr>
          <a:xfrm>
            <a:off x="6161802" y="1062526"/>
            <a:ext cx="2640663" cy="1278193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Facultad con más docentes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85FB182-70F1-DFBE-CAD4-E233F32CA9F0}"/>
              </a:ext>
            </a:extLst>
          </p:cNvPr>
          <p:cNvSpPr/>
          <p:nvPr/>
        </p:nvSpPr>
        <p:spPr>
          <a:xfrm>
            <a:off x="9002840" y="1062526"/>
            <a:ext cx="2640663" cy="1278193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% profes extranjeros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CBA5876-7B66-88F6-4A07-BAD03C1413FA}"/>
              </a:ext>
            </a:extLst>
          </p:cNvPr>
          <p:cNvSpPr/>
          <p:nvPr/>
        </p:nvSpPr>
        <p:spPr>
          <a:xfrm>
            <a:off x="479726" y="2634229"/>
            <a:ext cx="5481701" cy="3846958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Tipo de trabajador por facultad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A32B307-79C9-9CC0-4A2E-8FFF08F675D9}"/>
              </a:ext>
            </a:extLst>
          </p:cNvPr>
          <p:cNvSpPr/>
          <p:nvPr/>
        </p:nvSpPr>
        <p:spPr>
          <a:xfrm>
            <a:off x="6161802" y="2593803"/>
            <a:ext cx="2640663" cy="1923479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Modalidades de trabajo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3BD1049-24BE-A884-9AB1-B31552D1B320}"/>
              </a:ext>
            </a:extLst>
          </p:cNvPr>
          <p:cNvSpPr/>
          <p:nvPr/>
        </p:nvSpPr>
        <p:spPr>
          <a:xfrm>
            <a:off x="6161802" y="4744150"/>
            <a:ext cx="2640663" cy="1737037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Horas de trabajo docentes parciales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9D3E206-D0A5-D4CE-842B-47FB280DD85E}"/>
              </a:ext>
            </a:extLst>
          </p:cNvPr>
          <p:cNvSpPr/>
          <p:nvPr/>
        </p:nvSpPr>
        <p:spPr>
          <a:xfrm>
            <a:off x="9002839" y="2593802"/>
            <a:ext cx="2640663" cy="3887385"/>
          </a:xfrm>
          <a:prstGeom prst="roundRect">
            <a:avLst/>
          </a:prstGeom>
          <a:solidFill>
            <a:srgbClr val="D111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Filtros o distribución de docentes por facultad</a:t>
            </a:r>
          </a:p>
        </p:txBody>
      </p:sp>
    </p:spTree>
    <p:extLst>
      <p:ext uri="{BB962C8B-B14F-4D97-AF65-F5344CB8AC3E}">
        <p14:creationId xmlns:p14="http://schemas.microsoft.com/office/powerpoint/2010/main" val="2964461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87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Carolina Isabel Seminario Valdivia</dc:creator>
  <cp:lastModifiedBy>Carolina Isabel Seminario Valdivia</cp:lastModifiedBy>
  <cp:revision>9</cp:revision>
  <dcterms:created xsi:type="dcterms:W3CDTF">2025-04-22T18:37:52Z</dcterms:created>
  <dcterms:modified xsi:type="dcterms:W3CDTF">2025-05-02T02:17:25Z</dcterms:modified>
</cp:coreProperties>
</file>