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32"/>
    <a:srgbClr val="2D6A4F"/>
    <a:srgbClr val="40916C"/>
    <a:srgbClr val="03045E"/>
    <a:srgbClr val="007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3C25B-C654-011E-0720-CB3E16B38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951E66-70A3-334B-FB51-64EBA7C8B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1CAE4D-58BF-EB6A-FFE5-D6E7DE72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E85-77D0-4852-9E01-790CD8344D1E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22F331-9946-FD15-9B33-4896FEB8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179475-D23D-B3CA-3C65-56E76B0C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CF4E-77E0-40AE-8EDC-3242DBF701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217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55BD7-7460-ED19-A28A-65F842E0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7A1FA4-6170-9739-F3DE-DE7778EA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87A89B-9A00-C366-D3AF-7161EAD4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E85-77D0-4852-9E01-790CD8344D1E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1A6C1F-10A6-D0DC-6CAB-867A89CD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D6CCA-FE84-FA24-948E-12ABD83C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CF4E-77E0-40AE-8EDC-3242DBF701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975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ECDF01-3273-99DD-95F1-C2020811A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FD7AB3-E3A7-894A-58CD-2A63D06D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CD5BAD-5734-C8D0-F2B4-F1D5DE5C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E85-77D0-4852-9E01-790CD8344D1E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D4C5CB-DCDE-C8B2-ACAA-B9D32D24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6EA27-A5B9-17C8-02A3-677831E9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CF4E-77E0-40AE-8EDC-3242DBF701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616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A7D9F-CB56-C207-79D8-BA635EE4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332F6E-55F8-4D50-7803-9E2F8996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0F140E-9453-7C8D-4917-6B9141DF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E85-77D0-4852-9E01-790CD8344D1E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723A8-93C8-96F1-B01B-48E0DD15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AC20C9-AEC5-852C-06CF-FAA16742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CF4E-77E0-40AE-8EDC-3242DBF701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244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36F03-56CD-1798-6600-3E9EB1F0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B35AF5-84F1-91C4-E207-95ED9454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C937D-A22D-AB84-B805-1033082F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E85-77D0-4852-9E01-790CD8344D1E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D4ACA7-2686-91AE-8FDC-FC729BF0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7F6E9-8040-9566-BC66-0154F8A4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CF4E-77E0-40AE-8EDC-3242DBF701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610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3EEA3-4266-75CC-7F7C-A8CE1793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DB801-8262-531D-0834-34B8ADF9B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5E7CF4-383A-D55C-8FB6-FE408A1AA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8DC307-716A-8B5C-79E6-23717975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E85-77D0-4852-9E01-790CD8344D1E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D02583-2033-A427-521E-F8BF84EE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FA04E2-DB86-35BA-A30A-BE3327D6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CF4E-77E0-40AE-8EDC-3242DBF701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907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B977F-6D84-8786-E394-A7553977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B832B1-C59D-E2B1-C791-17D7D3546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A75BEF-F490-2F09-69AF-F100FE7EA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00C5EB-B2FE-95B8-ECB1-50034D197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C85C66-1A24-4B43-6BDF-FDCF16A10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4A4A50-33B3-1C62-EC62-90FE069C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E85-77D0-4852-9E01-790CD8344D1E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4D2A9A-87F4-5BE2-A9DA-75DF5BB6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290B31-B18C-5BA2-18CA-925BFC54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CF4E-77E0-40AE-8EDC-3242DBF701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71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7BA6A-E8B2-AE95-5470-BC15B6BD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E27B42-E0F8-F1E8-62AA-CEAB40E7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E85-77D0-4852-9E01-790CD8344D1E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9F725A-F876-4768-9065-9ADA7C8B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5A9814-34C4-C986-17F1-CBD59A93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CF4E-77E0-40AE-8EDC-3242DBF701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6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7CECF8-70A5-25B1-B5DB-FE1BB630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E85-77D0-4852-9E01-790CD8344D1E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442418-D53C-53D5-7DE3-FDD5191A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9BD94A-4190-0EB3-AB8D-281AC88F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CF4E-77E0-40AE-8EDC-3242DBF701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8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DD73F-1888-8FF2-794A-384553F5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16FA3-987A-DC45-0218-B4D1C7B6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6EAF33-CFB7-3771-B5D5-B3748F664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19D7B8-2C17-F395-E4B1-17E225E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E85-77D0-4852-9E01-790CD8344D1E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D2CDB-3CA7-D15D-91A1-C03456E9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722FF5-FE7C-9D1E-F072-5CFA3569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CF4E-77E0-40AE-8EDC-3242DBF701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549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F8407-7775-D4E0-9A6E-08C7AF9D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73E8D7-A685-0E04-F026-56502B20E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078CCC-C2B4-B579-B472-A1FB963D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0D08A8-A1F4-9ECB-BF08-BEC182E2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46E85-77D0-4852-9E01-790CD8344D1E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1B43B7-5EC3-C7AF-2094-A812E836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6C7F59-965B-948F-3AD0-44AF1A65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CF4E-77E0-40AE-8EDC-3242DBF701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205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6BA884-DA89-439F-4F3F-0AD8BB62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B293FE-C4E5-D47E-5C70-4C64CEA5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1558B8-546F-5328-4D5D-84718A2FD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C46E85-77D0-4852-9E01-790CD8344D1E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69E729-DF11-291E-C0C0-901782CC7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4C59F9-D219-46C4-0F89-CABAA84EB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BFCF4E-77E0-40AE-8EDC-3242DBF701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910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1BFCE0D-9885-D29C-3977-FAAD6DC3BA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0DEEEB-85E5-13B8-A55F-84D886E55601}"/>
              </a:ext>
            </a:extLst>
          </p:cNvPr>
          <p:cNvSpPr txBox="1"/>
          <p:nvPr/>
        </p:nvSpPr>
        <p:spPr>
          <a:xfrm>
            <a:off x="1661651" y="280219"/>
            <a:ext cx="8868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0077B6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REALIDAD DE LAS OLLAS COMUNES EN PERÚ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FBF8438-1821-60A3-A755-E51D6512C55C}"/>
              </a:ext>
            </a:extLst>
          </p:cNvPr>
          <p:cNvSpPr/>
          <p:nvPr/>
        </p:nvSpPr>
        <p:spPr>
          <a:xfrm>
            <a:off x="353961" y="995169"/>
            <a:ext cx="2713704" cy="100078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A698D16-5754-D3F4-C411-13AA2EFDF3A8}"/>
              </a:ext>
            </a:extLst>
          </p:cNvPr>
          <p:cNvSpPr/>
          <p:nvPr/>
        </p:nvSpPr>
        <p:spPr>
          <a:xfrm>
            <a:off x="3279057" y="995168"/>
            <a:ext cx="2713704" cy="100078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4D8A506-4FCC-5D18-1A56-3A3ABF001679}"/>
              </a:ext>
            </a:extLst>
          </p:cNvPr>
          <p:cNvSpPr/>
          <p:nvPr/>
        </p:nvSpPr>
        <p:spPr>
          <a:xfrm>
            <a:off x="6199241" y="995168"/>
            <a:ext cx="2713704" cy="100078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20F6CC7-EDFF-E2B9-BD06-37B4B0CE62FD}"/>
              </a:ext>
            </a:extLst>
          </p:cNvPr>
          <p:cNvSpPr/>
          <p:nvPr/>
        </p:nvSpPr>
        <p:spPr>
          <a:xfrm>
            <a:off x="9124335" y="995168"/>
            <a:ext cx="2713704" cy="100078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2852400-512C-8407-A186-8ACC0D7F4BF7}"/>
              </a:ext>
            </a:extLst>
          </p:cNvPr>
          <p:cNvSpPr/>
          <p:nvPr/>
        </p:nvSpPr>
        <p:spPr>
          <a:xfrm>
            <a:off x="353960" y="2192595"/>
            <a:ext cx="4513007" cy="2094270"/>
          </a:xfrm>
          <a:prstGeom prst="roundRect">
            <a:avLst/>
          </a:prstGeom>
          <a:solidFill>
            <a:srgbClr val="0077B6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9AA6BF4-3110-9B5A-78BE-BCADD0C91781}"/>
              </a:ext>
            </a:extLst>
          </p:cNvPr>
          <p:cNvSpPr/>
          <p:nvPr/>
        </p:nvSpPr>
        <p:spPr>
          <a:xfrm>
            <a:off x="353959" y="4483511"/>
            <a:ext cx="4513007" cy="209427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BFCD149-7F17-9107-32E1-89F86FADEB24}"/>
              </a:ext>
            </a:extLst>
          </p:cNvPr>
          <p:cNvSpPr/>
          <p:nvPr/>
        </p:nvSpPr>
        <p:spPr>
          <a:xfrm>
            <a:off x="5068532" y="2192595"/>
            <a:ext cx="2713704" cy="4385186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CD0413D-A224-B206-D643-AB5C574664F8}"/>
              </a:ext>
            </a:extLst>
          </p:cNvPr>
          <p:cNvSpPr/>
          <p:nvPr/>
        </p:nvSpPr>
        <p:spPr>
          <a:xfrm>
            <a:off x="7983801" y="2192593"/>
            <a:ext cx="3854238" cy="209427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A967318-3BA4-09EE-7007-607F094DAC5E}"/>
              </a:ext>
            </a:extLst>
          </p:cNvPr>
          <p:cNvSpPr/>
          <p:nvPr/>
        </p:nvSpPr>
        <p:spPr>
          <a:xfrm>
            <a:off x="7983801" y="4483508"/>
            <a:ext cx="3854238" cy="209427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728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B8C15-074D-16DE-0693-10C656853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B189B5-E011-3B19-B01D-83D52F6FC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9FC67D-691B-72A6-6EE1-5815EBCA3ECF}"/>
              </a:ext>
            </a:extLst>
          </p:cNvPr>
          <p:cNvSpPr txBox="1"/>
          <p:nvPr/>
        </p:nvSpPr>
        <p:spPr>
          <a:xfrm>
            <a:off x="1661651" y="280219"/>
            <a:ext cx="8868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0077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Black" panose="02000503040000020004" pitchFamily="2" charset="0"/>
                <a:cs typeface="Biome" panose="020B0502040204020203" pitchFamily="34" charset="0"/>
              </a:rPr>
              <a:t>REALIDAD DE LAS OLLAS COMUNES EN PERÚ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C55D50C-76CD-52BC-825E-23555F5D2DB7}"/>
              </a:ext>
            </a:extLst>
          </p:cNvPr>
          <p:cNvSpPr/>
          <p:nvPr/>
        </p:nvSpPr>
        <p:spPr>
          <a:xfrm>
            <a:off x="353961" y="995169"/>
            <a:ext cx="2713704" cy="100078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F340327-DAFE-E629-E9D6-59CF0E024347}"/>
              </a:ext>
            </a:extLst>
          </p:cNvPr>
          <p:cNvSpPr/>
          <p:nvPr/>
        </p:nvSpPr>
        <p:spPr>
          <a:xfrm>
            <a:off x="3220078" y="995168"/>
            <a:ext cx="2772683" cy="100078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015D2CC-4E95-7726-78DE-2AD942205E1A}"/>
              </a:ext>
            </a:extLst>
          </p:cNvPr>
          <p:cNvSpPr/>
          <p:nvPr/>
        </p:nvSpPr>
        <p:spPr>
          <a:xfrm>
            <a:off x="6199240" y="995168"/>
            <a:ext cx="5638798" cy="152189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F711E82-2903-337B-8D20-454C0070266C}"/>
              </a:ext>
            </a:extLst>
          </p:cNvPr>
          <p:cNvSpPr/>
          <p:nvPr/>
        </p:nvSpPr>
        <p:spPr>
          <a:xfrm>
            <a:off x="353961" y="2199967"/>
            <a:ext cx="2698956" cy="4377810"/>
          </a:xfrm>
          <a:prstGeom prst="roundRect">
            <a:avLst/>
          </a:prstGeom>
          <a:solidFill>
            <a:srgbClr val="0077B6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204BE18-C41C-D9E8-7A36-95A7BE68249F}"/>
              </a:ext>
            </a:extLst>
          </p:cNvPr>
          <p:cNvSpPr/>
          <p:nvPr/>
        </p:nvSpPr>
        <p:spPr>
          <a:xfrm>
            <a:off x="6199240" y="2647232"/>
            <a:ext cx="2671907" cy="3930545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B866EFE-7CB0-6AEE-692C-A9A6C3763EC7}"/>
              </a:ext>
            </a:extLst>
          </p:cNvPr>
          <p:cNvSpPr/>
          <p:nvPr/>
        </p:nvSpPr>
        <p:spPr>
          <a:xfrm>
            <a:off x="3220079" y="2199967"/>
            <a:ext cx="2772683" cy="2126227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A164597-96A1-3E82-F002-1E7BEAD5B9A5}"/>
              </a:ext>
            </a:extLst>
          </p:cNvPr>
          <p:cNvSpPr/>
          <p:nvPr/>
        </p:nvSpPr>
        <p:spPr>
          <a:xfrm>
            <a:off x="3210248" y="4501944"/>
            <a:ext cx="2772682" cy="2075833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AB37555-22FB-2A74-1BEB-72B64DC8E6C7}"/>
              </a:ext>
            </a:extLst>
          </p:cNvPr>
          <p:cNvSpPr/>
          <p:nvPr/>
        </p:nvSpPr>
        <p:spPr>
          <a:xfrm>
            <a:off x="9038309" y="4768646"/>
            <a:ext cx="2799729" cy="1809132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FC4758A-5E5D-F89C-88A8-E7BAB50307C9}"/>
              </a:ext>
            </a:extLst>
          </p:cNvPr>
          <p:cNvSpPr/>
          <p:nvPr/>
        </p:nvSpPr>
        <p:spPr>
          <a:xfrm>
            <a:off x="9038309" y="2738286"/>
            <a:ext cx="2799729" cy="1809132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FC4B71-BF64-2886-57FF-F5DA1C643676}"/>
              </a:ext>
            </a:extLst>
          </p:cNvPr>
          <p:cNvSpPr txBox="1"/>
          <p:nvPr/>
        </p:nvSpPr>
        <p:spPr>
          <a:xfrm>
            <a:off x="3870960" y="1090039"/>
            <a:ext cx="2179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100" b="1" dirty="0">
                <a:solidFill>
                  <a:srgbClr val="03045E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Desperdicio per cápita (kg)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B92A67C-3993-A05C-CB49-AD8A7E0CA65E}"/>
              </a:ext>
            </a:extLst>
          </p:cNvPr>
          <p:cNvSpPr txBox="1"/>
          <p:nvPr/>
        </p:nvSpPr>
        <p:spPr>
          <a:xfrm>
            <a:off x="1109325" y="1068797"/>
            <a:ext cx="1959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3045E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N° ollas comunes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FB221F3-ADEE-8419-0374-56119F0A2629}"/>
              </a:ext>
            </a:extLst>
          </p:cNvPr>
          <p:cNvSpPr txBox="1"/>
          <p:nvPr/>
        </p:nvSpPr>
        <p:spPr>
          <a:xfrm>
            <a:off x="403123" y="2316110"/>
            <a:ext cx="260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rgbClr val="03045E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Distribución de ollas comunes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54B10FF-C6A9-2FB8-F922-18B95A9735FD}"/>
              </a:ext>
            </a:extLst>
          </p:cNvPr>
          <p:cNvSpPr txBox="1"/>
          <p:nvPr/>
        </p:nvSpPr>
        <p:spPr>
          <a:xfrm>
            <a:off x="6410633" y="1028484"/>
            <a:ext cx="521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3045E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Normativas sobre desperdicio de alimentos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977F60-3322-0B66-C7E1-082D3F03A240}"/>
              </a:ext>
            </a:extLst>
          </p:cNvPr>
          <p:cNvSpPr txBox="1"/>
          <p:nvPr/>
        </p:nvSpPr>
        <p:spPr>
          <a:xfrm>
            <a:off x="3296273" y="2257627"/>
            <a:ext cx="260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3045E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Tipos de beneficiarios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AEE87D4-D6C1-3C05-A272-B0D6D38A7F94}"/>
              </a:ext>
            </a:extLst>
          </p:cNvPr>
          <p:cNvSpPr txBox="1"/>
          <p:nvPr/>
        </p:nvSpPr>
        <p:spPr>
          <a:xfrm>
            <a:off x="3259395" y="4548600"/>
            <a:ext cx="260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3045E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Origen de insumos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3ABE7AC-4AF4-BDD2-2D25-34EC01FC77D7}"/>
              </a:ext>
            </a:extLst>
          </p:cNvPr>
          <p:cNvSpPr txBox="1"/>
          <p:nvPr/>
        </p:nvSpPr>
        <p:spPr>
          <a:xfrm>
            <a:off x="6234877" y="2738286"/>
            <a:ext cx="260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rgbClr val="03045E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Fuentes de compra de insumos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2844DAC-40D5-EB5F-399C-40989EB96E11}"/>
              </a:ext>
            </a:extLst>
          </p:cNvPr>
          <p:cNvSpPr txBox="1"/>
          <p:nvPr/>
        </p:nvSpPr>
        <p:spPr>
          <a:xfrm>
            <a:off x="9137857" y="2800171"/>
            <a:ext cx="2600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solidFill>
                  <a:srgbClr val="03045E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Fuentes de desperdicio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B47B1F7-A7EC-6FF4-2BD4-BE52C7E9D27A}"/>
              </a:ext>
            </a:extLst>
          </p:cNvPr>
          <p:cNvSpPr txBox="1"/>
          <p:nvPr/>
        </p:nvSpPr>
        <p:spPr>
          <a:xfrm>
            <a:off x="9129253" y="4838386"/>
            <a:ext cx="2600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03045E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Contexto latinoamericano</a:t>
            </a:r>
          </a:p>
        </p:txBody>
      </p:sp>
      <p:pic>
        <p:nvPicPr>
          <p:cNvPr id="24" name="Gráfico 23" descr="Crisol de oro con relleno sólido">
            <a:extLst>
              <a:ext uri="{FF2B5EF4-FFF2-40B4-BE49-F238E27FC236}">
                <a16:creationId xmlns:a16="http://schemas.microsoft.com/office/drawing/2014/main" id="{5982CE7F-0DCC-2882-38FB-0AC217BD8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553" y="1064902"/>
            <a:ext cx="854842" cy="854842"/>
          </a:xfrm>
          <a:prstGeom prst="rect">
            <a:avLst/>
          </a:prstGeom>
        </p:spPr>
      </p:pic>
      <p:pic>
        <p:nvPicPr>
          <p:cNvPr id="26" name="Gráfico 25" descr="Basura con relleno sólido">
            <a:extLst>
              <a:ext uri="{FF2B5EF4-FFF2-40B4-BE49-F238E27FC236}">
                <a16:creationId xmlns:a16="http://schemas.microsoft.com/office/drawing/2014/main" id="{21D0F16F-A9F0-6007-98EE-38ACFE4C8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7669" y="1064902"/>
            <a:ext cx="855334" cy="85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8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D7A69-954B-1313-E198-478AB37BB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729F1C-D999-42A8-03AB-7720E8D2BC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0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F11EFF1-FE2B-6E15-42D7-F1E749F12676}"/>
              </a:ext>
            </a:extLst>
          </p:cNvPr>
          <p:cNvSpPr txBox="1"/>
          <p:nvPr/>
        </p:nvSpPr>
        <p:spPr>
          <a:xfrm>
            <a:off x="1661651" y="280219"/>
            <a:ext cx="8868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0077B6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REALIDAD DE LAS OLLAS COMUNES EN PERÚ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8F6BC33-4B85-FAEB-2F05-BB81EF089759}"/>
              </a:ext>
            </a:extLst>
          </p:cNvPr>
          <p:cNvSpPr/>
          <p:nvPr/>
        </p:nvSpPr>
        <p:spPr>
          <a:xfrm>
            <a:off x="353961" y="995169"/>
            <a:ext cx="2713704" cy="100078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Desperdicio per </a:t>
            </a:r>
            <a:r>
              <a:rPr lang="es-PE" dirty="0" err="1"/>
              <a:t>capita</a:t>
            </a:r>
            <a:r>
              <a:rPr lang="es-PE" dirty="0"/>
              <a:t> en Perú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76398FF-9F78-92EE-4172-62852019638A}"/>
              </a:ext>
            </a:extLst>
          </p:cNvPr>
          <p:cNvSpPr/>
          <p:nvPr/>
        </p:nvSpPr>
        <p:spPr>
          <a:xfrm>
            <a:off x="3279057" y="995168"/>
            <a:ext cx="2713704" cy="100078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Distrito con más ollas comunes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6F6F901-B980-1EDF-FEA3-C3B4702F27E1}"/>
              </a:ext>
            </a:extLst>
          </p:cNvPr>
          <p:cNvSpPr/>
          <p:nvPr/>
        </p:nvSpPr>
        <p:spPr>
          <a:xfrm>
            <a:off x="6199241" y="995168"/>
            <a:ext cx="2713704" cy="100078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B2E9941-92AE-7028-5AF1-7B907E78C800}"/>
              </a:ext>
            </a:extLst>
          </p:cNvPr>
          <p:cNvSpPr/>
          <p:nvPr/>
        </p:nvSpPr>
        <p:spPr>
          <a:xfrm>
            <a:off x="9124335" y="995168"/>
            <a:ext cx="2713704" cy="100078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1E07C45-F5B7-252E-39E6-537F4D181748}"/>
              </a:ext>
            </a:extLst>
          </p:cNvPr>
          <p:cNvSpPr/>
          <p:nvPr/>
        </p:nvSpPr>
        <p:spPr>
          <a:xfrm>
            <a:off x="353960" y="2192595"/>
            <a:ext cx="4513007" cy="2094270"/>
          </a:xfrm>
          <a:prstGeom prst="roundRect">
            <a:avLst/>
          </a:prstGeom>
          <a:solidFill>
            <a:srgbClr val="0077B6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Tipos de beneficiarios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552166E-AC2C-FF3C-F41F-B960C9428B28}"/>
              </a:ext>
            </a:extLst>
          </p:cNvPr>
          <p:cNvSpPr/>
          <p:nvPr/>
        </p:nvSpPr>
        <p:spPr>
          <a:xfrm>
            <a:off x="353959" y="4483511"/>
            <a:ext cx="4513007" cy="209427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Principales fuentes de insumos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B833A16-1931-840D-C35F-7151D001FD22}"/>
              </a:ext>
            </a:extLst>
          </p:cNvPr>
          <p:cNvSpPr/>
          <p:nvPr/>
        </p:nvSpPr>
        <p:spPr>
          <a:xfrm>
            <a:off x="5068532" y="2192595"/>
            <a:ext cx="2713704" cy="4385186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Cantidad de ollas comunes por distrito (mapa)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D8885FE-1D93-C612-2AA9-AFF617AD09DB}"/>
              </a:ext>
            </a:extLst>
          </p:cNvPr>
          <p:cNvSpPr/>
          <p:nvPr/>
        </p:nvSpPr>
        <p:spPr>
          <a:xfrm>
            <a:off x="7983801" y="2192593"/>
            <a:ext cx="3854238" cy="209427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Fuentes de desperdicio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947D794-646B-C53C-C76D-C32B2258C18C}"/>
              </a:ext>
            </a:extLst>
          </p:cNvPr>
          <p:cNvSpPr/>
          <p:nvPr/>
        </p:nvSpPr>
        <p:spPr>
          <a:xfrm>
            <a:off x="7983801" y="4483508"/>
            <a:ext cx="3854238" cy="2094270"/>
          </a:xfrm>
          <a:prstGeom prst="roundRect">
            <a:avLst/>
          </a:prstGeom>
          <a:solidFill>
            <a:srgbClr val="0077B6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Lugar de compras</a:t>
            </a:r>
          </a:p>
        </p:txBody>
      </p:sp>
    </p:spTree>
    <p:extLst>
      <p:ext uri="{BB962C8B-B14F-4D97-AF65-F5344CB8AC3E}">
        <p14:creationId xmlns:p14="http://schemas.microsoft.com/office/powerpoint/2010/main" val="8001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82BF6-AA60-E065-16DC-3C3100990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6C5155-FA88-5C65-439C-89A0BB22C1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4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903111-9668-C1DE-E2F2-A224D4DC5552}"/>
              </a:ext>
            </a:extLst>
          </p:cNvPr>
          <p:cNvSpPr txBox="1"/>
          <p:nvPr/>
        </p:nvSpPr>
        <p:spPr>
          <a:xfrm>
            <a:off x="353960" y="280219"/>
            <a:ext cx="11484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2D6A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Black" panose="02000503040000020004" pitchFamily="2" charset="0"/>
                <a:cs typeface="Biome" panose="020B0502040204020203" pitchFamily="34" charset="0"/>
              </a:rPr>
              <a:t>REALIDAD DE LOS TRABAJADORES DE OFICIO DE LIMA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A378F87-1355-744B-D0C7-0EE25B1026EC}"/>
              </a:ext>
            </a:extLst>
          </p:cNvPr>
          <p:cNvSpPr/>
          <p:nvPr/>
        </p:nvSpPr>
        <p:spPr>
          <a:xfrm>
            <a:off x="353961" y="995169"/>
            <a:ext cx="2713704" cy="1000780"/>
          </a:xfrm>
          <a:prstGeom prst="roundRect">
            <a:avLst/>
          </a:prstGeom>
          <a:solidFill>
            <a:srgbClr val="2D6A4F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D9E3EB3-AD08-4D9E-6C61-DF74ADF4BC55}"/>
              </a:ext>
            </a:extLst>
          </p:cNvPr>
          <p:cNvSpPr/>
          <p:nvPr/>
        </p:nvSpPr>
        <p:spPr>
          <a:xfrm>
            <a:off x="9301316" y="995167"/>
            <a:ext cx="2536722" cy="2986897"/>
          </a:xfrm>
          <a:prstGeom prst="roundRect">
            <a:avLst/>
          </a:prstGeom>
          <a:solidFill>
            <a:srgbClr val="2D6A4F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0311696-28C6-6655-B857-D480A2FC17B2}"/>
              </a:ext>
            </a:extLst>
          </p:cNvPr>
          <p:cNvSpPr/>
          <p:nvPr/>
        </p:nvSpPr>
        <p:spPr>
          <a:xfrm>
            <a:off x="353961" y="2199967"/>
            <a:ext cx="2698956" cy="4377810"/>
          </a:xfrm>
          <a:prstGeom prst="roundRect">
            <a:avLst/>
          </a:prstGeom>
          <a:solidFill>
            <a:srgbClr val="2D6A4F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BB08130-9EF7-9744-4146-B34B475C8A7F}"/>
              </a:ext>
            </a:extLst>
          </p:cNvPr>
          <p:cNvSpPr/>
          <p:nvPr/>
        </p:nvSpPr>
        <p:spPr>
          <a:xfrm>
            <a:off x="3170918" y="4768646"/>
            <a:ext cx="3485521" cy="1784549"/>
          </a:xfrm>
          <a:prstGeom prst="roundRect">
            <a:avLst/>
          </a:prstGeom>
          <a:solidFill>
            <a:srgbClr val="2D6A4F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3C34B5CA-45C9-86AD-16D2-F96617A68CA0}"/>
              </a:ext>
            </a:extLst>
          </p:cNvPr>
          <p:cNvSpPr/>
          <p:nvPr/>
        </p:nvSpPr>
        <p:spPr>
          <a:xfrm>
            <a:off x="6774435" y="4112235"/>
            <a:ext cx="5063604" cy="2465543"/>
          </a:xfrm>
          <a:prstGeom prst="roundRect">
            <a:avLst/>
          </a:prstGeom>
          <a:solidFill>
            <a:srgbClr val="2D6A4F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B4634F9-E2C0-00AE-A0F0-CF7C7FF0FF98}"/>
              </a:ext>
            </a:extLst>
          </p:cNvPr>
          <p:cNvSpPr/>
          <p:nvPr/>
        </p:nvSpPr>
        <p:spPr>
          <a:xfrm>
            <a:off x="3170917" y="2887977"/>
            <a:ext cx="3485521" cy="1784549"/>
          </a:xfrm>
          <a:prstGeom prst="roundRect">
            <a:avLst/>
          </a:prstGeom>
          <a:solidFill>
            <a:srgbClr val="2D6A4F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35BE7EAE-C586-3701-DFC7-B5566E0F8BC3}"/>
              </a:ext>
            </a:extLst>
          </p:cNvPr>
          <p:cNvSpPr/>
          <p:nvPr/>
        </p:nvSpPr>
        <p:spPr>
          <a:xfrm>
            <a:off x="3170916" y="995178"/>
            <a:ext cx="3485521" cy="1784549"/>
          </a:xfrm>
          <a:prstGeom prst="roundRect">
            <a:avLst/>
          </a:prstGeom>
          <a:solidFill>
            <a:srgbClr val="2D6A4F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0874E58-3B68-8D2D-1F3E-E53343146C62}"/>
              </a:ext>
            </a:extLst>
          </p:cNvPr>
          <p:cNvSpPr/>
          <p:nvPr/>
        </p:nvSpPr>
        <p:spPr>
          <a:xfrm>
            <a:off x="6774435" y="995166"/>
            <a:ext cx="2438391" cy="2986897"/>
          </a:xfrm>
          <a:prstGeom prst="roundRect">
            <a:avLst/>
          </a:prstGeom>
          <a:solidFill>
            <a:srgbClr val="2D6A4F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379314A-547C-0A06-50D7-F3FE3BC9E7DB}"/>
              </a:ext>
            </a:extLst>
          </p:cNvPr>
          <p:cNvSpPr txBox="1"/>
          <p:nvPr/>
        </p:nvSpPr>
        <p:spPr>
          <a:xfrm>
            <a:off x="1111537" y="1035282"/>
            <a:ext cx="1923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1B4332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N° trabajadores informales</a:t>
            </a:r>
          </a:p>
        </p:txBody>
      </p:sp>
      <p:pic>
        <p:nvPicPr>
          <p:cNvPr id="29" name="Gráfico 28" descr="Hombre trabajador de la construcción con relleno sólido">
            <a:extLst>
              <a:ext uri="{FF2B5EF4-FFF2-40B4-BE49-F238E27FC236}">
                <a16:creationId xmlns:a16="http://schemas.microsoft.com/office/drawing/2014/main" id="{F2FC6885-AC80-CA18-5BAA-AA49E53A9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750" y="1069012"/>
            <a:ext cx="868189" cy="868189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CC82BBD-FF9C-9344-F0B9-36382D29A11E}"/>
              </a:ext>
            </a:extLst>
          </p:cNvPr>
          <p:cNvSpPr txBox="1"/>
          <p:nvPr/>
        </p:nvSpPr>
        <p:spPr>
          <a:xfrm>
            <a:off x="403123" y="2285630"/>
            <a:ext cx="2600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1B4332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Informalidad por sectores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B4BCEA5-EC42-E0BA-14F5-D7CB46E69D3C}"/>
              </a:ext>
            </a:extLst>
          </p:cNvPr>
          <p:cNvSpPr txBox="1"/>
          <p:nvPr/>
        </p:nvSpPr>
        <p:spPr>
          <a:xfrm>
            <a:off x="3613360" y="1023292"/>
            <a:ext cx="2600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1B4332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Informalidad por género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B591721-A5D9-C89E-35EF-CA5067985330}"/>
              </a:ext>
            </a:extLst>
          </p:cNvPr>
          <p:cNvSpPr txBox="1"/>
          <p:nvPr/>
        </p:nvSpPr>
        <p:spPr>
          <a:xfrm>
            <a:off x="3465393" y="2917531"/>
            <a:ext cx="2955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1B4332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Informalidad por rango de edad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854204B-03CB-3113-B7CA-7B48972A4BCB}"/>
              </a:ext>
            </a:extLst>
          </p:cNvPr>
          <p:cNvSpPr txBox="1"/>
          <p:nvPr/>
        </p:nvSpPr>
        <p:spPr>
          <a:xfrm>
            <a:off x="3524748" y="4802710"/>
            <a:ext cx="2777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1B4332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Informalidad por tipo de zona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E1C67B7-34A4-2DB8-DD63-307730A344DE}"/>
              </a:ext>
            </a:extLst>
          </p:cNvPr>
          <p:cNvSpPr txBox="1"/>
          <p:nvPr/>
        </p:nvSpPr>
        <p:spPr>
          <a:xfrm>
            <a:off x="6706827" y="1069012"/>
            <a:ext cx="260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rgbClr val="1B4332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N° vacantes por plataforma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D85FF6B-8750-E348-EF47-5919F50077FB}"/>
              </a:ext>
            </a:extLst>
          </p:cNvPr>
          <p:cNvSpPr txBox="1"/>
          <p:nvPr/>
        </p:nvSpPr>
        <p:spPr>
          <a:xfrm>
            <a:off x="9336564" y="1053622"/>
            <a:ext cx="2536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1B4332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Tipo de trabajadores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3B60F6F-F9AF-89DF-1E04-7DE40C1CFEB1}"/>
              </a:ext>
            </a:extLst>
          </p:cNvPr>
          <p:cNvSpPr txBox="1"/>
          <p:nvPr/>
        </p:nvSpPr>
        <p:spPr>
          <a:xfrm>
            <a:off x="6774433" y="4168158"/>
            <a:ext cx="5063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1B4332"/>
                </a:solidFill>
                <a:latin typeface="Congenial Black" panose="02000503040000020004" pitchFamily="2" charset="0"/>
                <a:cs typeface="Biome" panose="020B0502040204020203" pitchFamily="34" charset="0"/>
              </a:rPr>
              <a:t>Preocupaciones al contratar un trabajador de oficio</a:t>
            </a:r>
          </a:p>
        </p:txBody>
      </p:sp>
    </p:spTree>
    <p:extLst>
      <p:ext uri="{BB962C8B-B14F-4D97-AF65-F5344CB8AC3E}">
        <p14:creationId xmlns:p14="http://schemas.microsoft.com/office/powerpoint/2010/main" val="224819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131</Words>
  <Application>Microsoft Office PowerPoint</Application>
  <PresentationFormat>Panorámica</PresentationFormat>
  <Paragraphs>28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Congenial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Carolina Isabel Seminario Valdivia</dc:creator>
  <cp:lastModifiedBy>Carolina Isabel Seminario Valdivia</cp:lastModifiedBy>
  <cp:revision>8</cp:revision>
  <dcterms:created xsi:type="dcterms:W3CDTF">2025-04-24T14:06:50Z</dcterms:created>
  <dcterms:modified xsi:type="dcterms:W3CDTF">2025-04-25T03:13:15Z</dcterms:modified>
</cp:coreProperties>
</file>