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73419-756F-E7EA-2981-2487FC8E7E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7EECFE-D696-EC80-7A75-331E9CFE4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FCFC6B-29E8-E58A-5543-9E11BB966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FB5-77DC-4D06-97D3-8527CCDA42B6}" type="datetimeFigureOut">
              <a:rPr lang="es-PE" smtClean="0"/>
              <a:t>10/07/2025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817874-184E-08E5-1500-3C2E27CA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79415B-14F2-998F-0F78-CFABAD41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9D47-B22D-4DB8-9475-1D1CAAA602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2840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5AB71-4384-53B4-A5FD-8F22DA05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921757A-585F-5A9F-5F60-AC9A1374A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D7412-96FA-66E5-423E-8309A385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FB5-77DC-4D06-97D3-8527CCDA42B6}" type="datetimeFigureOut">
              <a:rPr lang="es-PE" smtClean="0"/>
              <a:t>10/07/2025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85B07-2ACF-E422-580A-5764D14A2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D23CFD-9939-1F6E-B098-EAD6294BE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9D47-B22D-4DB8-9475-1D1CAAA602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9105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3E9CCB-A086-4933-EBEC-9FC0EDBC9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784225-89D6-0408-86C3-C453810C2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734262-D178-5227-A98D-9731B3D4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FB5-77DC-4D06-97D3-8527CCDA42B6}" type="datetimeFigureOut">
              <a:rPr lang="es-PE" smtClean="0"/>
              <a:t>10/07/2025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78DD7F-CDAD-ED32-6E63-2CC3FD19B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92BF7-E6E6-721D-48CA-854FABFA2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9D47-B22D-4DB8-9475-1D1CAAA602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007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F698A-223B-EC9D-7EE4-DE7E56DD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4FCDEF-8356-DF9D-0DED-88F096640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FE88F6-0C27-2F96-2F37-6BA64EA5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FB5-77DC-4D06-97D3-8527CCDA42B6}" type="datetimeFigureOut">
              <a:rPr lang="es-PE" smtClean="0"/>
              <a:t>10/07/2025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8646F0-4137-C11E-EF0D-FBE0948C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13FE75-3045-84ED-FB91-F547EE0A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9D47-B22D-4DB8-9475-1D1CAAA602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453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E1DCD-4644-F1DA-75C9-C0ED3B3C4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0735F-6F4B-BF67-2DA8-8DEF4C85E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FC9865-8E2E-B14C-4354-F170BB03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FB5-77DC-4D06-97D3-8527CCDA42B6}" type="datetimeFigureOut">
              <a:rPr lang="es-PE" smtClean="0"/>
              <a:t>10/07/2025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EFA84C-8AC9-74F7-F9DA-5A63DCDDD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664DF9-5C32-ABB5-0A55-51000E28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9D47-B22D-4DB8-9475-1D1CAAA602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02547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D763B-6CE3-BB24-F88F-DBE634760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09E0C2-046C-8F90-5C68-61AA59CBF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D86788-F25E-0033-868F-4B68F83FA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4870CD-B90B-14C2-9692-791899D0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FB5-77DC-4D06-97D3-8527CCDA42B6}" type="datetimeFigureOut">
              <a:rPr lang="es-PE" smtClean="0"/>
              <a:t>10/07/2025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B726578-EAB9-E88C-CEAD-C08D198C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C346B8-F8AB-D832-52BA-06830D0D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9D47-B22D-4DB8-9475-1D1CAAA602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6160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042D2-E93B-E546-B9F3-17CB2EDA1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3CDD30-15C7-88F6-8C51-99D6A6B6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B7339A-777C-4BAE-4651-1D8B66BF9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C20A92A-8E2C-0825-CA14-7443781A1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6767E4-B28B-47C3-AF2D-B43941183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18A27FE-3448-E0FD-6305-277F1B18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FB5-77DC-4D06-97D3-8527CCDA42B6}" type="datetimeFigureOut">
              <a:rPr lang="es-PE" smtClean="0"/>
              <a:t>10/07/2025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2D84D4-712E-D6D7-510D-35C9AF42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3276BB1-2937-E4F2-890A-71DFCDA4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9D47-B22D-4DB8-9475-1D1CAAA602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7973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76D215-7E96-DA9B-A218-7807452B4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3D6D74A-1BA6-BB55-18A7-7900D3B8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FB5-77DC-4D06-97D3-8527CCDA42B6}" type="datetimeFigureOut">
              <a:rPr lang="es-PE" smtClean="0"/>
              <a:t>10/07/2025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065EB8-A88F-10F6-2FE7-5748B24B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F619C40-6B9B-A6F9-B6E8-C909CCA27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9D47-B22D-4DB8-9475-1D1CAAA602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78653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C921EB7-0AE1-CEAA-5B1B-6D0FB406E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FB5-77DC-4D06-97D3-8527CCDA42B6}" type="datetimeFigureOut">
              <a:rPr lang="es-PE" smtClean="0"/>
              <a:t>10/07/2025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0AB629B-F1FE-8CBB-D688-E8AC80F5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765499-BA4A-0106-6E16-92D41DD1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9D47-B22D-4DB8-9475-1D1CAAA602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323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04657-58EB-D8FE-694C-B05007CC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FE9FC8-BC82-A773-75B5-6A945A049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EC7607-CAA6-2A82-0740-1A09A5823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31DE500-ED1A-D3B7-B742-147F271CC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FB5-77DC-4D06-97D3-8527CCDA42B6}" type="datetimeFigureOut">
              <a:rPr lang="es-PE" smtClean="0"/>
              <a:t>10/07/2025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9822B1E-C383-3273-B3A9-BBBE8373C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8FC3EF-EC7C-623A-000E-8C626854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9D47-B22D-4DB8-9475-1D1CAAA602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948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AEFE5-4692-5EB4-6D96-AC4E5BCC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17CD0D5-3B50-928C-0804-75731AE9C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B5ACA6-0965-79C0-BF3F-A2FB5F4DA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41218C-BAAC-EAEA-4769-7E3106FE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18FB5-77DC-4D06-97D3-8527CCDA42B6}" type="datetimeFigureOut">
              <a:rPr lang="es-PE" smtClean="0"/>
              <a:t>10/07/2025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1ED4E9-5A47-2535-F609-08F9A13F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4186BE-D2DD-65D6-5B6D-5CD257E72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59D47-B22D-4DB8-9475-1D1CAAA602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1682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895FED-EBAC-843D-5582-A87A81E2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42A8B63-7FAA-C687-0EFD-C8314D4CA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0835B7-8EAA-58AE-0EB2-16041D805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18FB5-77DC-4D06-97D3-8527CCDA42B6}" type="datetimeFigureOut">
              <a:rPr lang="es-PE" smtClean="0"/>
              <a:t>10/07/2025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A50EAD-AD96-C337-8B59-0BFABB66E1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DA54EB-DBA5-96EF-DA31-DE5783E54D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59D47-B22D-4DB8-9475-1D1CAAA602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72764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3CC441-F944-2579-0D0C-402D27C9F4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041B113D-AB70-430C-6CE6-DEEDE172CB4C}"/>
              </a:ext>
            </a:extLst>
          </p:cNvPr>
          <p:cNvSpPr/>
          <p:nvPr/>
        </p:nvSpPr>
        <p:spPr>
          <a:xfrm>
            <a:off x="294968" y="2281084"/>
            <a:ext cx="6892413" cy="19467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PROMEDIO GENERAL DE NOTAS POR SEMESTRE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DA10BC1-B83E-3CF1-5559-8BCF5E2BA982}"/>
              </a:ext>
            </a:extLst>
          </p:cNvPr>
          <p:cNvSpPr/>
          <p:nvPr/>
        </p:nvSpPr>
        <p:spPr>
          <a:xfrm>
            <a:off x="7275876" y="2281083"/>
            <a:ext cx="4621158" cy="4461387"/>
          </a:xfrm>
          <a:prstGeom prst="roundRect">
            <a:avLst>
              <a:gd name="adj" fmla="val 7190"/>
            </a:avLst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CURSOS CON MAYOR NÚMERO DE DESAPROBACIONES</a:t>
            </a: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CF653AA-7361-1216-4409-390344B0D5FA}"/>
              </a:ext>
            </a:extLst>
          </p:cNvPr>
          <p:cNvSpPr/>
          <p:nvPr/>
        </p:nvSpPr>
        <p:spPr>
          <a:xfrm>
            <a:off x="3640393" y="4343400"/>
            <a:ext cx="3546988" cy="2399071"/>
          </a:xfrm>
          <a:prstGeom prst="roundRect">
            <a:avLst>
              <a:gd name="adj" fmla="val 12978"/>
            </a:avLst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PROMEDIO DE NOTA CON  Y SIN TUTORÍA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D9C4A723-4098-4A7B-F100-F45612E1AFC9}"/>
              </a:ext>
            </a:extLst>
          </p:cNvPr>
          <p:cNvSpPr/>
          <p:nvPr/>
        </p:nvSpPr>
        <p:spPr>
          <a:xfrm>
            <a:off x="294967" y="4343400"/>
            <a:ext cx="3244645" cy="2399071"/>
          </a:xfrm>
          <a:prstGeom prst="roundRect">
            <a:avLst>
              <a:gd name="adj" fmla="val 14208"/>
            </a:avLst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MAPA DE RIESGO ACADÉMICO POR ESTUDIANTE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781FCC1-A271-AA2B-02AD-2DE18EC009F0}"/>
              </a:ext>
            </a:extLst>
          </p:cNvPr>
          <p:cNvSpPr/>
          <p:nvPr/>
        </p:nvSpPr>
        <p:spPr>
          <a:xfrm>
            <a:off x="294966" y="1039761"/>
            <a:ext cx="3789948" cy="112579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TOTAL DE ESTUDIANTES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F63890-A528-8210-40F5-DCADC01864D2}"/>
              </a:ext>
            </a:extLst>
          </p:cNvPr>
          <p:cNvSpPr/>
          <p:nvPr/>
        </p:nvSpPr>
        <p:spPr>
          <a:xfrm>
            <a:off x="4122078" y="1039759"/>
            <a:ext cx="3834384" cy="112579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TASA DE APROBACIÓN</a:t>
            </a: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B056EB5-8FE4-20F0-53FC-1CDAE6F9C253}"/>
              </a:ext>
            </a:extLst>
          </p:cNvPr>
          <p:cNvSpPr/>
          <p:nvPr/>
        </p:nvSpPr>
        <p:spPr>
          <a:xfrm>
            <a:off x="7993626" y="1039759"/>
            <a:ext cx="3903408" cy="112579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/>
              <a:t>PORCENTAJE DE ESTUDIANTE CON RIESGO ACADÉMICO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F5F0331-AC3A-ECA8-6C5F-CDA72B1DB077}"/>
              </a:ext>
            </a:extLst>
          </p:cNvPr>
          <p:cNvSpPr txBox="1"/>
          <p:nvPr/>
        </p:nvSpPr>
        <p:spPr>
          <a:xfrm>
            <a:off x="294966" y="226144"/>
            <a:ext cx="11503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4000" b="1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F0502020204030204" pitchFamily="34" charset="0"/>
              </a:rPr>
              <a:t>RIESGO ACADÉMICO EN LA FISI - UNMSM</a:t>
            </a:r>
          </a:p>
        </p:txBody>
      </p:sp>
    </p:spTree>
    <p:extLst>
      <p:ext uri="{BB962C8B-B14F-4D97-AF65-F5344CB8AC3E}">
        <p14:creationId xmlns:p14="http://schemas.microsoft.com/office/powerpoint/2010/main" val="146347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9A6E-B7FB-691A-FCF2-D9A7B1F78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o 23">
            <a:extLst>
              <a:ext uri="{FF2B5EF4-FFF2-40B4-BE49-F238E27FC236}">
                <a16:creationId xmlns:a16="http://schemas.microsoft.com/office/drawing/2014/main" id="{BA818449-94C2-7C7F-57E7-0E577E05E3D7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E50E8085-ECC0-0103-CF08-03D2BB89B767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39700" prst="cross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A5408E6E-A8C0-82D8-6641-55008884085F}"/>
                </a:ext>
              </a:extLst>
            </p:cNvPr>
            <p:cNvSpPr/>
            <p:nvPr/>
          </p:nvSpPr>
          <p:spPr>
            <a:xfrm>
              <a:off x="294968" y="2281084"/>
              <a:ext cx="6892413" cy="1946787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6" name="Rectángulo: esquinas redondeadas 5">
              <a:extLst>
                <a:ext uri="{FF2B5EF4-FFF2-40B4-BE49-F238E27FC236}">
                  <a16:creationId xmlns:a16="http://schemas.microsoft.com/office/drawing/2014/main" id="{4F779C9B-A32A-F9D4-3C4F-3E1438DAD734}"/>
                </a:ext>
              </a:extLst>
            </p:cNvPr>
            <p:cNvSpPr/>
            <p:nvPr/>
          </p:nvSpPr>
          <p:spPr>
            <a:xfrm>
              <a:off x="7275876" y="2281083"/>
              <a:ext cx="4621158" cy="4461387"/>
            </a:xfrm>
            <a:prstGeom prst="roundRect">
              <a:avLst>
                <a:gd name="adj" fmla="val 719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7" name="Rectángulo: esquinas redondeadas 6">
              <a:extLst>
                <a:ext uri="{FF2B5EF4-FFF2-40B4-BE49-F238E27FC236}">
                  <a16:creationId xmlns:a16="http://schemas.microsoft.com/office/drawing/2014/main" id="{968CFD00-BE4F-AF00-8545-AF2DB55FCD8B}"/>
                </a:ext>
              </a:extLst>
            </p:cNvPr>
            <p:cNvSpPr/>
            <p:nvPr/>
          </p:nvSpPr>
          <p:spPr>
            <a:xfrm>
              <a:off x="3640393" y="4343400"/>
              <a:ext cx="3546988" cy="2399071"/>
            </a:xfrm>
            <a:prstGeom prst="roundRect">
              <a:avLst>
                <a:gd name="adj" fmla="val 12978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D5B43E53-326A-87B4-39AF-30B033595FE9}"/>
                </a:ext>
              </a:extLst>
            </p:cNvPr>
            <p:cNvSpPr/>
            <p:nvPr/>
          </p:nvSpPr>
          <p:spPr>
            <a:xfrm>
              <a:off x="294967" y="4343400"/>
              <a:ext cx="3244645" cy="2399071"/>
            </a:xfrm>
            <a:prstGeom prst="roundRect">
              <a:avLst>
                <a:gd name="adj" fmla="val 14208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E30E8591-99BC-A2B0-3CB7-3926D8076740}"/>
                </a:ext>
              </a:extLst>
            </p:cNvPr>
            <p:cNvSpPr>
              <a:spLocks/>
            </p:cNvSpPr>
            <p:nvPr/>
          </p:nvSpPr>
          <p:spPr>
            <a:xfrm>
              <a:off x="294966" y="1039761"/>
              <a:ext cx="3789948" cy="112579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522F7C3F-56DA-5D68-820C-0C06736A81C4}"/>
                </a:ext>
              </a:extLst>
            </p:cNvPr>
            <p:cNvSpPr>
              <a:spLocks/>
            </p:cNvSpPr>
            <p:nvPr/>
          </p:nvSpPr>
          <p:spPr>
            <a:xfrm>
              <a:off x="4122078" y="1039759"/>
              <a:ext cx="3834384" cy="112579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BA493353-D85F-84EB-7AF4-7C49C08FB248}"/>
                </a:ext>
              </a:extLst>
            </p:cNvPr>
            <p:cNvSpPr/>
            <p:nvPr/>
          </p:nvSpPr>
          <p:spPr>
            <a:xfrm>
              <a:off x="7993626" y="1039759"/>
              <a:ext cx="3903408" cy="1125794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96C4F6B9-F71D-EFF9-0655-0DEBEDBDC72C}"/>
                </a:ext>
              </a:extLst>
            </p:cNvPr>
            <p:cNvSpPr txBox="1"/>
            <p:nvPr/>
          </p:nvSpPr>
          <p:spPr>
            <a:xfrm>
              <a:off x="294966" y="226144"/>
              <a:ext cx="1150374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40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ptos Black" panose="020F0502020204030204" pitchFamily="34" charset="0"/>
                </a:rPr>
                <a:t>RIESGO ACADÉMICO EN LA FISI - UNMSM</a:t>
              </a:r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C4C1A5A2-B381-FBB9-337F-7A7972521963}"/>
                </a:ext>
              </a:extLst>
            </p:cNvPr>
            <p:cNvSpPr txBox="1"/>
            <p:nvPr/>
          </p:nvSpPr>
          <p:spPr>
            <a:xfrm>
              <a:off x="1546860" y="1145445"/>
              <a:ext cx="2392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N° ESTUDIANTES ANALIZADOS</a:t>
              </a:r>
            </a:p>
          </p:txBody>
        </p:sp>
        <p:pic>
          <p:nvPicPr>
            <p:cNvPr id="13" name="Gráfico 12" descr="Birrete con relleno sólido">
              <a:extLst>
                <a:ext uri="{FF2B5EF4-FFF2-40B4-BE49-F238E27FC236}">
                  <a16:creationId xmlns:a16="http://schemas.microsoft.com/office/drawing/2014/main" id="{DB42F97F-5185-36C4-4B72-4F5524D42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70844" y="1009403"/>
              <a:ext cx="1186506" cy="1186506"/>
            </a:xfrm>
            <a:prstGeom prst="rect">
              <a:avLst/>
            </a:prstGeom>
          </p:spPr>
        </p:pic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F7B3D94D-7183-AC6C-6682-B0CE8F5DEA33}"/>
                </a:ext>
              </a:extLst>
            </p:cNvPr>
            <p:cNvSpPr txBox="1"/>
            <p:nvPr/>
          </p:nvSpPr>
          <p:spPr>
            <a:xfrm>
              <a:off x="5298603" y="1145444"/>
              <a:ext cx="24966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TASA DE APROBACIÓN</a:t>
              </a:r>
            </a:p>
          </p:txBody>
        </p:sp>
        <p:pic>
          <p:nvPicPr>
            <p:cNvPr id="16" name="Gráfico 15" descr="Bandera de golf en agujero con relleno sólido">
              <a:extLst>
                <a:ext uri="{FF2B5EF4-FFF2-40B4-BE49-F238E27FC236}">
                  <a16:creationId xmlns:a16="http://schemas.microsoft.com/office/drawing/2014/main" id="{B8950654-AE76-28EB-148B-8E4288F33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362279" y="1145444"/>
              <a:ext cx="914400" cy="914400"/>
            </a:xfrm>
            <a:prstGeom prst="rect">
              <a:avLst/>
            </a:prstGeom>
          </p:spPr>
        </p:pic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9EA8D847-033F-593C-D78A-FB0EACEB97B3}"/>
                </a:ext>
              </a:extLst>
            </p:cNvPr>
            <p:cNvSpPr txBox="1"/>
            <p:nvPr/>
          </p:nvSpPr>
          <p:spPr>
            <a:xfrm>
              <a:off x="9044940" y="1145443"/>
              <a:ext cx="27537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% ESTUDIANTES EN RIESGO</a:t>
              </a:r>
            </a:p>
          </p:txBody>
        </p:sp>
        <p:pic>
          <p:nvPicPr>
            <p:cNvPr id="19" name="Gráfico 18" descr="Riesgo biológico con relleno sólido">
              <a:extLst>
                <a:ext uri="{FF2B5EF4-FFF2-40B4-BE49-F238E27FC236}">
                  <a16:creationId xmlns:a16="http://schemas.microsoft.com/office/drawing/2014/main" id="{45B3E9E5-AF0C-4F90-8ED1-A6E491213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21120" y="1145443"/>
              <a:ext cx="914400" cy="914400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E33ECA7B-0682-8B3D-948E-68B27E631C36}"/>
                </a:ext>
              </a:extLst>
            </p:cNvPr>
            <p:cNvSpPr txBox="1"/>
            <p:nvPr/>
          </p:nvSpPr>
          <p:spPr>
            <a:xfrm>
              <a:off x="457200" y="2372555"/>
              <a:ext cx="65237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PROMEDIO DE NOTAS POR SEMESTRE</a:t>
              </a:r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04D206AB-9EE1-88E6-8ABE-487B2A4F9E60}"/>
                </a:ext>
              </a:extLst>
            </p:cNvPr>
            <p:cNvSpPr txBox="1"/>
            <p:nvPr/>
          </p:nvSpPr>
          <p:spPr>
            <a:xfrm>
              <a:off x="7482348" y="2387795"/>
              <a:ext cx="417625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PE" sz="1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CURSOS CON MAYOR N° DE DESAPROBACIONES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B8C4AF44-3F76-BF20-4D54-D3E399C467A2}"/>
                </a:ext>
              </a:extLst>
            </p:cNvPr>
            <p:cNvSpPr txBox="1"/>
            <p:nvPr/>
          </p:nvSpPr>
          <p:spPr>
            <a:xfrm>
              <a:off x="464820" y="4466056"/>
              <a:ext cx="2941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RIESGO ACADÉMICO POR ESTUDIANTE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03950609-3128-4121-3ACA-2995122669B6}"/>
                </a:ext>
              </a:extLst>
            </p:cNvPr>
            <p:cNvSpPr txBox="1"/>
            <p:nvPr/>
          </p:nvSpPr>
          <p:spPr>
            <a:xfrm>
              <a:off x="3780502" y="4464367"/>
              <a:ext cx="3175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PE" sz="12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PROMEDIO DE NOTA CON Y SIN TUTORÍA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82974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85</Words>
  <Application>Microsoft Office PowerPoint</Application>
  <PresentationFormat>Panorámica</PresentationFormat>
  <Paragraphs>16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Black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Carolina Isabel Seminario Valdivia</dc:creator>
  <cp:lastModifiedBy>Carolina Isabel Seminario Valdivia</cp:lastModifiedBy>
  <cp:revision>4</cp:revision>
  <dcterms:created xsi:type="dcterms:W3CDTF">2025-07-11T02:18:45Z</dcterms:created>
  <dcterms:modified xsi:type="dcterms:W3CDTF">2025-07-11T02:46:49Z</dcterms:modified>
</cp:coreProperties>
</file>