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8" r:id="rId4"/>
    <p:sldId id="300" r:id="rId5"/>
    <p:sldId id="301" r:id="rId6"/>
    <p:sldId id="309" r:id="rId7"/>
    <p:sldId id="312" r:id="rId8"/>
    <p:sldId id="310" r:id="rId9"/>
    <p:sldId id="324" r:id="rId10"/>
    <p:sldId id="322" r:id="rId11"/>
    <p:sldId id="320" r:id="rId12"/>
    <p:sldId id="319" r:id="rId13"/>
    <p:sldId id="323" r:id="rId14"/>
    <p:sldId id="315" r:id="rId15"/>
    <p:sldId id="313" r:id="rId16"/>
    <p:sldId id="318" r:id="rId17"/>
    <p:sldId id="314" r:id="rId18"/>
    <p:sldId id="316" r:id="rId19"/>
    <p:sldId id="317" r:id="rId20"/>
    <p:sldId id="32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명선" initials="안" lastIdx="1" clrIdx="0">
    <p:extLst>
      <p:ext uri="{19B8F6BF-5375-455C-9EA6-DF929625EA0E}">
        <p15:presenceInfo xmlns:p15="http://schemas.microsoft.com/office/powerpoint/2012/main" userId="S-1-5-21-935714266-857342099-439122932-329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50" d="100"/>
          <a:sy n="150" d="100"/>
        </p:scale>
        <p:origin x="-1044" y="-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74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95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5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2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1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41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45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3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36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35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C28B-8857-4026-A0FE-84F6D6737AFB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4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C28B-8857-4026-A0FE-84F6D6737AFB}" type="datetimeFigureOut">
              <a:rPr lang="ko-KR" altLang="en-US" smtClean="0"/>
              <a:t>2018-03-22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34089-F10D-4397-9661-0BD66B7F7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43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8.png"/><Relationship Id="rId7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1.png"/><Relationship Id="rId5" Type="http://schemas.openxmlformats.org/officeDocument/2006/relationships/image" Target="../media/image30.png"/><Relationship Id="rId10" Type="http://schemas.openxmlformats.org/officeDocument/2006/relationships/image" Target="../media/image19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8.png"/><Relationship Id="rId7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1.png"/><Relationship Id="rId5" Type="http://schemas.openxmlformats.org/officeDocument/2006/relationships/image" Target="../media/image30.png"/><Relationship Id="rId10" Type="http://schemas.openxmlformats.org/officeDocument/2006/relationships/image" Target="../media/image19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8.png"/><Relationship Id="rId7" Type="http://schemas.microsoft.com/office/2007/relationships/hdphoto" Target="../media/hdphoto2.wdp"/><Relationship Id="rId12" Type="http://schemas.openxmlformats.org/officeDocument/2006/relationships/image" Target="../media/image4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0.png"/><Relationship Id="rId5" Type="http://schemas.openxmlformats.org/officeDocument/2006/relationships/image" Target="../media/image20.png"/><Relationship Id="rId10" Type="http://schemas.microsoft.com/office/2007/relationships/hdphoto" Target="../media/hdphoto3.wdp"/><Relationship Id="rId4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헬퍼</a:t>
            </a:r>
            <a:r>
              <a:rPr lang="ko-KR" altLang="en-US" dirty="0" smtClean="0"/>
              <a:t> 추가 기능 제안서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: </a:t>
            </a:r>
            <a:r>
              <a:rPr lang="ko-KR" altLang="en-US" smtClean="0"/>
              <a:t>안명선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895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err="1" smtClean="0"/>
              <a:t>헬퍼</a:t>
            </a:r>
            <a:r>
              <a:rPr lang="ko-KR" altLang="en-US" sz="1800" b="1" dirty="0" smtClean="0"/>
              <a:t> 종류</a:t>
            </a:r>
            <a:endParaRPr lang="ko-KR" alt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26681"/>
            <a:ext cx="878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위의 기능들은 각각 추가 작물 획득 기능 </a:t>
            </a:r>
            <a:r>
              <a:rPr lang="ko-KR" altLang="en-US" sz="1000" dirty="0" err="1" smtClean="0"/>
              <a:t>헬퍼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요정 관리 기능 헬퍼 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기존 헬퍼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분해 </a:t>
            </a:r>
            <a:r>
              <a:rPr lang="en-US" altLang="ko-KR" sz="1000" dirty="0" smtClean="0"/>
              <a:t>+ </a:t>
            </a:r>
            <a:r>
              <a:rPr lang="ko-KR" altLang="en-US" sz="1000" smtClean="0"/>
              <a:t>작물 잠금 기능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로 각각 헬퍼를 나누어서 판매하도록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홈 </a:t>
            </a:r>
            <a:r>
              <a:rPr lang="ko-KR" altLang="en-US" sz="1000" dirty="0" err="1" smtClean="0"/>
              <a:t>엔티티</a:t>
            </a:r>
            <a:r>
              <a:rPr lang="ko-KR" altLang="en-US" sz="1000" dirty="0" smtClean="0"/>
              <a:t> 설계도와 같은 기능은 일단 따로 </a:t>
            </a:r>
            <a:r>
              <a:rPr lang="ko-KR" altLang="en-US" sz="1000" dirty="0" err="1" smtClean="0"/>
              <a:t>헬퍼를</a:t>
            </a:r>
            <a:r>
              <a:rPr lang="ko-KR" altLang="en-US" sz="1000" dirty="0" smtClean="0"/>
              <a:t> 두는 것은 보류 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877866"/>
            <a:ext cx="12192000" cy="33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smtClean="0"/>
              <a:t>이외 헬퍼 관련 개선 사항</a:t>
            </a:r>
            <a:endParaRPr lang="ko-KR" altLang="en-US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215021"/>
            <a:ext cx="4342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작물 분해를 할 때 유저가 어떤 작물을 분해하는지 알 수 있도록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smtClean="0"/>
              <a:t>축복을 건 유저에 한하여 작물 축복을 받을 수 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27" name="TextBox 26"/>
          <p:cNvSpPr txBox="1"/>
          <p:nvPr/>
        </p:nvSpPr>
        <p:spPr>
          <a:xfrm>
            <a:off x="923227" y="25400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판매잠금</a:t>
            </a:r>
            <a:endParaRPr lang="ko-KR" altLang="en-US" sz="900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152945" y="3458883"/>
            <a:ext cx="7706524" cy="2817222"/>
            <a:chOff x="2152945" y="3458883"/>
            <a:chExt cx="7706524" cy="2817222"/>
          </a:xfrm>
        </p:grpSpPr>
        <p:sp>
          <p:nvSpPr>
            <p:cNvPr id="26" name="TextBox 25"/>
            <p:cNvSpPr txBox="1"/>
            <p:nvPr/>
          </p:nvSpPr>
          <p:spPr>
            <a:xfrm>
              <a:off x="3770753" y="6045273"/>
              <a:ext cx="801823" cy="2308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900" smtClean="0"/>
                <a:t>활성화 상태</a:t>
              </a:r>
              <a:endParaRPr lang="ko-KR" altLang="en-US" sz="900" dirty="0"/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9" t="89714" r="2318" b="149"/>
            <a:stretch/>
          </p:blipFill>
          <p:spPr>
            <a:xfrm>
              <a:off x="2152945" y="5006513"/>
              <a:ext cx="3657600" cy="562918"/>
            </a:xfrm>
            <a:prstGeom prst="rect">
              <a:avLst/>
            </a:prstGeom>
          </p:spPr>
        </p:pic>
        <p:sp>
          <p:nvSpPr>
            <p:cNvPr id="46" name="모서리가 둥근 직사각형 45"/>
            <p:cNvSpPr/>
            <p:nvPr/>
          </p:nvSpPr>
          <p:spPr>
            <a:xfrm>
              <a:off x="4271280" y="5213830"/>
              <a:ext cx="1520825" cy="269875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양쪽 모서리가 둥근 사각형 47"/>
            <p:cNvSpPr/>
            <p:nvPr/>
          </p:nvSpPr>
          <p:spPr>
            <a:xfrm rot="5400000">
              <a:off x="5452379" y="5143980"/>
              <a:ext cx="269875" cy="409575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17084" y="5247108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작물판매하기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pic>
          <p:nvPicPr>
            <p:cNvPr id="50" name="Picture 4" descr="http://icons.iconarchive.com/icons/hopstarter/soft-scraps/72/Lock-Unlock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418" y="5219300"/>
              <a:ext cx="264405" cy="264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모서리가 둥근 직사각형 51"/>
            <p:cNvSpPr/>
            <p:nvPr/>
          </p:nvSpPr>
          <p:spPr>
            <a:xfrm>
              <a:off x="5305167" y="5173362"/>
              <a:ext cx="530117" cy="373209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07" t="89212" r="2129" b="149"/>
            <a:stretch/>
          </p:blipFill>
          <p:spPr>
            <a:xfrm>
              <a:off x="3846743" y="3458883"/>
              <a:ext cx="3649980" cy="590808"/>
            </a:xfrm>
            <a:prstGeom prst="rect">
              <a:avLst/>
            </a:prstGeom>
          </p:spPr>
        </p:pic>
        <p:sp>
          <p:nvSpPr>
            <p:cNvPr id="54" name="오른쪽 화살표 53"/>
            <p:cNvSpPr/>
            <p:nvPr/>
          </p:nvSpPr>
          <p:spPr>
            <a:xfrm rot="5400000">
              <a:off x="5624116" y="3839676"/>
              <a:ext cx="507336" cy="12308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 설명선 43"/>
            <p:cNvSpPr/>
            <p:nvPr/>
          </p:nvSpPr>
          <p:spPr>
            <a:xfrm>
              <a:off x="5091760" y="5712147"/>
              <a:ext cx="1737407" cy="342664"/>
            </a:xfrm>
            <a:prstGeom prst="wedgeRectCallout">
              <a:avLst>
                <a:gd name="adj1" fmla="val -18834"/>
                <a:gd name="adj2" fmla="val -80829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판매 제한 버튼</a:t>
              </a:r>
              <a:endParaRPr lang="ko-KR" altLang="en-US" sz="1000" dirty="0"/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9" t="89714" r="2318" b="149"/>
            <a:stretch/>
          </p:blipFill>
          <p:spPr>
            <a:xfrm>
              <a:off x="6177129" y="5014751"/>
              <a:ext cx="3657600" cy="562918"/>
            </a:xfrm>
            <a:prstGeom prst="rect">
              <a:avLst/>
            </a:prstGeom>
          </p:spPr>
        </p:pic>
        <p:sp>
          <p:nvSpPr>
            <p:cNvPr id="61" name="모서리가 둥근 직사각형 60"/>
            <p:cNvSpPr/>
            <p:nvPr/>
          </p:nvSpPr>
          <p:spPr>
            <a:xfrm>
              <a:off x="8295464" y="5222068"/>
              <a:ext cx="1520825" cy="269875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양쪽 모서리가 둥근 사각형 62"/>
            <p:cNvSpPr/>
            <p:nvPr/>
          </p:nvSpPr>
          <p:spPr>
            <a:xfrm rot="5400000">
              <a:off x="9476563" y="5152218"/>
              <a:ext cx="269875" cy="40957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441268" y="5255346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작물판매하기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pic>
          <p:nvPicPr>
            <p:cNvPr id="65" name="Picture 4" descr="http://icons.iconarchive.com/icons/hopstarter/soft-scraps/72/Lock-Unlock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0602" y="5227538"/>
              <a:ext cx="264405" cy="2644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xtLst/>
          </p:spPr>
        </p:pic>
        <p:sp>
          <p:nvSpPr>
            <p:cNvPr id="67" name="모서리가 둥근 직사각형 66"/>
            <p:cNvSpPr/>
            <p:nvPr/>
          </p:nvSpPr>
          <p:spPr>
            <a:xfrm>
              <a:off x="8234431" y="5182797"/>
              <a:ext cx="1625038" cy="372012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605017" y="6045273"/>
              <a:ext cx="957313" cy="2308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900" dirty="0" smtClean="0"/>
                <a:t>비 활성화 상태</a:t>
              </a:r>
              <a:endParaRPr lang="ko-KR" altLang="en-US" sz="900" dirty="0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456318" y="2693773"/>
            <a:ext cx="3657600" cy="562918"/>
            <a:chOff x="6423660" y="6028382"/>
            <a:chExt cx="3657600" cy="562918"/>
          </a:xfrm>
        </p:grpSpPr>
        <p:pic>
          <p:nvPicPr>
            <p:cNvPr id="74" name="그림 7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9" t="89714" r="2318" b="149"/>
            <a:stretch/>
          </p:blipFill>
          <p:spPr>
            <a:xfrm>
              <a:off x="6423660" y="6028382"/>
              <a:ext cx="3657600" cy="562918"/>
            </a:xfrm>
            <a:prstGeom prst="rect">
              <a:avLst/>
            </a:prstGeom>
          </p:spPr>
        </p:pic>
        <p:sp>
          <p:nvSpPr>
            <p:cNvPr id="75" name="모서리가 둥근 직사각형 74"/>
            <p:cNvSpPr/>
            <p:nvPr/>
          </p:nvSpPr>
          <p:spPr>
            <a:xfrm>
              <a:off x="8541995" y="6235699"/>
              <a:ext cx="1520825" cy="269875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양쪽 모서리가 둥근 사각형 75"/>
            <p:cNvSpPr/>
            <p:nvPr/>
          </p:nvSpPr>
          <p:spPr>
            <a:xfrm rot="5400000">
              <a:off x="9723094" y="6165849"/>
              <a:ext cx="269875" cy="409575"/>
            </a:xfrm>
            <a:prstGeom prst="round2SameRect">
              <a:avLst>
                <a:gd name="adj1" fmla="val 50000"/>
                <a:gd name="adj2" fmla="val 0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687799" y="6268977"/>
              <a:ext cx="9541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</a:rPr>
                <a:t>작물판매하기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2" name="Picture 8" descr="http://icons.iconarchive.com/icons/hopstarter/soft-scraps/64/Lock-Lock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205" y="2917614"/>
            <a:ext cx="235028" cy="23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551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7142206" y="5478162"/>
            <a:ext cx="4088435" cy="581658"/>
            <a:chOff x="7142206" y="5478162"/>
            <a:chExt cx="4088435" cy="581658"/>
          </a:xfrm>
        </p:grpSpPr>
        <p:grpSp>
          <p:nvGrpSpPr>
            <p:cNvPr id="30" name="그룹 29"/>
            <p:cNvGrpSpPr/>
            <p:nvPr/>
          </p:nvGrpSpPr>
          <p:grpSpPr>
            <a:xfrm>
              <a:off x="7142206" y="5478162"/>
              <a:ext cx="1651090" cy="581658"/>
              <a:chOff x="8430170" y="6009642"/>
              <a:chExt cx="1651090" cy="581658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895" t="89376" r="2318" b="149"/>
              <a:stretch/>
            </p:blipFill>
            <p:spPr>
              <a:xfrm>
                <a:off x="8430170" y="6009642"/>
                <a:ext cx="1651090" cy="581658"/>
              </a:xfrm>
              <a:prstGeom prst="rect">
                <a:avLst/>
              </a:prstGeom>
            </p:spPr>
          </p:pic>
          <p:sp>
            <p:nvSpPr>
              <p:cNvPr id="3" name="모서리가 둥근 직사각형 2"/>
              <p:cNvSpPr/>
              <p:nvPr/>
            </p:nvSpPr>
            <p:spPr>
              <a:xfrm>
                <a:off x="8541995" y="6235699"/>
                <a:ext cx="1520825" cy="269875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양쪽 모서리가 둥근 사각형 21"/>
              <p:cNvSpPr/>
              <p:nvPr/>
            </p:nvSpPr>
            <p:spPr>
              <a:xfrm rot="5400000">
                <a:off x="9723094" y="6165849"/>
                <a:ext cx="269875" cy="409575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687799" y="6268977"/>
                <a:ext cx="954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smtClean="0">
                    <a:solidFill>
                      <a:schemeClr val="bg1"/>
                    </a:solidFill>
                  </a:rPr>
                  <a:t>작물판매하기</a:t>
                </a:r>
                <a:endParaRPr lang="ko-KR" altLang="en-US" sz="1000">
                  <a:solidFill>
                    <a:schemeClr val="bg1"/>
                  </a:solidFill>
                </a:endParaRPr>
              </a:p>
            </p:txBody>
          </p:sp>
          <p:pic>
            <p:nvPicPr>
              <p:cNvPr id="25" name="Picture 4" descr="http://icons.iconarchive.com/icons/hopstarter/soft-scraps/72/Lock-Unlock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37133" y="6241169"/>
                <a:ext cx="264405" cy="264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그룹 36"/>
            <p:cNvGrpSpPr/>
            <p:nvPr/>
          </p:nvGrpSpPr>
          <p:grpSpPr>
            <a:xfrm>
              <a:off x="9621794" y="5494638"/>
              <a:ext cx="1608847" cy="565182"/>
              <a:chOff x="10025448" y="5494638"/>
              <a:chExt cx="1608847" cy="565182"/>
            </a:xfrm>
          </p:grpSpPr>
          <p:grpSp>
            <p:nvGrpSpPr>
              <p:cNvPr id="40" name="그룹 39"/>
              <p:cNvGrpSpPr/>
              <p:nvPr/>
            </p:nvGrpSpPr>
            <p:grpSpPr>
              <a:xfrm>
                <a:off x="10025448" y="5494638"/>
                <a:ext cx="1608847" cy="565182"/>
                <a:chOff x="8472412" y="6026118"/>
                <a:chExt cx="1608847" cy="565182"/>
              </a:xfrm>
            </p:grpSpPr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7939" t="89673" r="2318" b="149"/>
                <a:stretch/>
              </p:blipFill>
              <p:spPr>
                <a:xfrm>
                  <a:off x="8472412" y="6026118"/>
                  <a:ext cx="1608847" cy="565182"/>
                </a:xfrm>
                <a:prstGeom prst="rect">
                  <a:avLst/>
                </a:prstGeom>
              </p:spPr>
            </p:pic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8541995" y="6235699"/>
                  <a:ext cx="1520825" cy="269875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양쪽 모서리가 둥근 사각형 42"/>
                <p:cNvSpPr/>
                <p:nvPr/>
              </p:nvSpPr>
              <p:spPr>
                <a:xfrm rot="5400000">
                  <a:off x="9723094" y="6165849"/>
                  <a:ext cx="269875" cy="40957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8687799" y="6268977"/>
                  <a:ext cx="95410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dirty="0" smtClean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작물판매하기</a:t>
                  </a:r>
                  <a:endParaRPr lang="ko-KR" altLang="en-US" sz="1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pic>
            <p:nvPicPr>
              <p:cNvPr id="1032" name="Picture 8" descr="http://icons.iconarchive.com/icons/hopstarter/soft-scraps/64/Lock-Lock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98063" y="5714049"/>
                <a:ext cx="235028" cy="235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오른쪽 화살표 46"/>
            <p:cNvSpPr/>
            <p:nvPr/>
          </p:nvSpPr>
          <p:spPr>
            <a:xfrm>
              <a:off x="8913340" y="5511114"/>
              <a:ext cx="634314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62"/>
          <a:stretch/>
        </p:blipFill>
        <p:spPr>
          <a:xfrm>
            <a:off x="2150719" y="2008875"/>
            <a:ext cx="1514475" cy="869004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63" y="556312"/>
            <a:ext cx="5286375" cy="2905125"/>
          </a:xfrm>
          <a:prstGeom prst="rect">
            <a:avLst/>
          </a:prstGeom>
        </p:spPr>
      </p:pic>
      <p:pic>
        <p:nvPicPr>
          <p:cNvPr id="19" name="Picture 2" descr="백조의 호수 오데뜨에 대한 이미지 검색결과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" b="28644"/>
          <a:stretch/>
        </p:blipFill>
        <p:spPr bwMode="auto">
          <a:xfrm>
            <a:off x="80882" y="2767054"/>
            <a:ext cx="5152516" cy="446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12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096" y="728662"/>
            <a:ext cx="1171575" cy="311467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29" y="728662"/>
            <a:ext cx="1171575" cy="311467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63" y="1307703"/>
            <a:ext cx="1171575" cy="3114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123" y="1654527"/>
            <a:ext cx="3629025" cy="1171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603" y="290512"/>
            <a:ext cx="3629025" cy="11715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-424701" y="1778747"/>
            <a:ext cx="5442906" cy="3131820"/>
            <a:chOff x="-43185" y="2541242"/>
            <a:chExt cx="5442906" cy="3131820"/>
          </a:xfrm>
        </p:grpSpPr>
        <p:grpSp>
          <p:nvGrpSpPr>
            <p:cNvPr id="30" name="그룹 29"/>
            <p:cNvGrpSpPr/>
            <p:nvPr/>
          </p:nvGrpSpPr>
          <p:grpSpPr>
            <a:xfrm>
              <a:off x="700357" y="2541242"/>
              <a:ext cx="3682340" cy="3131820"/>
              <a:chOff x="6423660" y="3459480"/>
              <a:chExt cx="3682340" cy="3131820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29" t="43453" r="2318" b="149"/>
              <a:stretch/>
            </p:blipFill>
            <p:spPr>
              <a:xfrm>
                <a:off x="6423660" y="3459480"/>
                <a:ext cx="3657600" cy="3131820"/>
              </a:xfrm>
              <a:prstGeom prst="rect">
                <a:avLst/>
              </a:prstGeom>
            </p:spPr>
          </p:pic>
          <p:sp>
            <p:nvSpPr>
              <p:cNvPr id="3" name="모서리가 둥근 직사각형 2"/>
              <p:cNvSpPr/>
              <p:nvPr/>
            </p:nvSpPr>
            <p:spPr>
              <a:xfrm>
                <a:off x="8541995" y="6235699"/>
                <a:ext cx="1520825" cy="269875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6730019" y="4931410"/>
                <a:ext cx="381321" cy="31877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양쪽 모서리가 둥근 사각형 21"/>
              <p:cNvSpPr/>
              <p:nvPr/>
            </p:nvSpPr>
            <p:spPr>
              <a:xfrm rot="5400000">
                <a:off x="9723094" y="6165849"/>
                <a:ext cx="269875" cy="409575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687799" y="6268977"/>
                <a:ext cx="954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smtClean="0">
                    <a:solidFill>
                      <a:schemeClr val="bg1"/>
                    </a:solidFill>
                  </a:rPr>
                  <a:t>작물판매하기</a:t>
                </a:r>
                <a:endParaRPr lang="ko-KR" altLang="en-US" sz="1000">
                  <a:solidFill>
                    <a:schemeClr val="bg1"/>
                  </a:solidFill>
                </a:endParaRPr>
              </a:p>
            </p:txBody>
          </p:sp>
          <p:pic>
            <p:nvPicPr>
              <p:cNvPr id="25" name="Picture 4" descr="http://icons.iconarchive.com/icons/hopstarter/soft-scraps/72/Lock-Unlock-icon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37133" y="6241169"/>
                <a:ext cx="264405" cy="264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" descr="http://icons.iconarchive.com/icons/hopstarter/soft-scraps/72/Lock-Unlock-icon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3887" y="4951653"/>
                <a:ext cx="264405" cy="264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모서리가 둥근 직사각형 32"/>
              <p:cNvSpPr/>
              <p:nvPr/>
            </p:nvSpPr>
            <p:spPr>
              <a:xfrm>
                <a:off x="8480962" y="6196428"/>
                <a:ext cx="1625038" cy="37201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사각형 설명선 5"/>
            <p:cNvSpPr/>
            <p:nvPr/>
          </p:nvSpPr>
          <p:spPr>
            <a:xfrm>
              <a:off x="-43185" y="4013172"/>
              <a:ext cx="914400" cy="612648"/>
            </a:xfrm>
            <a:prstGeom prst="wedgeRectCallout">
              <a:avLst>
                <a:gd name="adj1" fmla="val 60417"/>
                <a:gd name="adj2" fmla="val -2301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알바</a:t>
              </a:r>
              <a:r>
                <a:rPr lang="ko-KR" altLang="en-US" sz="1000" dirty="0" smtClean="0"/>
                <a:t> 제한</a:t>
              </a:r>
              <a:endParaRPr lang="en-US" altLang="ko-KR" sz="1000" dirty="0" smtClean="0"/>
            </a:p>
            <a:p>
              <a:pPr algn="ctr"/>
              <a:r>
                <a:rPr lang="ko-KR" altLang="en-US" sz="1000" smtClean="0"/>
                <a:t>버튼</a:t>
              </a:r>
              <a:endParaRPr lang="ko-KR" altLang="en-US" sz="1000" dirty="0"/>
            </a:p>
          </p:txBody>
        </p:sp>
        <p:sp>
          <p:nvSpPr>
            <p:cNvPr id="28" name="사각형 설명선 27"/>
            <p:cNvSpPr/>
            <p:nvPr/>
          </p:nvSpPr>
          <p:spPr>
            <a:xfrm>
              <a:off x="4485321" y="4956578"/>
              <a:ext cx="914400" cy="612648"/>
            </a:xfrm>
            <a:prstGeom prst="wedgeRectCallout">
              <a:avLst>
                <a:gd name="adj1" fmla="val -59375"/>
                <a:gd name="adj2" fmla="val 26741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판매 제한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978133" y="4569897"/>
            <a:ext cx="7932629" cy="3131820"/>
            <a:chOff x="2062149" y="3726180"/>
            <a:chExt cx="7932629" cy="3131820"/>
          </a:xfrm>
        </p:grpSpPr>
        <p:grpSp>
          <p:nvGrpSpPr>
            <p:cNvPr id="9" name="그룹 8"/>
            <p:cNvGrpSpPr/>
            <p:nvPr/>
          </p:nvGrpSpPr>
          <p:grpSpPr>
            <a:xfrm>
              <a:off x="6312438" y="3726180"/>
              <a:ext cx="3682340" cy="3131820"/>
              <a:chOff x="6832036" y="3303242"/>
              <a:chExt cx="3682340" cy="3131820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29" t="43453" r="2318" b="149"/>
              <a:stretch/>
            </p:blipFill>
            <p:spPr>
              <a:xfrm>
                <a:off x="6832036" y="3303242"/>
                <a:ext cx="3657600" cy="3131820"/>
              </a:xfrm>
              <a:prstGeom prst="rect">
                <a:avLst/>
              </a:prstGeom>
            </p:spPr>
          </p:pic>
          <p:sp>
            <p:nvSpPr>
              <p:cNvPr id="16" name="모서리가 둥근 직사각형 15"/>
              <p:cNvSpPr/>
              <p:nvPr/>
            </p:nvSpPr>
            <p:spPr>
              <a:xfrm>
                <a:off x="8950371" y="6079461"/>
                <a:ext cx="1520825" cy="269875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양쪽 모서리가 둥근 사각형 17"/>
              <p:cNvSpPr/>
              <p:nvPr/>
            </p:nvSpPr>
            <p:spPr>
              <a:xfrm rot="5400000">
                <a:off x="10131470" y="6009611"/>
                <a:ext cx="269875" cy="409575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096175" y="6112739"/>
                <a:ext cx="954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smtClean="0">
                    <a:solidFill>
                      <a:schemeClr val="bg1"/>
                    </a:solidFill>
                  </a:rPr>
                  <a:t>작물판매하기</a:t>
                </a:r>
                <a:endParaRPr lang="ko-KR" altLang="en-US" sz="1000">
                  <a:solidFill>
                    <a:schemeClr val="bg1"/>
                  </a:solidFill>
                </a:endParaRPr>
              </a:p>
            </p:txBody>
          </p:sp>
          <p:pic>
            <p:nvPicPr>
              <p:cNvPr id="20" name="Picture 4" descr="http://icons.iconarchive.com/icons/hopstarter/soft-scraps/72/Lock-Unlock-icon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45509" y="6084931"/>
                <a:ext cx="264405" cy="264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모서리가 둥근 직사각형 25"/>
              <p:cNvSpPr/>
              <p:nvPr/>
            </p:nvSpPr>
            <p:spPr>
              <a:xfrm>
                <a:off x="8889338" y="6040190"/>
                <a:ext cx="1625038" cy="37201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4519" y="4634106"/>
                <a:ext cx="847725" cy="1190625"/>
              </a:xfrm>
              <a:prstGeom prst="rect">
                <a:avLst/>
              </a:prstGeom>
            </p:spPr>
          </p:pic>
          <p:pic>
            <p:nvPicPr>
              <p:cNvPr id="27" name="Picture 8" descr="http://icons.iconarchive.com/icons/hopstarter/soft-scraps/64/Lock-Lock-icon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6744" y="4792015"/>
                <a:ext cx="284384" cy="284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그룹 33"/>
            <p:cNvGrpSpPr/>
            <p:nvPr/>
          </p:nvGrpSpPr>
          <p:grpSpPr>
            <a:xfrm>
              <a:off x="2062149" y="3726180"/>
              <a:ext cx="4207156" cy="3131820"/>
              <a:chOff x="7034482" y="3322292"/>
              <a:chExt cx="4207156" cy="3131820"/>
            </a:xfrm>
          </p:grpSpPr>
          <p:pic>
            <p:nvPicPr>
              <p:cNvPr id="37" name="Picture 8" descr="http://icons.iconarchive.com/icons/hopstarter/soft-scraps/64/Lock-Lock-icon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97833" y="4889618"/>
                <a:ext cx="194238" cy="194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8" name="그룹 37"/>
              <p:cNvGrpSpPr/>
              <p:nvPr/>
            </p:nvGrpSpPr>
            <p:grpSpPr>
              <a:xfrm>
                <a:off x="7034482" y="3322292"/>
                <a:ext cx="4207156" cy="3131820"/>
                <a:chOff x="6423660" y="3459480"/>
                <a:chExt cx="4207156" cy="3131820"/>
              </a:xfrm>
            </p:grpSpPr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329" t="43453" r="2318" b="149"/>
                <a:stretch/>
              </p:blipFill>
              <p:spPr>
                <a:xfrm>
                  <a:off x="6423660" y="3459480"/>
                  <a:ext cx="3657600" cy="3131820"/>
                </a:xfrm>
                <a:prstGeom prst="rect">
                  <a:avLst/>
                </a:prstGeom>
              </p:spPr>
            </p:pic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8541995" y="6235699"/>
                  <a:ext cx="1520825" cy="269875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6730019" y="4931410"/>
                  <a:ext cx="381321" cy="318770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양쪽 모서리가 둥근 사각형 43"/>
                <p:cNvSpPr/>
                <p:nvPr/>
              </p:nvSpPr>
              <p:spPr>
                <a:xfrm rot="5400000">
                  <a:off x="9723094" y="6165849"/>
                  <a:ext cx="269875" cy="40957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8687799" y="6268977"/>
                  <a:ext cx="95410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작물판매하기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46" name="Picture 4" descr="http://icons.iconarchive.com/icons/hopstarter/soft-scraps/72/Lock-Unlock-icon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37133" y="6241169"/>
                  <a:ext cx="264405" cy="2644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4" descr="http://icons.iconarchive.com/icons/hopstarter/soft-scraps/72/Lock-Unlock-icon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93887" y="4951653"/>
                  <a:ext cx="264405" cy="2644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8480962" y="6196428"/>
                  <a:ext cx="1625038" cy="372012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오른쪽 화살표 49"/>
                <p:cNvSpPr/>
                <p:nvPr/>
              </p:nvSpPr>
              <p:spPr>
                <a:xfrm>
                  <a:off x="10123480" y="4744421"/>
                  <a:ext cx="507336" cy="4846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2" name="그룹 11"/>
          <p:cNvGrpSpPr/>
          <p:nvPr/>
        </p:nvGrpSpPr>
        <p:grpSpPr>
          <a:xfrm>
            <a:off x="10508930" y="3381398"/>
            <a:ext cx="1171575" cy="3114675"/>
            <a:chOff x="10508930" y="3381398"/>
            <a:chExt cx="1171575" cy="3114675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8930" y="3381398"/>
              <a:ext cx="1171575" cy="3114675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2" t="24248" r="70409" b="22093"/>
            <a:stretch/>
          </p:blipFill>
          <p:spPr>
            <a:xfrm>
              <a:off x="10745080" y="3637494"/>
              <a:ext cx="644439" cy="628650"/>
            </a:xfrm>
            <a:prstGeom prst="rect">
              <a:avLst/>
            </a:prstGeom>
          </p:spPr>
        </p:pic>
        <p:pic>
          <p:nvPicPr>
            <p:cNvPr id="52" name="Picture 8" descr="http://icons.iconarchive.com/icons/hopstarter/soft-scraps/64/Lock-Lock-icon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1330" y="3467870"/>
              <a:ext cx="284384" cy="284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4" name="Picture 8" descr="http://icons.iconarchive.com/icons/hopstarter/soft-scraps/64/Lock-Lock-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287" y="1799707"/>
            <a:ext cx="284384" cy="28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http://icons.iconarchive.com/icons/hopstarter/soft-scraps/64/Lock-Lock-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168" y="403395"/>
            <a:ext cx="284384" cy="28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237516" y="-47537"/>
            <a:ext cx="2636182" cy="1639082"/>
            <a:chOff x="237516" y="-47537"/>
            <a:chExt cx="2636182" cy="1639082"/>
          </a:xfrm>
        </p:grpSpPr>
        <p:grpSp>
          <p:nvGrpSpPr>
            <p:cNvPr id="13" name="그룹 12"/>
            <p:cNvGrpSpPr/>
            <p:nvPr/>
          </p:nvGrpSpPr>
          <p:grpSpPr>
            <a:xfrm>
              <a:off x="476546" y="-47537"/>
              <a:ext cx="855257" cy="1058692"/>
              <a:chOff x="421608" y="168407"/>
              <a:chExt cx="855257" cy="1058692"/>
            </a:xfrm>
          </p:grpSpPr>
          <p:pic>
            <p:nvPicPr>
              <p:cNvPr id="56" name="그림 55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76" t="17058" r="68151"/>
              <a:stretch/>
            </p:blipFill>
            <p:spPr>
              <a:xfrm>
                <a:off x="461318" y="255373"/>
                <a:ext cx="815547" cy="971726"/>
              </a:xfrm>
              <a:prstGeom prst="rect">
                <a:avLst/>
              </a:prstGeom>
            </p:spPr>
          </p:pic>
          <p:pic>
            <p:nvPicPr>
              <p:cNvPr id="57" name="Picture 8" descr="http://icons.iconarchive.com/icons/hopstarter/soft-scraps/64/Lock-Lock-icon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608" y="168407"/>
                <a:ext cx="284384" cy="284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1" name="그룹 60"/>
            <p:cNvGrpSpPr/>
            <p:nvPr/>
          </p:nvGrpSpPr>
          <p:grpSpPr>
            <a:xfrm>
              <a:off x="1647821" y="-15240"/>
              <a:ext cx="1003621" cy="1026395"/>
              <a:chOff x="1630882" y="-15240"/>
              <a:chExt cx="1003621" cy="1026395"/>
            </a:xfrm>
          </p:grpSpPr>
          <p:pic>
            <p:nvPicPr>
              <p:cNvPr id="58" name="그림 5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34" t="12414" r="64542"/>
              <a:stretch/>
            </p:blipFill>
            <p:spPr>
              <a:xfrm>
                <a:off x="1711865" y="-14979"/>
                <a:ext cx="922638" cy="1026134"/>
              </a:xfrm>
              <a:prstGeom prst="rect">
                <a:avLst/>
              </a:prstGeom>
            </p:spPr>
          </p:pic>
          <p:pic>
            <p:nvPicPr>
              <p:cNvPr id="59" name="Picture 8" descr="http://icons.iconarchive.com/icons/hopstarter/soft-scraps/64/Lock-Lock-icon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0882" y="-15240"/>
                <a:ext cx="284384" cy="284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237516" y="1037547"/>
              <a:ext cx="134524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알바</a:t>
              </a:r>
              <a:r>
                <a:rPr lang="ko-KR" altLang="en-US" sz="1000" dirty="0" smtClean="0"/>
                <a:t> 요청을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받은 상태에서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err="1" smtClean="0"/>
                <a:t>알바</a:t>
              </a:r>
              <a:r>
                <a:rPr lang="ko-KR" altLang="en-US" sz="1000" dirty="0" smtClean="0"/>
                <a:t> 제한을 걸 경우</a:t>
              </a:r>
              <a:endParaRPr lang="ko-KR" alt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28458" y="1022787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알바</a:t>
              </a:r>
              <a:r>
                <a:rPr lang="ko-KR" altLang="en-US" sz="1000" dirty="0" smtClean="0"/>
                <a:t> 진행 중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알바 제한을 둘 경우</a:t>
              </a:r>
              <a:endParaRPr lang="en-US" altLang="ko-KR" sz="1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007798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096" y="728662"/>
            <a:ext cx="1171575" cy="311467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429" y="728662"/>
            <a:ext cx="1171575" cy="311467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63" y="1307703"/>
            <a:ext cx="1171575" cy="3114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123" y="1654527"/>
            <a:ext cx="3629025" cy="11715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603" y="290512"/>
            <a:ext cx="3629025" cy="117157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-225904" y="1497565"/>
            <a:ext cx="5442906" cy="3131820"/>
            <a:chOff x="-43185" y="2541242"/>
            <a:chExt cx="5442906" cy="3131820"/>
          </a:xfrm>
        </p:grpSpPr>
        <p:grpSp>
          <p:nvGrpSpPr>
            <p:cNvPr id="30" name="그룹 29"/>
            <p:cNvGrpSpPr/>
            <p:nvPr/>
          </p:nvGrpSpPr>
          <p:grpSpPr>
            <a:xfrm>
              <a:off x="700357" y="2541242"/>
              <a:ext cx="3682340" cy="3131820"/>
              <a:chOff x="6423660" y="3459480"/>
              <a:chExt cx="3682340" cy="3131820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29" t="43453" r="2318" b="149"/>
              <a:stretch/>
            </p:blipFill>
            <p:spPr>
              <a:xfrm>
                <a:off x="6423660" y="3459480"/>
                <a:ext cx="3657600" cy="3131820"/>
              </a:xfrm>
              <a:prstGeom prst="rect">
                <a:avLst/>
              </a:prstGeom>
            </p:spPr>
          </p:pic>
          <p:sp>
            <p:nvSpPr>
              <p:cNvPr id="3" name="모서리가 둥근 직사각형 2"/>
              <p:cNvSpPr/>
              <p:nvPr/>
            </p:nvSpPr>
            <p:spPr>
              <a:xfrm>
                <a:off x="8541995" y="6235699"/>
                <a:ext cx="1520825" cy="269875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6730019" y="4931410"/>
                <a:ext cx="381321" cy="31877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양쪽 모서리가 둥근 사각형 21"/>
              <p:cNvSpPr/>
              <p:nvPr/>
            </p:nvSpPr>
            <p:spPr>
              <a:xfrm rot="5400000">
                <a:off x="9723094" y="6165849"/>
                <a:ext cx="269875" cy="409575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687799" y="6268977"/>
                <a:ext cx="954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smtClean="0">
                    <a:solidFill>
                      <a:schemeClr val="bg1"/>
                    </a:solidFill>
                  </a:rPr>
                  <a:t>작물판매하기</a:t>
                </a:r>
                <a:endParaRPr lang="ko-KR" altLang="en-US" sz="1000">
                  <a:solidFill>
                    <a:schemeClr val="bg1"/>
                  </a:solidFill>
                </a:endParaRPr>
              </a:p>
            </p:txBody>
          </p:sp>
          <p:pic>
            <p:nvPicPr>
              <p:cNvPr id="25" name="Picture 4" descr="http://icons.iconarchive.com/icons/hopstarter/soft-scraps/72/Lock-Unlock-icon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37133" y="6241169"/>
                <a:ext cx="264405" cy="264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" descr="http://icons.iconarchive.com/icons/hopstarter/soft-scraps/72/Lock-Unlock-icon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3887" y="4951653"/>
                <a:ext cx="264405" cy="264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모서리가 둥근 직사각형 32"/>
              <p:cNvSpPr/>
              <p:nvPr/>
            </p:nvSpPr>
            <p:spPr>
              <a:xfrm>
                <a:off x="8480962" y="6196428"/>
                <a:ext cx="1625038" cy="37201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사각형 설명선 5"/>
            <p:cNvSpPr/>
            <p:nvPr/>
          </p:nvSpPr>
          <p:spPr>
            <a:xfrm>
              <a:off x="-43185" y="4013172"/>
              <a:ext cx="914400" cy="612648"/>
            </a:xfrm>
            <a:prstGeom prst="wedgeRectCallout">
              <a:avLst>
                <a:gd name="adj1" fmla="val 60417"/>
                <a:gd name="adj2" fmla="val -2301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알바</a:t>
              </a:r>
              <a:r>
                <a:rPr lang="ko-KR" altLang="en-US" sz="1000" dirty="0" smtClean="0"/>
                <a:t> 제한</a:t>
              </a:r>
              <a:endParaRPr lang="en-US" altLang="ko-KR" sz="1000" dirty="0" smtClean="0"/>
            </a:p>
            <a:p>
              <a:pPr algn="ctr"/>
              <a:r>
                <a:rPr lang="ko-KR" altLang="en-US" sz="1000" smtClean="0"/>
                <a:t>버튼</a:t>
              </a:r>
              <a:endParaRPr lang="ko-KR" altLang="en-US" sz="1000" dirty="0"/>
            </a:p>
          </p:txBody>
        </p:sp>
        <p:sp>
          <p:nvSpPr>
            <p:cNvPr id="28" name="사각형 설명선 27"/>
            <p:cNvSpPr/>
            <p:nvPr/>
          </p:nvSpPr>
          <p:spPr>
            <a:xfrm>
              <a:off x="4485321" y="4956578"/>
              <a:ext cx="914400" cy="612648"/>
            </a:xfrm>
            <a:prstGeom prst="wedgeRectCallout">
              <a:avLst>
                <a:gd name="adj1" fmla="val -59375"/>
                <a:gd name="adj2" fmla="val 26741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판매 제한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719983" y="3637494"/>
            <a:ext cx="7932629" cy="3131820"/>
            <a:chOff x="2062149" y="3726180"/>
            <a:chExt cx="7932629" cy="3131820"/>
          </a:xfrm>
        </p:grpSpPr>
        <p:grpSp>
          <p:nvGrpSpPr>
            <p:cNvPr id="9" name="그룹 8"/>
            <p:cNvGrpSpPr/>
            <p:nvPr/>
          </p:nvGrpSpPr>
          <p:grpSpPr>
            <a:xfrm>
              <a:off x="6312438" y="3726180"/>
              <a:ext cx="3682340" cy="3131820"/>
              <a:chOff x="6832036" y="3303242"/>
              <a:chExt cx="3682340" cy="3131820"/>
            </a:xfrm>
          </p:grpSpPr>
          <p:pic>
            <p:nvPicPr>
              <p:cNvPr id="15" name="그림 14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29" t="43453" r="2318" b="149"/>
              <a:stretch/>
            </p:blipFill>
            <p:spPr>
              <a:xfrm>
                <a:off x="6832036" y="3303242"/>
                <a:ext cx="3657600" cy="3131820"/>
              </a:xfrm>
              <a:prstGeom prst="rect">
                <a:avLst/>
              </a:prstGeom>
            </p:spPr>
          </p:pic>
          <p:sp>
            <p:nvSpPr>
              <p:cNvPr id="16" name="모서리가 둥근 직사각형 15"/>
              <p:cNvSpPr/>
              <p:nvPr/>
            </p:nvSpPr>
            <p:spPr>
              <a:xfrm>
                <a:off x="8950371" y="6079461"/>
                <a:ext cx="1520825" cy="269875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양쪽 모서리가 둥근 사각형 17"/>
              <p:cNvSpPr/>
              <p:nvPr/>
            </p:nvSpPr>
            <p:spPr>
              <a:xfrm rot="5400000">
                <a:off x="10131470" y="6009611"/>
                <a:ext cx="269875" cy="409575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096175" y="6112739"/>
                <a:ext cx="954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smtClean="0">
                    <a:solidFill>
                      <a:schemeClr val="bg1"/>
                    </a:solidFill>
                  </a:rPr>
                  <a:t>작물판매하기</a:t>
                </a:r>
                <a:endParaRPr lang="ko-KR" altLang="en-US" sz="1000">
                  <a:solidFill>
                    <a:schemeClr val="bg1"/>
                  </a:solidFill>
                </a:endParaRPr>
              </a:p>
            </p:txBody>
          </p:sp>
          <p:pic>
            <p:nvPicPr>
              <p:cNvPr id="20" name="Picture 4" descr="http://icons.iconarchive.com/icons/hopstarter/soft-scraps/72/Lock-Unlock-icon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45509" y="6084931"/>
                <a:ext cx="264405" cy="264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모서리가 둥근 직사각형 25"/>
              <p:cNvSpPr/>
              <p:nvPr/>
            </p:nvSpPr>
            <p:spPr>
              <a:xfrm>
                <a:off x="8889338" y="6040190"/>
                <a:ext cx="1625038" cy="37201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" name="그림 1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24519" y="4634106"/>
                <a:ext cx="847725" cy="1190625"/>
              </a:xfrm>
              <a:prstGeom prst="rect">
                <a:avLst/>
              </a:prstGeom>
            </p:spPr>
          </p:pic>
          <p:pic>
            <p:nvPicPr>
              <p:cNvPr id="27" name="Picture 8" descr="http://icons.iconarchive.com/icons/hopstarter/soft-scraps/64/Lock-Lock-icon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76744" y="4792015"/>
                <a:ext cx="284384" cy="284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4" name="그룹 33"/>
            <p:cNvGrpSpPr/>
            <p:nvPr/>
          </p:nvGrpSpPr>
          <p:grpSpPr>
            <a:xfrm>
              <a:off x="2062149" y="3726180"/>
              <a:ext cx="4207156" cy="3131820"/>
              <a:chOff x="7034482" y="3322292"/>
              <a:chExt cx="4207156" cy="3131820"/>
            </a:xfrm>
          </p:grpSpPr>
          <p:pic>
            <p:nvPicPr>
              <p:cNvPr id="37" name="Picture 8" descr="http://icons.iconarchive.com/icons/hopstarter/soft-scraps/64/Lock-Lock-icon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97833" y="4889618"/>
                <a:ext cx="194238" cy="194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8" name="그룹 37"/>
              <p:cNvGrpSpPr/>
              <p:nvPr/>
            </p:nvGrpSpPr>
            <p:grpSpPr>
              <a:xfrm>
                <a:off x="7034482" y="3322292"/>
                <a:ext cx="4207156" cy="3131820"/>
                <a:chOff x="6423660" y="3459480"/>
                <a:chExt cx="4207156" cy="3131820"/>
              </a:xfrm>
            </p:grpSpPr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329" t="43453" r="2318" b="149"/>
                <a:stretch/>
              </p:blipFill>
              <p:spPr>
                <a:xfrm>
                  <a:off x="6423660" y="3459480"/>
                  <a:ext cx="3657600" cy="3131820"/>
                </a:xfrm>
                <a:prstGeom prst="rect">
                  <a:avLst/>
                </a:prstGeom>
              </p:spPr>
            </p:pic>
            <p:sp>
              <p:nvSpPr>
                <p:cNvPr id="42" name="모서리가 둥근 직사각형 41"/>
                <p:cNvSpPr/>
                <p:nvPr/>
              </p:nvSpPr>
              <p:spPr>
                <a:xfrm>
                  <a:off x="8541995" y="6235699"/>
                  <a:ext cx="1520825" cy="269875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6730019" y="4931410"/>
                  <a:ext cx="381321" cy="318770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4" name="양쪽 모서리가 둥근 사각형 43"/>
                <p:cNvSpPr/>
                <p:nvPr/>
              </p:nvSpPr>
              <p:spPr>
                <a:xfrm rot="5400000">
                  <a:off x="9723094" y="6165849"/>
                  <a:ext cx="269875" cy="40957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</p:spPr>
              <p:style>
                <a:lnRef idx="1">
                  <a:schemeClr val="accent4"/>
                </a:lnRef>
                <a:fillRef idx="3">
                  <a:schemeClr val="accent4"/>
                </a:fillRef>
                <a:effectRef idx="2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8687799" y="6268977"/>
                  <a:ext cx="95410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1000" smtClean="0">
                      <a:solidFill>
                        <a:schemeClr val="bg1"/>
                      </a:solidFill>
                    </a:rPr>
                    <a:t>작물판매하기</a:t>
                  </a:r>
                  <a:endParaRPr lang="ko-KR" altLang="en-US" sz="100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46" name="Picture 4" descr="http://icons.iconarchive.com/icons/hopstarter/soft-scraps/72/Lock-Unlock-icon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37133" y="6241169"/>
                  <a:ext cx="264405" cy="2644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7" name="Picture 4" descr="http://icons.iconarchive.com/icons/hopstarter/soft-scraps/72/Lock-Unlock-icon.png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793887" y="4951653"/>
                  <a:ext cx="264405" cy="2644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8480962" y="6196428"/>
                  <a:ext cx="1625038" cy="372012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0" name="오른쪽 화살표 49"/>
                <p:cNvSpPr/>
                <p:nvPr/>
              </p:nvSpPr>
              <p:spPr>
                <a:xfrm>
                  <a:off x="10123480" y="4744421"/>
                  <a:ext cx="507336" cy="484632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12" name="그룹 11"/>
          <p:cNvGrpSpPr/>
          <p:nvPr/>
        </p:nvGrpSpPr>
        <p:grpSpPr>
          <a:xfrm>
            <a:off x="10508930" y="3381398"/>
            <a:ext cx="1171575" cy="3114675"/>
            <a:chOff x="10508930" y="3381398"/>
            <a:chExt cx="1171575" cy="3114675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8930" y="3381398"/>
              <a:ext cx="1171575" cy="3114675"/>
            </a:xfrm>
            <a:prstGeom prst="rect">
              <a:avLst/>
            </a:prstGeom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32" t="24248" r="70409" b="22093"/>
            <a:stretch/>
          </p:blipFill>
          <p:spPr>
            <a:xfrm>
              <a:off x="10745080" y="3637494"/>
              <a:ext cx="644439" cy="628650"/>
            </a:xfrm>
            <a:prstGeom prst="rect">
              <a:avLst/>
            </a:prstGeom>
          </p:spPr>
        </p:pic>
        <p:pic>
          <p:nvPicPr>
            <p:cNvPr id="52" name="Picture 8" descr="http://icons.iconarchive.com/icons/hopstarter/soft-scraps/64/Lock-Lock-icon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21330" y="3467870"/>
              <a:ext cx="284384" cy="284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4" name="Picture 8" descr="http://icons.iconarchive.com/icons/hopstarter/soft-scraps/64/Lock-Lock-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287" y="1799707"/>
            <a:ext cx="284384" cy="28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http://icons.iconarchive.com/icons/hopstarter/soft-scraps/64/Lock-Lock-icon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168" y="403395"/>
            <a:ext cx="284384" cy="28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그룹 61"/>
          <p:cNvGrpSpPr/>
          <p:nvPr/>
        </p:nvGrpSpPr>
        <p:grpSpPr>
          <a:xfrm>
            <a:off x="237516" y="-47537"/>
            <a:ext cx="2636182" cy="1639082"/>
            <a:chOff x="237516" y="-47537"/>
            <a:chExt cx="2636182" cy="1639082"/>
          </a:xfrm>
        </p:grpSpPr>
        <p:grpSp>
          <p:nvGrpSpPr>
            <p:cNvPr id="13" name="그룹 12"/>
            <p:cNvGrpSpPr/>
            <p:nvPr/>
          </p:nvGrpSpPr>
          <p:grpSpPr>
            <a:xfrm>
              <a:off x="476546" y="-47537"/>
              <a:ext cx="855257" cy="1058692"/>
              <a:chOff x="421608" y="168407"/>
              <a:chExt cx="855257" cy="1058692"/>
            </a:xfrm>
          </p:grpSpPr>
          <p:pic>
            <p:nvPicPr>
              <p:cNvPr id="56" name="그림 55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376" t="17058" r="68151"/>
              <a:stretch/>
            </p:blipFill>
            <p:spPr>
              <a:xfrm>
                <a:off x="461318" y="255373"/>
                <a:ext cx="815547" cy="971726"/>
              </a:xfrm>
              <a:prstGeom prst="rect">
                <a:avLst/>
              </a:prstGeom>
            </p:spPr>
          </p:pic>
          <p:pic>
            <p:nvPicPr>
              <p:cNvPr id="57" name="Picture 8" descr="http://icons.iconarchive.com/icons/hopstarter/soft-scraps/64/Lock-Lock-icon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1608" y="168407"/>
                <a:ext cx="284384" cy="284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1" name="그룹 60"/>
            <p:cNvGrpSpPr/>
            <p:nvPr/>
          </p:nvGrpSpPr>
          <p:grpSpPr>
            <a:xfrm>
              <a:off x="1647821" y="-15240"/>
              <a:ext cx="1003621" cy="1026395"/>
              <a:chOff x="1630882" y="-15240"/>
              <a:chExt cx="1003621" cy="1026395"/>
            </a:xfrm>
          </p:grpSpPr>
          <p:pic>
            <p:nvPicPr>
              <p:cNvPr id="58" name="그림 5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34" t="12414" r="64542"/>
              <a:stretch/>
            </p:blipFill>
            <p:spPr>
              <a:xfrm>
                <a:off x="1711865" y="-14979"/>
                <a:ext cx="922638" cy="1026134"/>
              </a:xfrm>
              <a:prstGeom prst="rect">
                <a:avLst/>
              </a:prstGeom>
            </p:spPr>
          </p:pic>
          <p:pic>
            <p:nvPicPr>
              <p:cNvPr id="59" name="Picture 8" descr="http://icons.iconarchive.com/icons/hopstarter/soft-scraps/64/Lock-Lock-icon.png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0882" y="-15240"/>
                <a:ext cx="284384" cy="284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Box 28"/>
            <p:cNvSpPr txBox="1"/>
            <p:nvPr/>
          </p:nvSpPr>
          <p:spPr>
            <a:xfrm>
              <a:off x="237516" y="1037547"/>
              <a:ext cx="134524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알바</a:t>
              </a:r>
              <a:r>
                <a:rPr lang="ko-KR" altLang="en-US" sz="1000" dirty="0" smtClean="0"/>
                <a:t> 요청을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받은 상태에서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err="1" smtClean="0"/>
                <a:t>알바</a:t>
              </a:r>
              <a:r>
                <a:rPr lang="ko-KR" altLang="en-US" sz="1000" dirty="0" smtClean="0"/>
                <a:t> 제한을 걸 경우</a:t>
              </a:r>
              <a:endParaRPr lang="ko-KR" alt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28458" y="1022787"/>
              <a:ext cx="13452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알바</a:t>
              </a:r>
              <a:r>
                <a:rPr lang="ko-KR" altLang="en-US" sz="1000" dirty="0" smtClean="0"/>
                <a:t> 진행 중</a:t>
              </a:r>
              <a:r>
                <a:rPr lang="en-US" altLang="ko-KR" sz="1000" dirty="0" smtClean="0"/>
                <a:t/>
              </a:r>
              <a:br>
                <a:rPr lang="en-US" altLang="ko-KR" sz="1000" dirty="0" smtClean="0"/>
              </a:br>
              <a:r>
                <a:rPr lang="ko-KR" altLang="en-US" sz="1000" smtClean="0"/>
                <a:t>알바 제한을 둘 경우</a:t>
              </a:r>
              <a:endParaRPr lang="en-US" altLang="ko-KR" sz="1000" dirty="0" smtClean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8680130" y="1216404"/>
            <a:ext cx="3657600" cy="1409350"/>
            <a:chOff x="8680130" y="1216404"/>
            <a:chExt cx="3657600" cy="1409350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9" t="67243" r="2318" b="7378"/>
            <a:stretch/>
          </p:blipFill>
          <p:spPr>
            <a:xfrm>
              <a:off x="8680130" y="1216404"/>
              <a:ext cx="3657600" cy="1409350"/>
            </a:xfrm>
            <a:prstGeom prst="rect">
              <a:avLst/>
            </a:prstGeom>
          </p:spPr>
        </p:pic>
        <p:pic>
          <p:nvPicPr>
            <p:cNvPr id="64" name="Picture 8" descr="http://icons.iconarchive.com/icons/hopstarter/soft-scraps/64/Lock-Lock-icon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4838" y="1384116"/>
              <a:ext cx="284384" cy="284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357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219824" y="388785"/>
            <a:ext cx="4448176" cy="5915025"/>
            <a:chOff x="2305050" y="476250"/>
            <a:chExt cx="4448176" cy="59150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60" t="6944" r="42799" b="6806"/>
            <a:stretch/>
          </p:blipFill>
          <p:spPr>
            <a:xfrm>
              <a:off x="2305050" y="476250"/>
              <a:ext cx="4448176" cy="59150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83" t="41667" r="43737" b="38472"/>
            <a:stretch/>
          </p:blipFill>
          <p:spPr>
            <a:xfrm>
              <a:off x="2352675" y="4305300"/>
              <a:ext cx="4314825" cy="1362075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2262" y="5896352"/>
              <a:ext cx="1950889" cy="397768"/>
            </a:xfrm>
            <a:prstGeom prst="rect">
              <a:avLst/>
            </a:prstGeom>
          </p:spPr>
        </p:pic>
        <p:sp>
          <p:nvSpPr>
            <p:cNvPr id="9" name="모서리가 둥근 직사각형 8"/>
            <p:cNvSpPr/>
            <p:nvPr/>
          </p:nvSpPr>
          <p:spPr>
            <a:xfrm>
              <a:off x="2506731" y="2438482"/>
              <a:ext cx="944134" cy="940822"/>
            </a:xfrm>
            <a:prstGeom prst="roundRect">
              <a:avLst>
                <a:gd name="adj" fmla="val 3990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1745103"/>
            <a:ext cx="14763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93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93" t="18033" r="5847" b="73090"/>
          <a:stretch/>
        </p:blipFill>
        <p:spPr>
          <a:xfrm>
            <a:off x="7043486" y="1343770"/>
            <a:ext cx="1253265" cy="492981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454094" y="111773"/>
            <a:ext cx="4048125" cy="2440927"/>
            <a:chOff x="454094" y="111773"/>
            <a:chExt cx="4048125" cy="244092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044"/>
            <a:stretch/>
          </p:blipFill>
          <p:spPr>
            <a:xfrm>
              <a:off x="454094" y="111773"/>
              <a:ext cx="4048125" cy="244092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6480" y="1033787"/>
              <a:ext cx="1365622" cy="556474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473" y="1275703"/>
              <a:ext cx="1749058" cy="369741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7048" y="1090832"/>
              <a:ext cx="1749058" cy="36974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71" t="18066" r="58558" b="79146"/>
            <a:stretch/>
          </p:blipFill>
          <p:spPr>
            <a:xfrm>
              <a:off x="1412634" y="956396"/>
              <a:ext cx="545306" cy="154782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0" t="21016" r="43682" b="74402"/>
            <a:stretch/>
          </p:blipFill>
          <p:spPr>
            <a:xfrm>
              <a:off x="1971368" y="922053"/>
              <a:ext cx="1761236" cy="254442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93" t="18033" r="5847" b="73090"/>
            <a:stretch/>
          </p:blipFill>
          <p:spPr>
            <a:xfrm>
              <a:off x="2894281" y="1176495"/>
              <a:ext cx="1253265" cy="49298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93" t="18033" r="5847" b="73090"/>
            <a:stretch/>
          </p:blipFill>
          <p:spPr>
            <a:xfrm>
              <a:off x="1404686" y="1176495"/>
              <a:ext cx="1253265" cy="49298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385411" y="1622584"/>
              <a:ext cx="13436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</a:rPr>
                <a:t>축복 보상을 같이 획득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7111" y="1179867"/>
              <a:ext cx="679337" cy="14360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786362" y="1136255"/>
              <a:ext cx="6864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>
                  <a:solidFill>
                    <a:schemeClr val="bg1"/>
                  </a:solidFill>
                </a:rPr>
                <a:t>작물 축복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402080" y="1325880"/>
              <a:ext cx="1257300" cy="29718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위쪽 화살표 17"/>
            <p:cNvSpPr/>
            <p:nvPr/>
          </p:nvSpPr>
          <p:spPr>
            <a:xfrm rot="17799603">
              <a:off x="2550115" y="1445623"/>
              <a:ext cx="208579" cy="217523"/>
            </a:xfrm>
            <a:prstGeom prst="up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5" t="21008" r="23369" b="74593"/>
          <a:stretch/>
        </p:blipFill>
        <p:spPr>
          <a:xfrm>
            <a:off x="6149340" y="1958341"/>
            <a:ext cx="120491" cy="244316"/>
          </a:xfrm>
          <a:prstGeom prst="rect">
            <a:avLst/>
          </a:prstGeom>
        </p:spPr>
      </p:pic>
      <p:grpSp>
        <p:nvGrpSpPr>
          <p:cNvPr id="81" name="그룹 80"/>
          <p:cNvGrpSpPr/>
          <p:nvPr/>
        </p:nvGrpSpPr>
        <p:grpSpPr>
          <a:xfrm>
            <a:off x="9972792" y="2553916"/>
            <a:ext cx="714258" cy="243861"/>
            <a:chOff x="6543792" y="4398019"/>
            <a:chExt cx="479261" cy="243861"/>
          </a:xfrm>
        </p:grpSpPr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3792" y="4398019"/>
              <a:ext cx="121931" cy="243861"/>
            </a:xfrm>
            <a:prstGeom prst="rect">
              <a:avLst/>
            </a:prstGeom>
          </p:spPr>
        </p:pic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2902" y="4398019"/>
              <a:ext cx="121931" cy="243861"/>
            </a:xfrm>
            <a:prstGeom prst="rect">
              <a:avLst/>
            </a:prstGeom>
          </p:spPr>
        </p:pic>
        <p:pic>
          <p:nvPicPr>
            <p:cNvPr id="79" name="그림 7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82012" y="4398019"/>
              <a:ext cx="121931" cy="243861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1122" y="4398019"/>
              <a:ext cx="121931" cy="243861"/>
            </a:xfrm>
            <a:prstGeom prst="rect">
              <a:avLst/>
            </a:prstGeom>
          </p:spPr>
        </p:pic>
      </p:grpSp>
      <p:pic>
        <p:nvPicPr>
          <p:cNvPr id="93" name="그림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2141" y="4245763"/>
            <a:ext cx="121931" cy="243861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0305" y="4245763"/>
            <a:ext cx="121931" cy="243861"/>
          </a:xfrm>
          <a:prstGeom prst="rect">
            <a:avLst/>
          </a:prstGeom>
        </p:spPr>
      </p:pic>
      <p:grpSp>
        <p:nvGrpSpPr>
          <p:cNvPr id="102" name="그룹 101"/>
          <p:cNvGrpSpPr/>
          <p:nvPr/>
        </p:nvGrpSpPr>
        <p:grpSpPr>
          <a:xfrm>
            <a:off x="9332107" y="897530"/>
            <a:ext cx="1636395" cy="3213461"/>
            <a:chOff x="9332107" y="897530"/>
            <a:chExt cx="1636395" cy="3213461"/>
          </a:xfrm>
        </p:grpSpPr>
        <p:grpSp>
          <p:nvGrpSpPr>
            <p:cNvPr id="100" name="그룹 99"/>
            <p:cNvGrpSpPr/>
            <p:nvPr/>
          </p:nvGrpSpPr>
          <p:grpSpPr>
            <a:xfrm>
              <a:off x="9332107" y="897530"/>
              <a:ext cx="1636395" cy="3213461"/>
              <a:chOff x="9028706" y="-768016"/>
              <a:chExt cx="1636395" cy="3213461"/>
            </a:xfrm>
          </p:grpSpPr>
          <p:pic>
            <p:nvPicPr>
              <p:cNvPr id="97" name="그림 9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8706" y="292795"/>
                <a:ext cx="1476375" cy="2152650"/>
              </a:xfrm>
              <a:prstGeom prst="rect">
                <a:avLst/>
              </a:prstGeom>
            </p:spPr>
          </p:pic>
          <p:pic>
            <p:nvPicPr>
              <p:cNvPr id="98" name="그림 97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307" t="15047" r="10983" b="55572"/>
              <a:stretch/>
            </p:blipFill>
            <p:spPr>
              <a:xfrm>
                <a:off x="10329821" y="624841"/>
                <a:ext cx="335280" cy="632460"/>
              </a:xfrm>
              <a:prstGeom prst="rect">
                <a:avLst/>
              </a:prstGeom>
            </p:spPr>
          </p:pic>
          <p:sp>
            <p:nvSpPr>
              <p:cNvPr id="99" name="직사각형 98"/>
              <p:cNvSpPr/>
              <p:nvPr/>
            </p:nvSpPr>
            <p:spPr>
              <a:xfrm>
                <a:off x="10063163" y="651814"/>
                <a:ext cx="230981" cy="24591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26" name="Picture 2" descr="https://us.123rf.com/450wm/greyjj/greyjj1508/greyjj150800062/43122343-%EC%8B%9D%EB%AC%BC-%EA%B4%80%EB%A0%A8-%EB%B2%A1%ED%84%B0-%EC%95%84%EC%9D%B4%EC%BD%98-%EA%B0%9C%EC%9A%94-%EC%8A%A4%ED%83%80%EC%9D%BC-%EC%84%A4%EC%A0%95.jpg?ver=6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3088" b="90652" l="80000" r="92889">
                            <a14:foregroundMark x1="90444" y1="82153" x2="90444" y2="84986"/>
                            <a14:foregroundMark x1="86444" y1="85269" x2="87778" y2="87252"/>
                            <a14:foregroundMark x1="83556" y1="77337" x2="84222" y2="79320"/>
                            <a14:foregroundMark x1="88667" y1="81586" x2="88667" y2="8158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9573" t="72502" r="6916" b="8914"/>
              <a:stretch/>
            </p:blipFill>
            <p:spPr bwMode="auto">
              <a:xfrm>
                <a:off x="9334110" y="-768016"/>
                <a:ext cx="221257" cy="238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1" name="그림 100"/>
            <p:cNvPicPr>
              <a:picLocks noChangeAspect="1"/>
            </p:cNvPicPr>
            <p:nvPr/>
          </p:nvPicPr>
          <p:blipFill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371366" y="2320403"/>
              <a:ext cx="221838" cy="233214"/>
            </a:xfrm>
            <a:prstGeom prst="rect">
              <a:avLst/>
            </a:prstGeom>
          </p:spPr>
        </p:pic>
      </p:grpSp>
      <p:grpSp>
        <p:nvGrpSpPr>
          <p:cNvPr id="1029" name="그룹 1028"/>
          <p:cNvGrpSpPr/>
          <p:nvPr/>
        </p:nvGrpSpPr>
        <p:grpSpPr>
          <a:xfrm>
            <a:off x="10141801" y="4525804"/>
            <a:ext cx="1729961" cy="2152650"/>
            <a:chOff x="10141801" y="4525804"/>
            <a:chExt cx="1729961" cy="2152650"/>
          </a:xfrm>
        </p:grpSpPr>
        <p:grpSp>
          <p:nvGrpSpPr>
            <p:cNvPr id="111" name="그룹 110"/>
            <p:cNvGrpSpPr/>
            <p:nvPr/>
          </p:nvGrpSpPr>
          <p:grpSpPr>
            <a:xfrm>
              <a:off x="10230314" y="4525804"/>
              <a:ext cx="1476375" cy="2152650"/>
              <a:chOff x="9332107" y="1958341"/>
              <a:chExt cx="1476375" cy="2152650"/>
            </a:xfrm>
          </p:grpSpPr>
          <p:grpSp>
            <p:nvGrpSpPr>
              <p:cNvPr id="112" name="그룹 111"/>
              <p:cNvGrpSpPr/>
              <p:nvPr/>
            </p:nvGrpSpPr>
            <p:grpSpPr>
              <a:xfrm>
                <a:off x="9332107" y="1958341"/>
                <a:ext cx="1476375" cy="2152650"/>
                <a:chOff x="9028706" y="292795"/>
                <a:chExt cx="1476375" cy="2152650"/>
              </a:xfrm>
            </p:grpSpPr>
            <p:pic>
              <p:nvPicPr>
                <p:cNvPr id="114" name="그림 113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8706" y="292795"/>
                  <a:ext cx="1476375" cy="2152650"/>
                </a:xfrm>
                <a:prstGeom prst="rect">
                  <a:avLst/>
                </a:prstGeom>
              </p:spPr>
            </p:pic>
            <p:sp>
              <p:nvSpPr>
                <p:cNvPr id="116" name="직사각형 115"/>
                <p:cNvSpPr/>
                <p:nvPr/>
              </p:nvSpPr>
              <p:spPr>
                <a:xfrm>
                  <a:off x="10063163" y="651814"/>
                  <a:ext cx="230981" cy="24591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13" name="그림 112"/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371366" y="2320403"/>
                <a:ext cx="221838" cy="233214"/>
              </a:xfrm>
              <a:prstGeom prst="rect">
                <a:avLst/>
              </a:prstGeom>
            </p:spPr>
          </p:pic>
        </p:grpSp>
        <p:sp>
          <p:nvSpPr>
            <p:cNvPr id="110" name="TextBox 109"/>
            <p:cNvSpPr txBox="1"/>
            <p:nvPr/>
          </p:nvSpPr>
          <p:spPr>
            <a:xfrm>
              <a:off x="10141801" y="5870733"/>
              <a:ext cx="1729961" cy="40011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기존 영양제 주기 버튼을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작물 돌보기 버튼으로 변경</a:t>
              </a:r>
              <a:endParaRPr lang="ko-KR" altLang="en-US" sz="1000" dirty="0"/>
            </a:p>
          </p:txBody>
        </p:sp>
        <p:cxnSp>
          <p:nvCxnSpPr>
            <p:cNvPr id="122" name="직선 화살표 연결선 121"/>
            <p:cNvCxnSpPr>
              <a:stCxn id="110" idx="0"/>
              <a:endCxn id="113" idx="2"/>
            </p:cNvCxnSpPr>
            <p:nvPr/>
          </p:nvCxnSpPr>
          <p:spPr>
            <a:xfrm flipV="1">
              <a:off x="11006782" y="5121080"/>
              <a:ext cx="373710" cy="7496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>
            <a:off x="448705" y="3014993"/>
            <a:ext cx="8214414" cy="2706745"/>
            <a:chOff x="448705" y="3014993"/>
            <a:chExt cx="8214414" cy="2706745"/>
          </a:xfrm>
        </p:grpSpPr>
        <p:grpSp>
          <p:nvGrpSpPr>
            <p:cNvPr id="7" name="그룹 6"/>
            <p:cNvGrpSpPr/>
            <p:nvPr/>
          </p:nvGrpSpPr>
          <p:grpSpPr>
            <a:xfrm>
              <a:off x="448705" y="3014993"/>
              <a:ext cx="4048125" cy="2706745"/>
              <a:chOff x="448705" y="3014993"/>
              <a:chExt cx="4048125" cy="2706745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448705" y="3014993"/>
                <a:ext cx="4048125" cy="2440927"/>
                <a:chOff x="454094" y="111773"/>
                <a:chExt cx="4048125" cy="2440927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56044"/>
                <a:stretch/>
              </p:blipFill>
              <p:spPr>
                <a:xfrm>
                  <a:off x="454094" y="111773"/>
                  <a:ext cx="4048125" cy="2440927"/>
                </a:xfrm>
                <a:prstGeom prst="rect">
                  <a:avLst/>
                </a:prstGeom>
              </p:spPr>
            </p:pic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16480" y="1033787"/>
                  <a:ext cx="1365622" cy="556474"/>
                </a:xfrm>
                <a:prstGeom prst="rect">
                  <a:avLst/>
                </a:prstGeom>
              </p:spPr>
            </p:pic>
            <p:pic>
              <p:nvPicPr>
                <p:cNvPr id="24" name="그림 23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7473" y="1275703"/>
                  <a:ext cx="1749058" cy="369741"/>
                </a:xfrm>
                <a:prstGeom prst="rect">
                  <a:avLst/>
                </a:prstGeom>
              </p:spPr>
            </p:pic>
            <p:pic>
              <p:nvPicPr>
                <p:cNvPr id="25" name="그림 2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87048" y="1090832"/>
                  <a:ext cx="1749058" cy="369741"/>
                </a:xfrm>
                <a:prstGeom prst="rect">
                  <a:avLst/>
                </a:prstGeom>
              </p:spPr>
            </p:pic>
            <p:pic>
              <p:nvPicPr>
                <p:cNvPr id="26" name="그림 25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971" t="18066" r="58558" b="79146"/>
                <a:stretch/>
              </p:blipFill>
              <p:spPr>
                <a:xfrm>
                  <a:off x="1412634" y="956396"/>
                  <a:ext cx="545306" cy="154782"/>
                </a:xfrm>
                <a:prstGeom prst="rect">
                  <a:avLst/>
                </a:prstGeom>
              </p:spPr>
            </p:pic>
            <p:pic>
              <p:nvPicPr>
                <p:cNvPr id="27" name="그림 26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810" t="21016" r="43682" b="74402"/>
                <a:stretch/>
              </p:blipFill>
              <p:spPr>
                <a:xfrm>
                  <a:off x="1971368" y="922053"/>
                  <a:ext cx="1761236" cy="254442"/>
                </a:xfrm>
                <a:prstGeom prst="rect">
                  <a:avLst/>
                </a:prstGeom>
              </p:spPr>
            </p:pic>
            <p:pic>
              <p:nvPicPr>
                <p:cNvPr id="28" name="그림 27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193" t="18033" r="5847" b="73090"/>
                <a:stretch/>
              </p:blipFill>
              <p:spPr>
                <a:xfrm>
                  <a:off x="2894281" y="1176495"/>
                  <a:ext cx="1253265" cy="492981"/>
                </a:xfrm>
                <a:prstGeom prst="rect">
                  <a:avLst/>
                </a:prstGeom>
              </p:spPr>
            </p:pic>
            <p:pic>
              <p:nvPicPr>
                <p:cNvPr id="29" name="그림 28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193" t="18033" r="5847" b="73090"/>
                <a:stretch/>
              </p:blipFill>
              <p:spPr>
                <a:xfrm>
                  <a:off x="1404686" y="1176495"/>
                  <a:ext cx="1253265" cy="492981"/>
                </a:xfrm>
                <a:prstGeom prst="rect">
                  <a:avLst/>
                </a:prstGeom>
              </p:spPr>
            </p:pic>
            <p:sp>
              <p:nvSpPr>
                <p:cNvPr id="30" name="TextBox 29"/>
                <p:cNvSpPr txBox="1"/>
                <p:nvPr/>
              </p:nvSpPr>
              <p:spPr>
                <a:xfrm>
                  <a:off x="1385411" y="1622584"/>
                  <a:ext cx="134363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dirty="0" smtClean="0">
                      <a:solidFill>
                        <a:schemeClr val="bg1"/>
                      </a:solidFill>
                    </a:rPr>
                    <a:t>축복 보상을 같이 획득</a:t>
                  </a:r>
                  <a:endParaRPr lang="ko-KR" altLang="en-US" sz="9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57111" y="1179867"/>
                  <a:ext cx="679337" cy="143608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1786362" y="1136255"/>
                  <a:ext cx="6864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smtClean="0">
                      <a:solidFill>
                        <a:schemeClr val="bg1"/>
                      </a:solidFill>
                    </a:rPr>
                    <a:t>작물 축복</a:t>
                  </a:r>
                  <a:endParaRPr lang="ko-KR" altLang="en-US" sz="9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4" name="타원 103"/>
              <p:cNvSpPr/>
              <p:nvPr/>
            </p:nvSpPr>
            <p:spPr>
              <a:xfrm>
                <a:off x="1462302" y="4209181"/>
                <a:ext cx="320492" cy="32049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19" name="Picture 4" descr="물뿌리개 아이콘 벡터 일러스트레이션 royalty-free 일러스트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9526" b="80700" l="24219" r="71484">
                            <a14:foregroundMark x1="66895" y1="60384" x2="67383" y2="65011"/>
                            <a14:foregroundMark x1="61621" y1="70203" x2="62012" y2="72799"/>
                            <a14:foregroundMark x1="67871" y1="74379" x2="67969" y2="76524"/>
                            <a14:foregroundMark x1="62793" y1="51016" x2="56250" y2="51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08" t="22169" r="27745" b="19366"/>
              <a:stretch/>
            </p:blipFill>
            <p:spPr bwMode="auto">
              <a:xfrm>
                <a:off x="1474034" y="4224840"/>
                <a:ext cx="268565" cy="282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TextBox 2"/>
              <p:cNvSpPr txBox="1"/>
              <p:nvPr/>
            </p:nvSpPr>
            <p:spPr>
              <a:xfrm>
                <a:off x="1590733" y="5475517"/>
                <a:ext cx="17748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err="1" smtClean="0"/>
                  <a:t>헬퍼가</a:t>
                </a:r>
                <a:r>
                  <a:rPr lang="ko-KR" altLang="en-US" sz="1000" dirty="0" smtClean="0"/>
                  <a:t> 배치 되어 있는 경우</a:t>
                </a:r>
                <a:endParaRPr lang="ko-KR" altLang="en-US" sz="1000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614994" y="3014993"/>
              <a:ext cx="4048125" cy="2687148"/>
              <a:chOff x="5020209" y="3014993"/>
              <a:chExt cx="4048125" cy="2687148"/>
            </a:xfrm>
          </p:grpSpPr>
          <p:pic>
            <p:nvPicPr>
              <p:cNvPr id="36" name="그림 3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044"/>
              <a:stretch/>
            </p:blipFill>
            <p:spPr>
              <a:xfrm>
                <a:off x="5020209" y="3014993"/>
                <a:ext cx="4048125" cy="2440927"/>
              </a:xfrm>
              <a:prstGeom prst="rect">
                <a:avLst/>
              </a:prstGeom>
            </p:spPr>
          </p:pic>
          <p:pic>
            <p:nvPicPr>
              <p:cNvPr id="37" name="그림 3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2595" y="3937007"/>
                <a:ext cx="1365622" cy="556474"/>
              </a:xfrm>
              <a:prstGeom prst="rect">
                <a:avLst/>
              </a:prstGeom>
            </p:spPr>
          </p:pic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43588" y="4178923"/>
                <a:ext cx="1749058" cy="369741"/>
              </a:xfrm>
              <a:prstGeom prst="rect">
                <a:avLst/>
              </a:prstGeom>
            </p:spPr>
          </p:pic>
          <p:pic>
            <p:nvPicPr>
              <p:cNvPr id="39" name="그림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3163" y="3994052"/>
                <a:ext cx="1749058" cy="369741"/>
              </a:xfrm>
              <a:prstGeom prst="rect">
                <a:avLst/>
              </a:prstGeom>
            </p:spPr>
          </p:pic>
          <p:grpSp>
            <p:nvGrpSpPr>
              <p:cNvPr id="96" name="그룹 95"/>
              <p:cNvGrpSpPr/>
              <p:nvPr/>
            </p:nvGrpSpPr>
            <p:grpSpPr>
              <a:xfrm>
                <a:off x="5978749" y="3825273"/>
                <a:ext cx="2319970" cy="254442"/>
                <a:chOff x="5978749" y="3825273"/>
                <a:chExt cx="2319970" cy="254442"/>
              </a:xfrm>
            </p:grpSpPr>
            <p:pic>
              <p:nvPicPr>
                <p:cNvPr id="40" name="그림 39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971" t="18066" r="58558" b="79146"/>
                <a:stretch/>
              </p:blipFill>
              <p:spPr>
                <a:xfrm>
                  <a:off x="5978749" y="3859616"/>
                  <a:ext cx="545306" cy="154782"/>
                </a:xfrm>
                <a:prstGeom prst="rect">
                  <a:avLst/>
                </a:prstGeom>
              </p:spPr>
            </p:pic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810" t="21016" r="43682" b="74402"/>
                <a:stretch/>
              </p:blipFill>
              <p:spPr>
                <a:xfrm>
                  <a:off x="6537483" y="3825273"/>
                  <a:ext cx="1761236" cy="254442"/>
                </a:xfrm>
                <a:prstGeom prst="rect">
                  <a:avLst/>
                </a:prstGeom>
              </p:spPr>
            </p:pic>
          </p:grpSp>
          <p:pic>
            <p:nvPicPr>
              <p:cNvPr id="42" name="그림 4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193" t="18033" r="5847" b="73090"/>
              <a:stretch/>
            </p:blipFill>
            <p:spPr>
              <a:xfrm>
                <a:off x="7460396" y="4079715"/>
                <a:ext cx="1253265" cy="492981"/>
              </a:xfrm>
              <a:prstGeom prst="rect">
                <a:avLst/>
              </a:prstGeom>
            </p:spPr>
          </p:pic>
          <p:grpSp>
            <p:nvGrpSpPr>
              <p:cNvPr id="95" name="그룹 94"/>
              <p:cNvGrpSpPr/>
              <p:nvPr/>
            </p:nvGrpSpPr>
            <p:grpSpPr>
              <a:xfrm>
                <a:off x="5951526" y="4039475"/>
                <a:ext cx="1343638" cy="717161"/>
                <a:chOff x="5951526" y="4039475"/>
                <a:chExt cx="1343638" cy="717161"/>
              </a:xfrm>
            </p:grpSpPr>
            <p:pic>
              <p:nvPicPr>
                <p:cNvPr id="43" name="그림 42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3193" t="18033" r="5847" b="73090"/>
                <a:stretch/>
              </p:blipFill>
              <p:spPr>
                <a:xfrm>
                  <a:off x="5970801" y="4079715"/>
                  <a:ext cx="1253265" cy="492981"/>
                </a:xfrm>
                <a:prstGeom prst="rect">
                  <a:avLst/>
                </a:prstGeom>
              </p:spPr>
            </p:pic>
            <p:sp>
              <p:nvSpPr>
                <p:cNvPr id="44" name="TextBox 43"/>
                <p:cNvSpPr txBox="1"/>
                <p:nvPr/>
              </p:nvSpPr>
              <p:spPr>
                <a:xfrm>
                  <a:off x="5951526" y="4525804"/>
                  <a:ext cx="134363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dirty="0" smtClean="0">
                      <a:solidFill>
                        <a:schemeClr val="bg1"/>
                      </a:solidFill>
                    </a:rPr>
                    <a:t>축복 보상을 같이 획득</a:t>
                  </a:r>
                  <a:endParaRPr lang="ko-KR" altLang="en-US" sz="9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45" name="그림 4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23226" y="4083087"/>
                  <a:ext cx="679337" cy="143608"/>
                </a:xfrm>
                <a:prstGeom prst="rect">
                  <a:avLst/>
                </a:prstGeom>
              </p:spPr>
            </p:pic>
            <p:sp>
              <p:nvSpPr>
                <p:cNvPr id="46" name="TextBox 45"/>
                <p:cNvSpPr txBox="1"/>
                <p:nvPr/>
              </p:nvSpPr>
              <p:spPr>
                <a:xfrm>
                  <a:off x="6352477" y="4039475"/>
                  <a:ext cx="6864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smtClean="0">
                      <a:solidFill>
                        <a:schemeClr val="bg1"/>
                      </a:solidFill>
                    </a:rPr>
                    <a:t>작물 축복</a:t>
                  </a:r>
                  <a:endParaRPr lang="ko-KR" altLang="en-US" sz="900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92" name="그룹 91"/>
                <p:cNvGrpSpPr/>
                <p:nvPr/>
              </p:nvGrpSpPr>
              <p:grpSpPr>
                <a:xfrm>
                  <a:off x="5981338" y="4080172"/>
                  <a:ext cx="1255885" cy="493819"/>
                  <a:chOff x="5257438" y="757852"/>
                  <a:chExt cx="1255885" cy="493819"/>
                </a:xfrm>
              </p:grpSpPr>
              <p:pic>
                <p:nvPicPr>
                  <p:cNvPr id="85" name="그림 84"/>
                  <p:cNvPicPr>
                    <a:picLocks noChangeAspect="1"/>
                  </p:cNvPicPr>
                  <p:nvPr/>
                </p:nvPicPr>
                <p:blipFill>
                  <a:blip r:embed="rId11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5257438" y="757852"/>
                    <a:ext cx="1255885" cy="493819"/>
                  </a:xfrm>
                  <a:prstGeom prst="rect">
                    <a:avLst/>
                  </a:prstGeom>
                </p:spPr>
              </p:pic>
              <p:pic>
                <p:nvPicPr>
                  <p:cNvPr id="91" name="그림 90"/>
                  <p:cNvPicPr>
                    <a:picLocks noChangeAspect="1"/>
                  </p:cNvPicPr>
                  <p:nvPr/>
                </p:nvPicPr>
                <p:blipFill>
                  <a:blip r:embed="rId12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</a:blip>
                  <a:stretch>
                    <a:fillRect/>
                  </a:stretch>
                </p:blipFill>
                <p:spPr>
                  <a:xfrm>
                    <a:off x="5665524" y="923282"/>
                    <a:ext cx="447145" cy="243861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120" name="타원 119"/>
              <p:cNvSpPr/>
              <p:nvPr/>
            </p:nvSpPr>
            <p:spPr>
              <a:xfrm>
                <a:off x="6043827" y="4209181"/>
                <a:ext cx="320492" cy="32049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21" name="Picture 4" descr="물뿌리개 아이콘 벡터 일러스트레이션 royalty-free 일러스트"/>
              <p:cNvPicPr>
                <a:picLocks noChangeAspect="1" noChangeArrowheads="1"/>
              </p:cNvPicPr>
              <p:nvPr/>
            </p:nvPicPr>
            <p:blipFill rotWithShape="1">
              <a:blip r:embed="rId9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9526" b="80700" l="24219" r="71484">
                            <a14:foregroundMark x1="66895" y1="60384" x2="67383" y2="65011"/>
                            <a14:foregroundMark x1="61621" y1="70203" x2="62012" y2="72799"/>
                            <a14:foregroundMark x1="67871" y1="74379" x2="67969" y2="76524"/>
                            <a14:foregroundMark x1="62793" y1="51016" x2="56250" y2="514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08" t="22169" r="27745" b="19366"/>
              <a:stretch/>
            </p:blipFill>
            <p:spPr bwMode="auto">
              <a:xfrm>
                <a:off x="6055559" y="4224840"/>
                <a:ext cx="268565" cy="282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8" name="TextBox 77"/>
              <p:cNvSpPr txBox="1"/>
              <p:nvPr/>
            </p:nvSpPr>
            <p:spPr>
              <a:xfrm>
                <a:off x="6141593" y="5455920"/>
                <a:ext cx="20313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헬퍼가</a:t>
                </a:r>
                <a:r>
                  <a:rPr lang="ko-KR" altLang="en-US" sz="1000" dirty="0" smtClean="0"/>
                  <a:t> 배치 되어있지 않는 경우</a:t>
                </a:r>
                <a:endParaRPr lang="ko-KR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3118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758906" y="140348"/>
            <a:ext cx="8445588" cy="2440927"/>
            <a:chOff x="1758906" y="140348"/>
            <a:chExt cx="8445588" cy="2440927"/>
          </a:xfrm>
        </p:grpSpPr>
        <p:grpSp>
          <p:nvGrpSpPr>
            <p:cNvPr id="20" name="그룹 19"/>
            <p:cNvGrpSpPr/>
            <p:nvPr/>
          </p:nvGrpSpPr>
          <p:grpSpPr>
            <a:xfrm>
              <a:off x="6156369" y="140348"/>
              <a:ext cx="4048125" cy="2440927"/>
              <a:chOff x="454094" y="111773"/>
              <a:chExt cx="4048125" cy="2440927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044"/>
              <a:stretch/>
            </p:blipFill>
            <p:spPr>
              <a:xfrm>
                <a:off x="454094" y="111773"/>
                <a:ext cx="4048125" cy="2440927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6480" y="1033787"/>
                <a:ext cx="1365622" cy="556474"/>
              </a:xfrm>
              <a:prstGeom prst="rect">
                <a:avLst/>
              </a:prstGeom>
            </p:spPr>
          </p:pic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7473" y="1275703"/>
                <a:ext cx="1749058" cy="369741"/>
              </a:xfrm>
              <a:prstGeom prst="rect">
                <a:avLst/>
              </a:prstGeom>
            </p:spPr>
          </p:pic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048" y="1090832"/>
                <a:ext cx="1749058" cy="369741"/>
              </a:xfrm>
              <a:prstGeom prst="rect">
                <a:avLst/>
              </a:prstGeom>
            </p:spPr>
          </p:pic>
          <p:pic>
            <p:nvPicPr>
              <p:cNvPr id="10" name="그림 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71" t="18066" r="58558" b="79146"/>
              <a:stretch/>
            </p:blipFill>
            <p:spPr>
              <a:xfrm>
                <a:off x="1412634" y="956396"/>
                <a:ext cx="545306" cy="154782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10" t="21016" r="43682" b="74402"/>
              <a:stretch/>
            </p:blipFill>
            <p:spPr>
              <a:xfrm>
                <a:off x="1971368" y="922053"/>
                <a:ext cx="1761236" cy="254442"/>
              </a:xfrm>
              <a:prstGeom prst="rect">
                <a:avLst/>
              </a:prstGeom>
            </p:spPr>
          </p:pic>
          <p:pic>
            <p:nvPicPr>
              <p:cNvPr id="6" name="그림 5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193" t="18033" r="5847" b="73090"/>
              <a:stretch/>
            </p:blipFill>
            <p:spPr>
              <a:xfrm>
                <a:off x="2894281" y="1176495"/>
                <a:ext cx="1253265" cy="492981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193" t="18033" r="5847" b="73090"/>
              <a:stretch/>
            </p:blipFill>
            <p:spPr>
              <a:xfrm>
                <a:off x="1404686" y="1176495"/>
                <a:ext cx="1253265" cy="49298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385411" y="1622584"/>
                <a:ext cx="134363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 smtClean="0">
                    <a:solidFill>
                      <a:schemeClr val="bg1"/>
                    </a:solidFill>
                  </a:rPr>
                  <a:t>축복 보상을 같이 획득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6" name="그림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7111" y="1179867"/>
                <a:ext cx="679337" cy="143608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1786362" y="1136255"/>
                <a:ext cx="68640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smtClean="0">
                    <a:solidFill>
                      <a:schemeClr val="bg1"/>
                    </a:solidFill>
                  </a:rPr>
                  <a:t>작물 축복</a:t>
                </a:r>
                <a:endParaRPr lang="ko-KR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390651" y="1162051"/>
                <a:ext cx="1268730" cy="66436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07" name="그림 10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044"/>
            <a:stretch/>
          </p:blipFill>
          <p:spPr>
            <a:xfrm>
              <a:off x="1758906" y="140348"/>
              <a:ext cx="4048125" cy="2440927"/>
            </a:xfrm>
            <a:prstGeom prst="rect">
              <a:avLst/>
            </a:prstGeom>
          </p:spPr>
        </p:pic>
        <p:sp>
          <p:nvSpPr>
            <p:cNvPr id="2" name="오른쪽 화살표 1"/>
            <p:cNvSpPr/>
            <p:nvPr/>
          </p:nvSpPr>
          <p:spPr>
            <a:xfrm>
              <a:off x="5819775" y="1030389"/>
              <a:ext cx="323850" cy="824605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6543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그룹 52"/>
          <p:cNvGrpSpPr/>
          <p:nvPr/>
        </p:nvGrpSpPr>
        <p:grpSpPr>
          <a:xfrm>
            <a:off x="164791" y="116610"/>
            <a:ext cx="5509097" cy="4346513"/>
            <a:chOff x="1555441" y="1011327"/>
            <a:chExt cx="5509097" cy="4346513"/>
          </a:xfrm>
        </p:grpSpPr>
        <p:grpSp>
          <p:nvGrpSpPr>
            <p:cNvPr id="111" name="그룹 110"/>
            <p:cNvGrpSpPr/>
            <p:nvPr/>
          </p:nvGrpSpPr>
          <p:grpSpPr>
            <a:xfrm>
              <a:off x="1555441" y="1011327"/>
              <a:ext cx="1476375" cy="2152650"/>
              <a:chOff x="9332107" y="1958341"/>
              <a:chExt cx="1476375" cy="2152650"/>
            </a:xfrm>
          </p:grpSpPr>
          <p:grpSp>
            <p:nvGrpSpPr>
              <p:cNvPr id="112" name="그룹 111"/>
              <p:cNvGrpSpPr/>
              <p:nvPr/>
            </p:nvGrpSpPr>
            <p:grpSpPr>
              <a:xfrm>
                <a:off x="9332107" y="1958341"/>
                <a:ext cx="1476375" cy="2152650"/>
                <a:chOff x="9028706" y="292795"/>
                <a:chExt cx="1476375" cy="2152650"/>
              </a:xfrm>
            </p:grpSpPr>
            <p:pic>
              <p:nvPicPr>
                <p:cNvPr id="114" name="그림 113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8706" y="292795"/>
                  <a:ext cx="1476375" cy="2152650"/>
                </a:xfrm>
                <a:prstGeom prst="rect">
                  <a:avLst/>
                </a:prstGeom>
              </p:spPr>
            </p:pic>
            <p:sp>
              <p:nvSpPr>
                <p:cNvPr id="116" name="직사각형 115"/>
                <p:cNvSpPr/>
                <p:nvPr/>
              </p:nvSpPr>
              <p:spPr>
                <a:xfrm>
                  <a:off x="10063163" y="651814"/>
                  <a:ext cx="230981" cy="24591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13" name="그림 112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371366" y="2320403"/>
                <a:ext cx="221838" cy="233214"/>
              </a:xfrm>
              <a:prstGeom prst="rect">
                <a:avLst/>
              </a:prstGeom>
            </p:spPr>
          </p:pic>
        </p:grpSp>
        <p:sp>
          <p:nvSpPr>
            <p:cNvPr id="77" name="위쪽 화살표 76"/>
            <p:cNvSpPr/>
            <p:nvPr/>
          </p:nvSpPr>
          <p:spPr>
            <a:xfrm rot="17799603">
              <a:off x="2788654" y="1533088"/>
              <a:ext cx="208579" cy="217523"/>
            </a:xfrm>
            <a:prstGeom prst="up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734350" y="2511874"/>
              <a:ext cx="2164375" cy="33855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작물 돌보기 버튼</a:t>
              </a:r>
              <a:r>
                <a:rPr lang="en-US" altLang="ko-KR" sz="800" dirty="0" smtClean="0"/>
                <a:t>(</a:t>
              </a:r>
              <a:r>
                <a:rPr lang="ko-KR" altLang="en-US" sz="800" smtClean="0"/>
                <a:t>구 </a:t>
              </a:r>
              <a:r>
                <a:rPr lang="en-US" altLang="ko-KR" sz="800" dirty="0" smtClean="0"/>
                <a:t>‘</a:t>
              </a:r>
              <a:r>
                <a:rPr lang="ko-KR" altLang="en-US" sz="800" smtClean="0"/>
                <a:t>영양제 주기</a:t>
              </a:r>
              <a:r>
                <a:rPr lang="en-US" altLang="ko-KR" sz="800" dirty="0" smtClean="0"/>
                <a:t>＇</a:t>
              </a:r>
              <a:r>
                <a:rPr lang="ko-KR" altLang="en-US" sz="800" smtClean="0"/>
                <a:t>버튼</a:t>
              </a:r>
              <a:r>
                <a:rPr lang="en-US" altLang="ko-KR" sz="800" dirty="0" smtClean="0"/>
                <a:t>)</a:t>
              </a:r>
              <a:r>
                <a:rPr lang="ko-KR" altLang="en-US" sz="800" smtClean="0"/>
                <a:t>을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클릭하여 작물 돌보기 모드 활성화</a:t>
              </a:r>
              <a:endParaRPr lang="ko-KR" altLang="en-US" sz="800" dirty="0"/>
            </a:p>
          </p:txBody>
        </p:sp>
        <p:cxnSp>
          <p:nvCxnSpPr>
            <p:cNvPr id="82" name="직선 화살표 연결선 81"/>
            <p:cNvCxnSpPr>
              <a:stCxn id="78" idx="0"/>
              <a:endCxn id="77" idx="1"/>
            </p:cNvCxnSpPr>
            <p:nvPr/>
          </p:nvCxnSpPr>
          <p:spPr>
            <a:xfrm flipV="1">
              <a:off x="2816538" y="1733045"/>
              <a:ext cx="25615" cy="778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오른쪽 화살표 3"/>
            <p:cNvSpPr/>
            <p:nvPr/>
          </p:nvSpPr>
          <p:spPr>
            <a:xfrm>
              <a:off x="3409520" y="1424819"/>
              <a:ext cx="1124379" cy="10231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/>
            <p:cNvGrpSpPr/>
            <p:nvPr/>
          </p:nvGrpSpPr>
          <p:grpSpPr>
            <a:xfrm>
              <a:off x="3112503" y="3344110"/>
              <a:ext cx="2063743" cy="2013730"/>
              <a:chOff x="7538095" y="1138775"/>
              <a:chExt cx="2063743" cy="2013730"/>
            </a:xfrm>
          </p:grpSpPr>
          <p:grpSp>
            <p:nvGrpSpPr>
              <p:cNvPr id="83" name="그룹 82"/>
              <p:cNvGrpSpPr/>
              <p:nvPr/>
            </p:nvGrpSpPr>
            <p:grpSpPr>
              <a:xfrm>
                <a:off x="7538095" y="1606603"/>
                <a:ext cx="655233" cy="1027238"/>
                <a:chOff x="3598992" y="3893708"/>
                <a:chExt cx="1276865" cy="2001796"/>
              </a:xfrm>
            </p:grpSpPr>
            <p:grpSp>
              <p:nvGrpSpPr>
                <p:cNvPr id="84" name="그룹 83"/>
                <p:cNvGrpSpPr/>
                <p:nvPr/>
              </p:nvGrpSpPr>
              <p:grpSpPr>
                <a:xfrm>
                  <a:off x="3598992" y="3893708"/>
                  <a:ext cx="1276865" cy="2001796"/>
                  <a:chOff x="3491900" y="3992562"/>
                  <a:chExt cx="1276865" cy="2001796"/>
                </a:xfrm>
              </p:grpSpPr>
              <p:pic>
                <p:nvPicPr>
                  <p:cNvPr id="88" name="Picture 4" descr="http://icons.iconarchive.com/icons/carvetia/odds-and-ends/128/Melting-Pot-icon.png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91900" y="4775157"/>
                    <a:ext cx="1219200" cy="121920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9" name="Picture 2" descr="http://icons.iconarchive.com/icons/miniartx/gifts-2/128/rose-icon.png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49565" y="3992562"/>
                    <a:ext cx="1219200" cy="121920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87" name="왼쪽 화살표 86"/>
                <p:cNvSpPr/>
                <p:nvPr/>
              </p:nvSpPr>
              <p:spPr>
                <a:xfrm rot="2700000">
                  <a:off x="4416112" y="4237968"/>
                  <a:ext cx="426294" cy="381941"/>
                </a:xfrm>
                <a:prstGeom prst="leftArrow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03" name="그룹 102"/>
              <p:cNvGrpSpPr/>
              <p:nvPr/>
            </p:nvGrpSpPr>
            <p:grpSpPr>
              <a:xfrm>
                <a:off x="8611233" y="2125267"/>
                <a:ext cx="655233" cy="1027238"/>
                <a:chOff x="3491900" y="3992562"/>
                <a:chExt cx="1276865" cy="2001796"/>
              </a:xfrm>
            </p:grpSpPr>
            <p:pic>
              <p:nvPicPr>
                <p:cNvPr id="106" name="Picture 4" descr="http://icons.iconarchive.com/icons/carvetia/odds-and-ends/128/Melting-Pot-icon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91900" y="4775157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7" name="Picture 2" descr="http://icons.iconarchive.com/icons/miniartx/gifts-2/128/rose-icon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49565" y="3992562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09" name="그룹 108"/>
              <p:cNvGrpSpPr/>
              <p:nvPr/>
            </p:nvGrpSpPr>
            <p:grpSpPr>
              <a:xfrm>
                <a:off x="8298412" y="1138775"/>
                <a:ext cx="655233" cy="1027238"/>
                <a:chOff x="3491900" y="3992562"/>
                <a:chExt cx="1276865" cy="2001796"/>
              </a:xfrm>
            </p:grpSpPr>
            <p:pic>
              <p:nvPicPr>
                <p:cNvPr id="117" name="Picture 4" descr="http://icons.iconarchive.com/icons/carvetia/odds-and-ends/128/Melting-Pot-icon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91900" y="4775157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8" name="Picture 2" descr="http://icons.iconarchive.com/icons/miniartx/gifts-2/128/rose-icon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49565" y="3992562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3" name="TextBox 122"/>
              <p:cNvSpPr txBox="1"/>
              <p:nvPr/>
            </p:nvSpPr>
            <p:spPr>
              <a:xfrm>
                <a:off x="7601411" y="2751603"/>
                <a:ext cx="2000427" cy="33855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/>
                  <a:t>작물 돌보기 모드가 활성화 된 상태에서</a:t>
                </a:r>
                <a:endParaRPr lang="en-US" altLang="ko-KR" sz="800" dirty="0" smtClean="0"/>
              </a:p>
              <a:p>
                <a:r>
                  <a:rPr lang="ko-KR" altLang="en-US" sz="800" dirty="0" smtClean="0"/>
                  <a:t>각 작물을 클릭하여 작물을 </a:t>
                </a:r>
                <a:r>
                  <a:rPr lang="ko-KR" altLang="en-US" sz="800" smtClean="0"/>
                  <a:t>축복한다</a:t>
                </a:r>
                <a:r>
                  <a:rPr lang="en-US" altLang="ko-KR" sz="800" dirty="0" smtClean="0"/>
                  <a:t>.</a:t>
                </a:r>
                <a:endParaRPr lang="ko-KR" altLang="en-US" sz="800" dirty="0"/>
              </a:p>
            </p:txBody>
          </p:sp>
          <p:cxnSp>
            <p:nvCxnSpPr>
              <p:cNvPr id="124" name="직선 화살표 연결선 123"/>
              <p:cNvCxnSpPr>
                <a:stCxn id="123" idx="0"/>
              </p:cNvCxnSpPr>
              <p:nvPr/>
            </p:nvCxnSpPr>
            <p:spPr>
              <a:xfrm flipH="1" flipV="1">
                <a:off x="8188813" y="1999085"/>
                <a:ext cx="412812" cy="7525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5" name="그림 124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942146" y="1958044"/>
                <a:ext cx="221838" cy="233214"/>
              </a:xfrm>
              <a:prstGeom prst="rect">
                <a:avLst/>
              </a:prstGeom>
            </p:spPr>
          </p:pic>
        </p:grpSp>
        <p:sp>
          <p:nvSpPr>
            <p:cNvPr id="140" name="TextBox 139"/>
            <p:cNvSpPr txBox="1"/>
            <p:nvPr/>
          </p:nvSpPr>
          <p:spPr>
            <a:xfrm>
              <a:off x="4168470" y="2506393"/>
              <a:ext cx="2896068" cy="46166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작물 돌보기 모드가 활성화 되면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마우스 아래 작물 돌보기 아이콘이 붙는다</a:t>
              </a:r>
              <a:r>
                <a:rPr lang="en-US" altLang="ko-KR" sz="800" dirty="0" smtClean="0"/>
                <a:t>. </a:t>
              </a:r>
              <a:br>
                <a:rPr lang="en-US" altLang="ko-KR" sz="800" dirty="0" smtClean="0"/>
              </a:br>
              <a:r>
                <a:rPr lang="ko-KR" altLang="en-US" sz="800" smtClean="0"/>
                <a:t>이후 우클릭 시 활성화 해제 되고 아이콘도 같이 사라짐</a:t>
              </a:r>
              <a:r>
                <a:rPr lang="en-US" altLang="ko-KR" sz="800" dirty="0" smtClean="0"/>
                <a:t>.</a:t>
              </a:r>
              <a:endParaRPr lang="ko-KR" altLang="en-US" sz="800" dirty="0"/>
            </a:p>
          </p:txBody>
        </p:sp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927756" y="2014604"/>
              <a:ext cx="324793" cy="341449"/>
            </a:xfrm>
            <a:prstGeom prst="rect">
              <a:avLst/>
            </a:prstGeom>
          </p:spPr>
        </p:pic>
        <p:sp>
          <p:nvSpPr>
            <p:cNvPr id="143" name="왼쪽 화살표 142"/>
            <p:cNvSpPr/>
            <p:nvPr/>
          </p:nvSpPr>
          <p:spPr>
            <a:xfrm rot="2700000">
              <a:off x="5086427" y="1794830"/>
              <a:ext cx="406062" cy="363814"/>
            </a:xfrm>
            <a:prstGeom prst="lef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오른쪽 화살표 143"/>
            <p:cNvSpPr/>
            <p:nvPr/>
          </p:nvSpPr>
          <p:spPr>
            <a:xfrm rot="7692615">
              <a:off x="4630432" y="3219672"/>
              <a:ext cx="1198972" cy="10520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379493" y="794801"/>
            <a:ext cx="5193507" cy="2152650"/>
            <a:chOff x="7379493" y="794801"/>
            <a:chExt cx="5193507" cy="2152650"/>
          </a:xfrm>
        </p:grpSpPr>
        <p:grpSp>
          <p:nvGrpSpPr>
            <p:cNvPr id="32" name="그룹 31"/>
            <p:cNvGrpSpPr/>
            <p:nvPr/>
          </p:nvGrpSpPr>
          <p:grpSpPr>
            <a:xfrm>
              <a:off x="7379493" y="794801"/>
              <a:ext cx="1476375" cy="2152650"/>
              <a:chOff x="9332107" y="1958341"/>
              <a:chExt cx="1476375" cy="2152650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9332107" y="1958341"/>
                <a:ext cx="1476375" cy="2152650"/>
                <a:chOff x="9028706" y="292795"/>
                <a:chExt cx="1476375" cy="2152650"/>
              </a:xfrm>
            </p:grpSpPr>
            <p:pic>
              <p:nvPicPr>
                <p:cNvPr id="60" name="그림 59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8706" y="292795"/>
                  <a:ext cx="1476375" cy="2152650"/>
                </a:xfrm>
                <a:prstGeom prst="rect">
                  <a:avLst/>
                </a:prstGeom>
              </p:spPr>
            </p:pic>
            <p:sp>
              <p:nvSpPr>
                <p:cNvPr id="61" name="직사각형 60"/>
                <p:cNvSpPr/>
                <p:nvPr/>
              </p:nvSpPr>
              <p:spPr>
                <a:xfrm>
                  <a:off x="10063163" y="651814"/>
                  <a:ext cx="230981" cy="245917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0371366" y="2320403"/>
                <a:ext cx="221838" cy="233214"/>
              </a:xfrm>
              <a:prstGeom prst="rect">
                <a:avLst/>
              </a:prstGeom>
            </p:spPr>
          </p:pic>
        </p:grpSp>
        <p:sp>
          <p:nvSpPr>
            <p:cNvPr id="33" name="위쪽 화살표 32"/>
            <p:cNvSpPr/>
            <p:nvPr/>
          </p:nvSpPr>
          <p:spPr>
            <a:xfrm rot="17799603">
              <a:off x="8612706" y="1316562"/>
              <a:ext cx="208579" cy="217523"/>
            </a:xfrm>
            <a:prstGeom prst="up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58402" y="2295348"/>
              <a:ext cx="2164375" cy="33855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800" dirty="0" smtClean="0"/>
                <a:t>작물 돌보기 버튼</a:t>
              </a:r>
              <a:r>
                <a:rPr lang="en-US" altLang="ko-KR" sz="800" dirty="0" smtClean="0"/>
                <a:t>(</a:t>
              </a:r>
              <a:r>
                <a:rPr lang="ko-KR" altLang="en-US" sz="800" smtClean="0"/>
                <a:t>구 </a:t>
              </a:r>
              <a:r>
                <a:rPr lang="en-US" altLang="ko-KR" sz="800" dirty="0" smtClean="0"/>
                <a:t>‘</a:t>
              </a:r>
              <a:r>
                <a:rPr lang="ko-KR" altLang="en-US" sz="800" smtClean="0"/>
                <a:t>영양제 주기</a:t>
              </a:r>
              <a:r>
                <a:rPr lang="en-US" altLang="ko-KR" sz="800" dirty="0" smtClean="0"/>
                <a:t>＇</a:t>
              </a:r>
              <a:r>
                <a:rPr lang="ko-KR" altLang="en-US" sz="800" smtClean="0"/>
                <a:t>버튼</a:t>
              </a:r>
              <a:r>
                <a:rPr lang="en-US" altLang="ko-KR" sz="800" dirty="0" smtClean="0"/>
                <a:t>)</a:t>
              </a:r>
              <a:r>
                <a:rPr lang="ko-KR" altLang="en-US" sz="800" smtClean="0"/>
                <a:t>을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클릭하여 작물 돌보기 모드 활성화</a:t>
              </a:r>
              <a:endParaRPr lang="ko-KR" altLang="en-US" sz="800" dirty="0"/>
            </a:p>
          </p:txBody>
        </p:sp>
        <p:cxnSp>
          <p:nvCxnSpPr>
            <p:cNvPr id="35" name="직선 화살표 연결선 34"/>
            <p:cNvCxnSpPr>
              <a:stCxn id="34" idx="0"/>
              <a:endCxn id="33" idx="1"/>
            </p:cNvCxnSpPr>
            <p:nvPr/>
          </p:nvCxnSpPr>
          <p:spPr>
            <a:xfrm flipV="1">
              <a:off x="8640590" y="1516519"/>
              <a:ext cx="25615" cy="7788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오른쪽 화살표 35"/>
            <p:cNvSpPr/>
            <p:nvPr/>
          </p:nvSpPr>
          <p:spPr>
            <a:xfrm>
              <a:off x="9233572" y="1208293"/>
              <a:ext cx="1124379" cy="10231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992522" y="2289867"/>
              <a:ext cx="2580478" cy="461665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800" dirty="0" smtClean="0"/>
                <a:t>작물 돌보기 모드가 활성화 되면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마우스 아래 작물 돌보기 아이콘이 붙는다</a:t>
              </a:r>
              <a:r>
                <a:rPr lang="en-US" altLang="ko-KR" sz="800" dirty="0" smtClean="0"/>
                <a:t>. </a:t>
              </a:r>
              <a:br>
                <a:rPr lang="en-US" altLang="ko-KR" sz="800" dirty="0" smtClean="0"/>
              </a:br>
              <a:r>
                <a:rPr lang="ko-KR" altLang="en-US" sz="800" smtClean="0"/>
                <a:t>돌보기 모드 활성화 해제 되고 아이콘도 같이 사라짐</a:t>
              </a:r>
              <a:r>
                <a:rPr lang="en-US" altLang="ko-KR" sz="800" dirty="0" smtClean="0"/>
                <a:t>.</a:t>
              </a:r>
              <a:endParaRPr lang="ko-KR" altLang="en-US" sz="800" dirty="0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751808" y="1798078"/>
              <a:ext cx="324793" cy="341449"/>
            </a:xfrm>
            <a:prstGeom prst="rect">
              <a:avLst/>
            </a:prstGeom>
          </p:spPr>
        </p:pic>
        <p:sp>
          <p:nvSpPr>
            <p:cNvPr id="40" name="왼쪽 화살표 39"/>
            <p:cNvSpPr/>
            <p:nvPr/>
          </p:nvSpPr>
          <p:spPr>
            <a:xfrm rot="2700000">
              <a:off x="10910479" y="1578304"/>
              <a:ext cx="406062" cy="363814"/>
            </a:xfrm>
            <a:prstGeom prst="lef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6066946" y="4400775"/>
            <a:ext cx="5147285" cy="2152650"/>
            <a:chOff x="2390690" y="4399928"/>
            <a:chExt cx="5147285" cy="2152650"/>
          </a:xfrm>
        </p:grpSpPr>
        <p:grpSp>
          <p:nvGrpSpPr>
            <p:cNvPr id="68" name="그룹 67"/>
            <p:cNvGrpSpPr/>
            <p:nvPr/>
          </p:nvGrpSpPr>
          <p:grpSpPr>
            <a:xfrm>
              <a:off x="5474232" y="4452316"/>
              <a:ext cx="2063743" cy="2013730"/>
              <a:chOff x="7538095" y="1138775"/>
              <a:chExt cx="2063743" cy="2013730"/>
            </a:xfrm>
          </p:grpSpPr>
          <p:grpSp>
            <p:nvGrpSpPr>
              <p:cNvPr id="73" name="그룹 72"/>
              <p:cNvGrpSpPr/>
              <p:nvPr/>
            </p:nvGrpSpPr>
            <p:grpSpPr>
              <a:xfrm>
                <a:off x="7538095" y="1606603"/>
                <a:ext cx="655233" cy="1027238"/>
                <a:chOff x="3598992" y="3893708"/>
                <a:chExt cx="1276865" cy="2001796"/>
              </a:xfrm>
            </p:grpSpPr>
            <p:grpSp>
              <p:nvGrpSpPr>
                <p:cNvPr id="91" name="그룹 90"/>
                <p:cNvGrpSpPr/>
                <p:nvPr/>
              </p:nvGrpSpPr>
              <p:grpSpPr>
                <a:xfrm>
                  <a:off x="3598992" y="3893708"/>
                  <a:ext cx="1276865" cy="2001796"/>
                  <a:chOff x="3491900" y="3992562"/>
                  <a:chExt cx="1276865" cy="2001796"/>
                </a:xfrm>
              </p:grpSpPr>
              <p:pic>
                <p:nvPicPr>
                  <p:cNvPr id="93" name="Picture 4" descr="http://icons.iconarchive.com/icons/carvetia/odds-and-ends/128/Melting-Pot-icon.png"/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491900" y="4775157"/>
                    <a:ext cx="1219200" cy="121920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4" name="Picture 2" descr="http://icons.iconarchive.com/icons/miniartx/gifts-2/128/rose-icon.png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49565" y="3992562"/>
                    <a:ext cx="1219200" cy="121920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92" name="왼쪽 화살표 91"/>
                <p:cNvSpPr/>
                <p:nvPr/>
              </p:nvSpPr>
              <p:spPr>
                <a:xfrm rot="2700000">
                  <a:off x="4416112" y="4237968"/>
                  <a:ext cx="426294" cy="381941"/>
                </a:xfrm>
                <a:prstGeom prst="leftArrow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74" name="그룹 73"/>
              <p:cNvGrpSpPr/>
              <p:nvPr/>
            </p:nvGrpSpPr>
            <p:grpSpPr>
              <a:xfrm>
                <a:off x="8611233" y="2125267"/>
                <a:ext cx="655233" cy="1027238"/>
                <a:chOff x="3491900" y="3992562"/>
                <a:chExt cx="1276865" cy="2001796"/>
              </a:xfrm>
            </p:grpSpPr>
            <p:pic>
              <p:nvPicPr>
                <p:cNvPr id="86" name="Picture 4" descr="http://icons.iconarchive.com/icons/carvetia/odds-and-ends/128/Melting-Pot-icon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91900" y="4775157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0" name="Picture 2" descr="http://icons.iconarchive.com/icons/miniartx/gifts-2/128/rose-icon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49565" y="3992562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75" name="그룹 74"/>
              <p:cNvGrpSpPr/>
              <p:nvPr/>
            </p:nvGrpSpPr>
            <p:grpSpPr>
              <a:xfrm>
                <a:off x="8298412" y="1138775"/>
                <a:ext cx="655233" cy="1027238"/>
                <a:chOff x="3491900" y="3992562"/>
                <a:chExt cx="1276865" cy="2001796"/>
              </a:xfrm>
            </p:grpSpPr>
            <p:pic>
              <p:nvPicPr>
                <p:cNvPr id="81" name="Picture 4" descr="http://icons.iconarchive.com/icons/carvetia/odds-and-ends/128/Melting-Pot-icon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91900" y="4775157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5" name="Picture 2" descr="http://icons.iconarchive.com/icons/miniartx/gifts-2/128/rose-icon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49565" y="3992562"/>
                  <a:ext cx="1219200" cy="121920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76" name="TextBox 75"/>
              <p:cNvSpPr txBox="1"/>
              <p:nvPr/>
            </p:nvSpPr>
            <p:spPr>
              <a:xfrm>
                <a:off x="7601411" y="2751603"/>
                <a:ext cx="2000427" cy="33855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ko-KR" altLang="en-US" sz="800" dirty="0" smtClean="0"/>
                  <a:t>작물 돌보기 모드가 활성화 된 상태에서</a:t>
                </a:r>
                <a:endParaRPr lang="en-US" altLang="ko-KR" sz="800" dirty="0" smtClean="0"/>
              </a:p>
              <a:p>
                <a:r>
                  <a:rPr lang="ko-KR" altLang="en-US" sz="800" dirty="0" smtClean="0"/>
                  <a:t>각 작물을 클릭하여 작물을 </a:t>
                </a:r>
                <a:r>
                  <a:rPr lang="ko-KR" altLang="en-US" sz="800" smtClean="0"/>
                  <a:t>축복한다</a:t>
                </a:r>
                <a:r>
                  <a:rPr lang="en-US" altLang="ko-KR" sz="800" dirty="0" smtClean="0"/>
                  <a:t>.</a:t>
                </a:r>
                <a:endParaRPr lang="ko-KR" altLang="en-US" sz="800" dirty="0"/>
              </a:p>
            </p:txBody>
          </p:sp>
          <p:cxnSp>
            <p:nvCxnSpPr>
              <p:cNvPr id="79" name="직선 화살표 연결선 78"/>
              <p:cNvCxnSpPr>
                <a:stCxn id="76" idx="0"/>
              </p:cNvCxnSpPr>
              <p:nvPr/>
            </p:nvCxnSpPr>
            <p:spPr>
              <a:xfrm flipH="1" flipV="1">
                <a:off x="8188813" y="1999085"/>
                <a:ext cx="412812" cy="7525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942146" y="1958044"/>
                <a:ext cx="221838" cy="233214"/>
              </a:xfrm>
              <a:prstGeom prst="rect">
                <a:avLst/>
              </a:prstGeom>
            </p:spPr>
          </p:pic>
        </p:grpSp>
        <p:grpSp>
          <p:nvGrpSpPr>
            <p:cNvPr id="99" name="그룹 98"/>
            <p:cNvGrpSpPr/>
            <p:nvPr/>
          </p:nvGrpSpPr>
          <p:grpSpPr>
            <a:xfrm>
              <a:off x="2390690" y="4399928"/>
              <a:ext cx="2978458" cy="2152650"/>
              <a:chOff x="1555441" y="1011327"/>
              <a:chExt cx="2978458" cy="2152650"/>
            </a:xfrm>
          </p:grpSpPr>
          <p:grpSp>
            <p:nvGrpSpPr>
              <p:cNvPr id="100" name="그룹 99"/>
              <p:cNvGrpSpPr/>
              <p:nvPr/>
            </p:nvGrpSpPr>
            <p:grpSpPr>
              <a:xfrm>
                <a:off x="1555441" y="1011327"/>
                <a:ext cx="1476375" cy="2152650"/>
                <a:chOff x="9332107" y="1958341"/>
                <a:chExt cx="1476375" cy="2152650"/>
              </a:xfrm>
            </p:grpSpPr>
            <p:grpSp>
              <p:nvGrpSpPr>
                <p:cNvPr id="138" name="그룹 137"/>
                <p:cNvGrpSpPr/>
                <p:nvPr/>
              </p:nvGrpSpPr>
              <p:grpSpPr>
                <a:xfrm>
                  <a:off x="9332107" y="1958341"/>
                  <a:ext cx="1476375" cy="2152650"/>
                  <a:chOff x="9028706" y="292795"/>
                  <a:chExt cx="1476375" cy="2152650"/>
                </a:xfrm>
              </p:grpSpPr>
              <p:pic>
                <p:nvPicPr>
                  <p:cNvPr id="141" name="그림 140"/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28706" y="292795"/>
                    <a:ext cx="1476375" cy="2152650"/>
                  </a:xfrm>
                  <a:prstGeom prst="rect">
                    <a:avLst/>
                  </a:prstGeom>
                </p:spPr>
              </p:pic>
              <p:sp>
                <p:nvSpPr>
                  <p:cNvPr id="145" name="직사각형 144"/>
                  <p:cNvSpPr/>
                  <p:nvPr/>
                </p:nvSpPr>
                <p:spPr>
                  <a:xfrm>
                    <a:off x="10063163" y="651814"/>
                    <a:ext cx="230981" cy="245917"/>
                  </a:xfrm>
                  <a:prstGeom prst="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pic>
              <p:nvPicPr>
                <p:cNvPr id="139" name="그림 138"/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10371366" y="2320403"/>
                  <a:ext cx="221838" cy="233214"/>
                </a:xfrm>
                <a:prstGeom prst="rect">
                  <a:avLst/>
                </a:prstGeom>
              </p:spPr>
            </p:pic>
          </p:grpSp>
          <p:sp>
            <p:nvSpPr>
              <p:cNvPr id="101" name="위쪽 화살표 100"/>
              <p:cNvSpPr/>
              <p:nvPr/>
            </p:nvSpPr>
            <p:spPr>
              <a:xfrm rot="17799603">
                <a:off x="2788654" y="1533088"/>
                <a:ext cx="208579" cy="217523"/>
              </a:xfrm>
              <a:prstGeom prst="upArrow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734350" y="2511874"/>
                <a:ext cx="2164375" cy="33855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800" dirty="0" smtClean="0"/>
                  <a:t>작물 돌보기 버튼</a:t>
                </a:r>
                <a:r>
                  <a:rPr lang="en-US" altLang="ko-KR" sz="800" dirty="0" smtClean="0"/>
                  <a:t>(</a:t>
                </a:r>
                <a:r>
                  <a:rPr lang="ko-KR" altLang="en-US" sz="800" smtClean="0"/>
                  <a:t>구 </a:t>
                </a:r>
                <a:r>
                  <a:rPr lang="en-US" altLang="ko-KR" sz="800" dirty="0" smtClean="0"/>
                  <a:t>‘</a:t>
                </a:r>
                <a:r>
                  <a:rPr lang="ko-KR" altLang="en-US" sz="800" smtClean="0"/>
                  <a:t>영양제 주기</a:t>
                </a:r>
                <a:r>
                  <a:rPr lang="en-US" altLang="ko-KR" sz="800" dirty="0" smtClean="0"/>
                  <a:t>＇</a:t>
                </a:r>
                <a:r>
                  <a:rPr lang="ko-KR" altLang="en-US" sz="800" smtClean="0"/>
                  <a:t>버튼</a:t>
                </a:r>
                <a:r>
                  <a:rPr lang="en-US" altLang="ko-KR" sz="800" dirty="0" smtClean="0"/>
                  <a:t>)</a:t>
                </a:r>
                <a:r>
                  <a:rPr lang="ko-KR" altLang="en-US" sz="800" smtClean="0"/>
                  <a:t>을</a:t>
                </a:r>
                <a:endParaRPr lang="en-US" altLang="ko-KR" sz="800" dirty="0" smtClean="0"/>
              </a:p>
              <a:p>
                <a:r>
                  <a:rPr lang="ko-KR" altLang="en-US" sz="800" dirty="0" smtClean="0"/>
                  <a:t>클릭하여 작물 돌보기 모드 활성화</a:t>
                </a:r>
                <a:endParaRPr lang="ko-KR" altLang="en-US" sz="800" dirty="0"/>
              </a:p>
            </p:txBody>
          </p:sp>
          <p:cxnSp>
            <p:nvCxnSpPr>
              <p:cNvPr id="104" name="직선 화살표 연결선 103"/>
              <p:cNvCxnSpPr>
                <a:stCxn id="102" idx="0"/>
                <a:endCxn id="101" idx="1"/>
              </p:cNvCxnSpPr>
              <p:nvPr/>
            </p:nvCxnSpPr>
            <p:spPr>
              <a:xfrm flipV="1">
                <a:off x="2816538" y="1733045"/>
                <a:ext cx="25615" cy="77882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오른쪽 화살표 104"/>
              <p:cNvSpPr/>
              <p:nvPr/>
            </p:nvSpPr>
            <p:spPr>
              <a:xfrm>
                <a:off x="3409520" y="1424819"/>
                <a:ext cx="1124379" cy="10231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10849268" y="3832970"/>
            <a:ext cx="543609" cy="582347"/>
            <a:chOff x="10904208" y="1709580"/>
            <a:chExt cx="543609" cy="582347"/>
          </a:xfrm>
        </p:grpSpPr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904208" y="1950478"/>
              <a:ext cx="324793" cy="341449"/>
            </a:xfrm>
            <a:prstGeom prst="rect">
              <a:avLst/>
            </a:prstGeom>
          </p:spPr>
        </p:pic>
        <p:sp>
          <p:nvSpPr>
            <p:cNvPr id="71" name="왼쪽 화살표 70"/>
            <p:cNvSpPr/>
            <p:nvPr/>
          </p:nvSpPr>
          <p:spPr>
            <a:xfrm rot="2700000">
              <a:off x="11062879" y="1730704"/>
              <a:ext cx="406062" cy="363814"/>
            </a:xfrm>
            <a:prstGeom prst="lef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3887299" y="5148481"/>
            <a:ext cx="400954" cy="515760"/>
            <a:chOff x="3887299" y="5148481"/>
            <a:chExt cx="400954" cy="515760"/>
          </a:xfrm>
        </p:grpSpPr>
        <p:sp>
          <p:nvSpPr>
            <p:cNvPr id="97" name="왼쪽 화살표 96"/>
            <p:cNvSpPr/>
            <p:nvPr/>
          </p:nvSpPr>
          <p:spPr>
            <a:xfrm rot="2700000">
              <a:off x="3903315" y="5169605"/>
              <a:ext cx="406062" cy="363814"/>
            </a:xfrm>
            <a:prstGeom prst="lef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887299" y="5495966"/>
              <a:ext cx="192881" cy="168275"/>
              <a:chOff x="3861899" y="5534066"/>
              <a:chExt cx="192881" cy="168275"/>
            </a:xfrm>
          </p:grpSpPr>
          <p:pic>
            <p:nvPicPr>
              <p:cNvPr id="98" name="그림 97"/>
              <p:cNvPicPr/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0659" t="46406" r="24828" b="47632"/>
              <a:stretch/>
            </p:blipFill>
            <p:spPr bwMode="auto">
              <a:xfrm>
                <a:off x="3861899" y="5534066"/>
                <a:ext cx="192881" cy="168275"/>
              </a:xfrm>
              <a:prstGeom prst="rect">
                <a:avLst/>
              </a:prstGeom>
              <a:noFill/>
            </p:spPr>
          </p:pic>
          <p:cxnSp>
            <p:nvCxnSpPr>
              <p:cNvPr id="7" name="직선 연결선 6"/>
              <p:cNvCxnSpPr/>
              <p:nvPr/>
            </p:nvCxnSpPr>
            <p:spPr>
              <a:xfrm flipH="1">
                <a:off x="3902869" y="5569743"/>
                <a:ext cx="92869" cy="9048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6684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00" b="44028"/>
          <a:stretch/>
        </p:blipFill>
        <p:spPr>
          <a:xfrm>
            <a:off x="1524000" y="0"/>
            <a:ext cx="1371600" cy="3838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6" t="5555" r="4" b="54444"/>
          <a:stretch/>
        </p:blipFill>
        <p:spPr>
          <a:xfrm>
            <a:off x="4648200" y="238126"/>
            <a:ext cx="4943475" cy="2743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4" t="62083" r="59168" b="12222"/>
          <a:stretch/>
        </p:blipFill>
        <p:spPr>
          <a:xfrm>
            <a:off x="447675" y="4352925"/>
            <a:ext cx="2352675" cy="17621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36" t="5555" r="4" b="54444"/>
          <a:stretch/>
        </p:blipFill>
        <p:spPr>
          <a:xfrm>
            <a:off x="7119937" y="3657601"/>
            <a:ext cx="4943475" cy="2743200"/>
          </a:xfrm>
          <a:prstGeom prst="rect">
            <a:avLst/>
          </a:prstGeom>
        </p:spPr>
      </p:pic>
      <p:sp>
        <p:nvSpPr>
          <p:cNvPr id="2" name="1/2 액자 1"/>
          <p:cNvSpPr/>
          <p:nvPr/>
        </p:nvSpPr>
        <p:spPr>
          <a:xfrm rot="8100000">
            <a:off x="6362811" y="1247718"/>
            <a:ext cx="352541" cy="352541"/>
          </a:xfrm>
          <a:prstGeom prst="halfFrame">
            <a:avLst>
              <a:gd name="adj1" fmla="val 15390"/>
              <a:gd name="adj2" fmla="val 15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1/2 액자 6"/>
          <p:cNvSpPr/>
          <p:nvPr/>
        </p:nvSpPr>
        <p:spPr>
          <a:xfrm rot="18900000">
            <a:off x="5277489" y="1247719"/>
            <a:ext cx="352541" cy="352541"/>
          </a:xfrm>
          <a:prstGeom prst="halfFrame">
            <a:avLst>
              <a:gd name="adj1" fmla="val 15390"/>
              <a:gd name="adj2" fmla="val 154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252956" y="3838575"/>
            <a:ext cx="3286125" cy="2162175"/>
            <a:chOff x="8029574" y="3924300"/>
            <a:chExt cx="3286125" cy="216217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l="2663" t="10575" r="5355" b="6754"/>
            <a:stretch/>
          </p:blipFill>
          <p:spPr>
            <a:xfrm>
              <a:off x="8029574" y="3924300"/>
              <a:ext cx="3286125" cy="216217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8270469" y="4806514"/>
              <a:ext cx="2589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이미</a:t>
              </a:r>
              <a:r>
                <a:rPr lang="en-US" altLang="ko-KR" sz="1000" dirty="0" smtClean="0"/>
                <a:t> </a:t>
              </a:r>
              <a:r>
                <a:rPr lang="ko-KR" altLang="en-US" sz="1000" smtClean="0"/>
                <a:t>동일한 종류의 헬퍼가 홈에 배치되어</a:t>
              </a:r>
              <a:endParaRPr lang="en-US" altLang="ko-KR" sz="1000" dirty="0" smtClean="0"/>
            </a:p>
            <a:p>
              <a:r>
                <a:rPr lang="ko-KR" altLang="en-US" sz="1000" dirty="0" smtClean="0"/>
                <a:t>있습니다</a:t>
              </a:r>
              <a:r>
                <a:rPr lang="en-US" altLang="ko-KR" sz="1000" dirty="0" smtClean="0"/>
                <a:t>.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740024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22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요정 관리 능력 </a:t>
            </a:r>
            <a:r>
              <a:rPr lang="en-US" altLang="ko-KR" sz="1800" b="1" dirty="0" smtClean="0"/>
              <a:t>– </a:t>
            </a:r>
            <a:r>
              <a:rPr lang="ko-KR" altLang="en-US" sz="1800" b="1" smtClean="0"/>
              <a:t>요정 동시 사용 </a:t>
            </a:r>
            <a:r>
              <a:rPr lang="en-US" altLang="ko-KR" sz="1800" b="1" dirty="0" smtClean="0"/>
              <a:t>&amp; </a:t>
            </a:r>
            <a:r>
              <a:rPr lang="ko-KR" altLang="en-US" sz="1800" b="1" smtClean="0"/>
              <a:t>지정 작물 버프 생성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37144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/>
              <a:t>헬퍼에게</a:t>
            </a:r>
            <a:r>
              <a:rPr lang="ko-KR" altLang="en-US" sz="1000" dirty="0"/>
              <a:t> 요정을 관리하도록 할 수 있다</a:t>
            </a:r>
            <a:r>
              <a:rPr lang="en-US" altLang="ko-KR" sz="1000" dirty="0"/>
              <a:t>. (</a:t>
            </a:r>
            <a:r>
              <a:rPr lang="ko-KR" altLang="en-US" sz="1000"/>
              <a:t>최대 </a:t>
            </a:r>
            <a:r>
              <a:rPr lang="en-US" altLang="ko-KR" sz="1000" dirty="0"/>
              <a:t>2</a:t>
            </a:r>
            <a:r>
              <a:rPr lang="ko-KR" altLang="en-US" sz="1000"/>
              <a:t>개</a:t>
            </a:r>
            <a:r>
              <a:rPr lang="en-US" altLang="ko-KR" sz="1000" dirty="0" smtClean="0"/>
              <a:t>)</a:t>
            </a: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92" y="676140"/>
            <a:ext cx="2111867" cy="12660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0" y="2088874"/>
            <a:ext cx="783099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헬퍼는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유저가 </a:t>
            </a:r>
            <a:r>
              <a:rPr lang="ko-KR" altLang="en-US" sz="1000" dirty="0" smtClean="0"/>
              <a:t>접속 시 자신이 관리하는 요정을 모두 풀어 </a:t>
            </a:r>
            <a:r>
              <a:rPr lang="ko-KR" altLang="en-US" sz="1000" dirty="0"/>
              <a:t>작물에게 </a:t>
            </a:r>
            <a:r>
              <a:rPr lang="ko-KR" altLang="en-US" sz="1000" dirty="0" err="1"/>
              <a:t>버프를</a:t>
            </a:r>
            <a:r>
              <a:rPr lang="ko-KR" altLang="en-US" sz="1000" dirty="0"/>
              <a:t> 걸어줄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하나의 작물에는 하나의 버프만 걸 수 있음</a:t>
            </a:r>
            <a:r>
              <a:rPr lang="en-US" altLang="ko-KR" sz="1000" dirty="0" smtClean="0"/>
              <a:t>)</a:t>
            </a:r>
            <a:r>
              <a:rPr lang="ko-KR" altLang="en-US" sz="1000"/>
              <a:t> 헬퍼는 유저가 접속시 요정을 풀어 작물에게 버프를 걸어줄 수 있다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/>
              <a:t>유저는 </a:t>
            </a:r>
            <a:r>
              <a:rPr lang="ko-KR" altLang="en-US" sz="1000" dirty="0" err="1"/>
              <a:t>헬퍼에게</a:t>
            </a:r>
            <a:r>
              <a:rPr lang="ko-KR" altLang="en-US" sz="1000" dirty="0"/>
              <a:t> 서로 다른 종류의 요정을 동시에 관리 시킬 수 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/>
              <a:t>이 경우 헬퍼는 각 요정을 모두 홈에 풀 수 있고 각 요정은 자기가 가지고 있는 버프 사용 개수만큼 작물에 버프를 걸어 줄 수 있다</a:t>
            </a:r>
            <a:r>
              <a:rPr lang="en-US" altLang="ko-KR" sz="1000" dirty="0" smtClean="0"/>
              <a:t>.</a:t>
            </a:r>
          </a:p>
        </p:txBody>
      </p:sp>
      <p:grpSp>
        <p:nvGrpSpPr>
          <p:cNvPr id="41" name="그룹 40"/>
          <p:cNvGrpSpPr/>
          <p:nvPr/>
        </p:nvGrpSpPr>
        <p:grpSpPr>
          <a:xfrm>
            <a:off x="2808054" y="3148621"/>
            <a:ext cx="2034127" cy="1375541"/>
            <a:chOff x="7750555" y="292094"/>
            <a:chExt cx="3603579" cy="2436856"/>
          </a:xfrm>
        </p:grpSpPr>
        <p:grpSp>
          <p:nvGrpSpPr>
            <p:cNvPr id="8" name="그룹 7"/>
            <p:cNvGrpSpPr/>
            <p:nvPr/>
          </p:nvGrpSpPr>
          <p:grpSpPr>
            <a:xfrm>
              <a:off x="7750555" y="916643"/>
              <a:ext cx="1185903" cy="1401046"/>
              <a:chOff x="3842636" y="1269333"/>
              <a:chExt cx="1578436" cy="1864793"/>
            </a:xfrm>
          </p:grpSpPr>
          <p:pic>
            <p:nvPicPr>
              <p:cNvPr id="13" name="Picture 2" descr="http://cdn.xl.thumbs.canstockphoto.com/canstock43546208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12"/>
              <a:stretch/>
            </p:blipFill>
            <p:spPr bwMode="auto">
              <a:xfrm>
                <a:off x="4241699" y="1269333"/>
                <a:ext cx="730590" cy="962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직사각형 13"/>
              <p:cNvSpPr/>
              <p:nvPr/>
            </p:nvSpPr>
            <p:spPr>
              <a:xfrm>
                <a:off x="3842636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4853301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꺾인 연결선 16"/>
              <p:cNvCxnSpPr>
                <a:stCxn id="13" idx="2"/>
                <a:endCxn id="14" idx="0"/>
              </p:cNvCxnSpPr>
              <p:nvPr/>
            </p:nvCxnSpPr>
            <p:spPr>
              <a:xfrm rot="5400000">
                <a:off x="4199455" y="2158815"/>
                <a:ext cx="334607" cy="480472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꺾인 연결선 17"/>
              <p:cNvCxnSpPr>
                <a:stCxn id="13" idx="2"/>
                <a:endCxn id="16" idx="0"/>
              </p:cNvCxnSpPr>
              <p:nvPr/>
            </p:nvCxnSpPr>
            <p:spPr>
              <a:xfrm rot="16200000" flipH="1">
                <a:off x="4704787" y="2133954"/>
                <a:ext cx="334607" cy="530193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5665" y="1054633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979" y="1797642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1902" y="781939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9586" y="1578839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702" y="2104401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직선 화살표 연결선 4"/>
            <p:cNvCxnSpPr>
              <a:stCxn id="11" idx="3"/>
              <a:endCxn id="3074" idx="1"/>
            </p:cNvCxnSpPr>
            <p:nvPr/>
          </p:nvCxnSpPr>
          <p:spPr>
            <a:xfrm flipV="1">
              <a:off x="9932865" y="1094214"/>
              <a:ext cx="709037" cy="189019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2" idx="3"/>
              <a:endCxn id="19" idx="1"/>
            </p:cNvCxnSpPr>
            <p:nvPr/>
          </p:nvCxnSpPr>
          <p:spPr>
            <a:xfrm flipV="1">
              <a:off x="9733179" y="1891114"/>
              <a:ext cx="996407" cy="13512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>
              <a:stCxn id="12" idx="3"/>
              <a:endCxn id="20" idx="1"/>
            </p:cNvCxnSpPr>
            <p:nvPr/>
          </p:nvCxnSpPr>
          <p:spPr>
            <a:xfrm>
              <a:off x="9733179" y="2026242"/>
              <a:ext cx="451523" cy="39043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8687" y="292094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0" name="직선 화살표 연결선 39"/>
            <p:cNvCxnSpPr>
              <a:stCxn id="11" idx="0"/>
              <a:endCxn id="39" idx="1"/>
            </p:cNvCxnSpPr>
            <p:nvPr/>
          </p:nvCxnSpPr>
          <p:spPr>
            <a:xfrm flipV="1">
              <a:off x="9704265" y="604369"/>
              <a:ext cx="154422" cy="45026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2823822" y="5461961"/>
            <a:ext cx="1849206" cy="1250493"/>
            <a:chOff x="7750555" y="292094"/>
            <a:chExt cx="3603579" cy="2436856"/>
          </a:xfrm>
        </p:grpSpPr>
        <p:grpSp>
          <p:nvGrpSpPr>
            <p:cNvPr id="45" name="그룹 44"/>
            <p:cNvGrpSpPr/>
            <p:nvPr/>
          </p:nvGrpSpPr>
          <p:grpSpPr>
            <a:xfrm>
              <a:off x="7750555" y="916643"/>
              <a:ext cx="1185903" cy="1401046"/>
              <a:chOff x="3842636" y="1269333"/>
              <a:chExt cx="1578436" cy="1864793"/>
            </a:xfrm>
          </p:grpSpPr>
          <p:pic>
            <p:nvPicPr>
              <p:cNvPr id="57" name="Picture 2" descr="http://cdn.xl.thumbs.canstockphoto.com/canstock43546208.jpg"/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12"/>
              <a:stretch/>
            </p:blipFill>
            <p:spPr bwMode="auto">
              <a:xfrm>
                <a:off x="4241699" y="1269333"/>
                <a:ext cx="730590" cy="962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직사각형 57"/>
              <p:cNvSpPr/>
              <p:nvPr/>
            </p:nvSpPr>
            <p:spPr>
              <a:xfrm>
                <a:off x="3842636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853301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0" name="꺾인 연결선 59"/>
              <p:cNvCxnSpPr>
                <a:stCxn id="57" idx="2"/>
                <a:endCxn id="58" idx="0"/>
              </p:cNvCxnSpPr>
              <p:nvPr/>
            </p:nvCxnSpPr>
            <p:spPr>
              <a:xfrm rot="5400000">
                <a:off x="4199455" y="2158815"/>
                <a:ext cx="334607" cy="480472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꺾인 연결선 60"/>
              <p:cNvCxnSpPr>
                <a:stCxn id="57" idx="2"/>
                <a:endCxn id="59" idx="0"/>
              </p:cNvCxnSpPr>
              <p:nvPr/>
            </p:nvCxnSpPr>
            <p:spPr>
              <a:xfrm rot="16200000" flipH="1">
                <a:off x="4704787" y="2133954"/>
                <a:ext cx="334607" cy="530193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6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4629" y="1886607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979" y="1797642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41902" y="781939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9586" y="1578839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4702" y="2104401"/>
              <a:ext cx="624548" cy="624549"/>
            </a:xfrm>
            <a:prstGeom prst="rect">
              <a:avLst/>
            </a:prstGeom>
            <a:noFill/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3" name="직선 화살표 연결선 52"/>
            <p:cNvCxnSpPr>
              <a:stCxn id="47" idx="3"/>
              <a:endCxn id="49" idx="1"/>
            </p:cNvCxnSpPr>
            <p:nvPr/>
          </p:nvCxnSpPr>
          <p:spPr>
            <a:xfrm flipV="1">
              <a:off x="9733179" y="1891114"/>
              <a:ext cx="996407" cy="135128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47" idx="3"/>
              <a:endCxn id="50" idx="1"/>
            </p:cNvCxnSpPr>
            <p:nvPr/>
          </p:nvCxnSpPr>
          <p:spPr>
            <a:xfrm>
              <a:off x="9733179" y="2026242"/>
              <a:ext cx="451523" cy="390434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58687" y="292094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TextBox 62"/>
          <p:cNvSpPr txBox="1"/>
          <p:nvPr/>
        </p:nvSpPr>
        <p:spPr>
          <a:xfrm>
            <a:off x="0" y="4714107"/>
            <a:ext cx="79592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헬퍼에게</a:t>
            </a:r>
            <a:r>
              <a:rPr lang="ko-KR" altLang="en-US" sz="1000" dirty="0" smtClean="0"/>
              <a:t> 동일한 종류의 요정을 동시에 관리 시킬 수 있다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ko-KR" altLang="en-US" sz="1000" smtClean="0"/>
              <a:t>이 경우 헬퍼는 해당 요정을 한 마리만 홈에 풀 수 있으며 해당 요정은 원래 버프보다 더 효율이 좋은 버프를 작물에 걸 수 있게 된다</a:t>
            </a:r>
            <a:r>
              <a:rPr lang="en-US" altLang="ko-KR" sz="1000" dirty="0" smtClean="0"/>
              <a:t>.</a:t>
            </a:r>
            <a:br>
              <a:rPr lang="en-US" altLang="ko-KR" sz="1000" dirty="0" smtClean="0"/>
            </a:br>
            <a:r>
              <a:rPr lang="en-US" altLang="ko-KR" sz="1000" dirty="0" smtClean="0"/>
              <a:t>(</a:t>
            </a:r>
            <a:r>
              <a:rPr lang="ko-KR" altLang="en-US" sz="1000" smtClean="0"/>
              <a:t>단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한마리만 홈에 풀어줄 수 있기 때문에 작물에 버프를 걸 수 있는 횟수도 한 마리가 걸 수 있는 횟수만큼만으로 제한된다</a:t>
            </a:r>
            <a:r>
              <a:rPr lang="en-US" altLang="ko-KR" sz="1000" dirty="0" smtClean="0"/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335201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951799" y="2528514"/>
            <a:ext cx="3800724" cy="1550505"/>
            <a:chOff x="3951799" y="2528514"/>
            <a:chExt cx="3800724" cy="155050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7" t="36647" r="21536" b="40361"/>
            <a:stretch/>
          </p:blipFill>
          <p:spPr>
            <a:xfrm>
              <a:off x="3951799" y="2528514"/>
              <a:ext cx="3800724" cy="155050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6679096" y="2735249"/>
              <a:ext cx="842838" cy="8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프사</a:t>
              </a:r>
              <a:endParaRPr lang="en-US" altLang="ko-KR" sz="1200" dirty="0"/>
            </a:p>
            <a:p>
              <a:pPr algn="ctr"/>
              <a:r>
                <a:rPr lang="ko-KR" altLang="en-US" sz="1200" dirty="0" smtClean="0"/>
                <a:t>테두리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A</a:t>
              </a:r>
              <a:endParaRPr lang="ko-KR" altLang="en-US" sz="1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416164" y="2735249"/>
              <a:ext cx="842838" cy="8825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프사</a:t>
              </a:r>
              <a:endParaRPr lang="en-US" altLang="ko-KR" sz="1200" dirty="0"/>
            </a:p>
            <a:p>
              <a:pPr algn="ctr"/>
              <a:r>
                <a:rPr lang="ko-KR" altLang="en-US" sz="1200" dirty="0" smtClean="0"/>
                <a:t>테두리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B</a:t>
              </a:r>
              <a:endParaRPr lang="ko-KR" altLang="en-US" sz="1200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255813" y="3657600"/>
              <a:ext cx="1208598" cy="1192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/>
                <a:t>프사</a:t>
              </a:r>
              <a:r>
                <a:rPr lang="ko-KR" altLang="en-US" sz="900" dirty="0" smtClean="0"/>
                <a:t> 테두리</a:t>
              </a:r>
              <a:r>
                <a:rPr lang="en-US" altLang="ko-KR" sz="900" dirty="0" smtClean="0"/>
                <a:t>B</a:t>
              </a:r>
              <a:endParaRPr lang="ko-KR" altLang="en-US" sz="90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21396" y="3650974"/>
              <a:ext cx="1208598" cy="11927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 err="1" smtClean="0"/>
                <a:t>프사</a:t>
              </a:r>
              <a:r>
                <a:rPr lang="ko-KR" altLang="en-US" sz="900" dirty="0" smtClean="0"/>
                <a:t> 테두리</a:t>
              </a:r>
              <a:r>
                <a:rPr lang="en-US" altLang="ko-KR" sz="900" dirty="0"/>
                <a:t>A</a:t>
              </a:r>
              <a:endParaRPr lang="ko-KR" altLang="en-US" sz="900"/>
            </a:p>
          </p:txBody>
        </p:sp>
      </p:grpSp>
    </p:spTree>
    <p:extLst>
      <p:ext uri="{BB962C8B-B14F-4D97-AF65-F5344CB8AC3E}">
        <p14:creationId xmlns:p14="http://schemas.microsoft.com/office/powerpoint/2010/main" val="383194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요정 관리 능력 </a:t>
            </a:r>
            <a:r>
              <a:rPr lang="en-US" altLang="ko-KR" sz="1800" b="1" dirty="0" smtClean="0"/>
              <a:t>– </a:t>
            </a:r>
            <a:r>
              <a:rPr lang="ko-KR" altLang="en-US" sz="1800" b="1" smtClean="0"/>
              <a:t>요정 동시 사용 </a:t>
            </a:r>
            <a:r>
              <a:rPr lang="en-US" altLang="ko-KR" sz="1800" b="1" dirty="0" smtClean="0"/>
              <a:t>&amp; </a:t>
            </a:r>
            <a:r>
              <a:rPr lang="ko-KR" altLang="en-US" sz="1800" b="1" smtClean="0"/>
              <a:t>지정 작물 버프 생성</a:t>
            </a:r>
            <a:endParaRPr lang="ko-KR" altLang="en-US" sz="18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0" y="326681"/>
            <a:ext cx="7478329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요정도 유저가 기본 능력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자동 수락</a:t>
            </a:r>
            <a:r>
              <a:rPr lang="en-US" altLang="ko-KR" sz="1000" dirty="0" smtClean="0"/>
              <a:t>/ </a:t>
            </a:r>
            <a:r>
              <a:rPr lang="ko-KR" altLang="en-US" sz="1000" dirty="0" smtClean="0"/>
              <a:t>작물 자동 수확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을 활성화 할지를 정할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요정의 경우 특수 능력을 충전할 수 있으나 일반의 경우보다 충전 비용이 더 비싸다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 외 자신이 직접 관리하는 요정을 따로 만들 수 있지만 </a:t>
            </a:r>
            <a:r>
              <a:rPr lang="ko-KR" altLang="en-US" sz="1000" dirty="0" err="1" smtClean="0"/>
              <a:t>헬퍼와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동일한 요정을 사용할 수는 없다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/>
              <a:t>헬퍼가</a:t>
            </a:r>
            <a:r>
              <a:rPr lang="ko-KR" altLang="en-US" sz="1000" dirty="0"/>
              <a:t> 관리하는 </a:t>
            </a:r>
            <a:r>
              <a:rPr lang="ko-KR" altLang="en-US" sz="1000" dirty="0" smtClean="0"/>
              <a:t>요정도 유저가 클릭을 하면 매일 </a:t>
            </a:r>
            <a:r>
              <a:rPr lang="en-US" altLang="ko-KR" sz="1000" dirty="0" smtClean="0"/>
              <a:t>1</a:t>
            </a:r>
            <a:r>
              <a:rPr lang="ko-KR" altLang="en-US" sz="1000" dirty="0" smtClean="0"/>
              <a:t>개씩 캔디를 떨어뜨린다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관리하는 요정도 계약 연장을 할 수 있으며 계약 연장 시 해당 요정의 레벨이 떨어지지 않는다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관리하는 요정은 레벨이 빠르게 오른다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err="1"/>
              <a:t>헬퍼가</a:t>
            </a:r>
            <a:r>
              <a:rPr lang="ko-KR" altLang="en-US" sz="1000" dirty="0"/>
              <a:t> 요정을 관리할 경우 애정도가 </a:t>
            </a:r>
            <a:r>
              <a:rPr lang="en-US" altLang="ko-KR" sz="1000" dirty="0"/>
              <a:t>3 </a:t>
            </a:r>
            <a:r>
              <a:rPr lang="ko-KR" altLang="en-US" sz="1000" dirty="0"/>
              <a:t>미만으로 떨어지지 않는다</a:t>
            </a:r>
            <a:r>
              <a:rPr lang="en-US" altLang="ko-KR" sz="10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</a:t>
            </a:r>
            <a:r>
              <a:rPr lang="ko-KR" altLang="en-US" sz="1000" dirty="0"/>
              <a:t>관리하는 요정은 유저가 직접 지정한 작물에 직접 </a:t>
            </a:r>
            <a:r>
              <a:rPr lang="ko-KR" altLang="en-US" sz="1000" dirty="0" err="1"/>
              <a:t>버프를</a:t>
            </a:r>
            <a:r>
              <a:rPr lang="ko-KR" altLang="en-US" sz="1000" dirty="0"/>
              <a:t> 걸 수 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42" name="그룹 41"/>
          <p:cNvGrpSpPr/>
          <p:nvPr/>
        </p:nvGrpSpPr>
        <p:grpSpPr>
          <a:xfrm>
            <a:off x="2109410" y="3138719"/>
            <a:ext cx="3275982" cy="2821657"/>
            <a:chOff x="7750555" y="189496"/>
            <a:chExt cx="3603579" cy="3103822"/>
          </a:xfrm>
        </p:grpSpPr>
        <p:grpSp>
          <p:nvGrpSpPr>
            <p:cNvPr id="43" name="그룹 42"/>
            <p:cNvGrpSpPr/>
            <p:nvPr/>
          </p:nvGrpSpPr>
          <p:grpSpPr>
            <a:xfrm>
              <a:off x="7750555" y="916643"/>
              <a:ext cx="1185903" cy="1401046"/>
              <a:chOff x="3842636" y="1269333"/>
              <a:chExt cx="1578436" cy="1864793"/>
            </a:xfrm>
          </p:grpSpPr>
          <p:pic>
            <p:nvPicPr>
              <p:cNvPr id="72" name="Picture 2" descr="http://cdn.xl.thumbs.canstockphoto.com/canstock43546208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12"/>
              <a:stretch/>
            </p:blipFill>
            <p:spPr bwMode="auto">
              <a:xfrm>
                <a:off x="4241699" y="1269333"/>
                <a:ext cx="730590" cy="9624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직사각형 72"/>
              <p:cNvSpPr/>
              <p:nvPr/>
            </p:nvSpPr>
            <p:spPr>
              <a:xfrm>
                <a:off x="3842636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4853301" y="2566355"/>
                <a:ext cx="567771" cy="567771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꺾인 연결선 74"/>
              <p:cNvCxnSpPr>
                <a:stCxn id="72" idx="2"/>
                <a:endCxn id="73" idx="0"/>
              </p:cNvCxnSpPr>
              <p:nvPr/>
            </p:nvCxnSpPr>
            <p:spPr>
              <a:xfrm rot="5400000">
                <a:off x="4199455" y="2158815"/>
                <a:ext cx="334607" cy="480472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꺾인 연결선 75"/>
              <p:cNvCxnSpPr>
                <a:stCxn id="72" idx="2"/>
                <a:endCxn id="74" idx="0"/>
              </p:cNvCxnSpPr>
              <p:nvPr/>
            </p:nvCxnSpPr>
            <p:spPr>
              <a:xfrm rot="16200000" flipH="1">
                <a:off x="4704787" y="2133954"/>
                <a:ext cx="334607" cy="530193"/>
              </a:xfrm>
              <a:prstGeom prst="bentConnector3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6" name="Picture 4" descr="http://icons.iconarchive.com/icons/zeusbox/christmas/48/fairy-icon.png"/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979" y="1797642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0457" y="823691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29586" y="1578839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1673" y="2668769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8" name="직선 화살표 연결선 67"/>
            <p:cNvCxnSpPr>
              <a:stCxn id="56" idx="3"/>
              <a:endCxn id="64" idx="1"/>
            </p:cNvCxnSpPr>
            <p:nvPr/>
          </p:nvCxnSpPr>
          <p:spPr>
            <a:xfrm flipV="1">
              <a:off x="9733180" y="1135965"/>
              <a:ext cx="967277" cy="890276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/>
            <p:cNvCxnSpPr>
              <a:stCxn id="56" idx="3"/>
              <a:endCxn id="66" idx="1"/>
            </p:cNvCxnSpPr>
            <p:nvPr/>
          </p:nvCxnSpPr>
          <p:spPr>
            <a:xfrm>
              <a:off x="9733178" y="2026241"/>
              <a:ext cx="418495" cy="954802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0759" y="189496"/>
              <a:ext cx="624548" cy="624549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아래쪽 화살표 2"/>
          <p:cNvSpPr/>
          <p:nvPr/>
        </p:nvSpPr>
        <p:spPr>
          <a:xfrm>
            <a:off x="4442154" y="5136852"/>
            <a:ext cx="256764" cy="25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아래쪽 화살표 76"/>
          <p:cNvSpPr/>
          <p:nvPr/>
        </p:nvSpPr>
        <p:spPr>
          <a:xfrm>
            <a:off x="4946643" y="3463965"/>
            <a:ext cx="256764" cy="25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00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추가 작물</a:t>
            </a:r>
            <a:r>
              <a:rPr lang="en-US" altLang="ko-KR" sz="1800" b="1" dirty="0" smtClean="0"/>
              <a:t> </a:t>
            </a:r>
            <a:r>
              <a:rPr lang="ko-KR" altLang="en-US" sz="1800" b="1" smtClean="0"/>
              <a:t>보상 획득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71769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헬퍼를</a:t>
            </a:r>
            <a:r>
              <a:rPr lang="ko-KR" altLang="en-US" sz="1000" dirty="0" smtClean="0"/>
              <a:t> 홈에 배치한 유저는 캔디를 지불하고 작물에 </a:t>
            </a:r>
            <a:r>
              <a:rPr lang="en-US" altLang="ko-KR" sz="1000" dirty="0" smtClean="0"/>
              <a:t>“</a:t>
            </a:r>
            <a:r>
              <a:rPr lang="ko-KR" altLang="en-US" sz="1000" smtClean="0"/>
              <a:t>축복</a:t>
            </a:r>
            <a:r>
              <a:rPr lang="en-US" altLang="ko-KR" sz="1000" dirty="0" smtClean="0"/>
              <a:t>”</a:t>
            </a:r>
            <a:r>
              <a:rPr lang="ko-KR" altLang="en-US" sz="1000" smtClean="0"/>
              <a:t>을 </a:t>
            </a:r>
            <a:r>
              <a:rPr lang="ko-KR" altLang="en-US" sz="1000" dirty="0" smtClean="0"/>
              <a:t>걸 수 </a:t>
            </a:r>
            <a:r>
              <a:rPr lang="ko-KR" altLang="en-US" sz="1000" smtClean="0"/>
              <a:t>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축복을 건 작물을 수확할 때 원래 받아야 하는 수확 보상 바구니와 함께 </a:t>
            </a:r>
            <a:r>
              <a:rPr lang="en-US" altLang="ko-KR" sz="1000" dirty="0" smtClean="0"/>
              <a:t>“</a:t>
            </a:r>
            <a:r>
              <a:rPr lang="ko-KR" altLang="en-US" sz="1000" smtClean="0"/>
              <a:t>축복</a:t>
            </a:r>
            <a:r>
              <a:rPr lang="en-US" altLang="ko-KR" sz="1000" dirty="0" smtClean="0"/>
              <a:t>“ </a:t>
            </a:r>
            <a:r>
              <a:rPr lang="ko-KR" altLang="en-US" sz="1000" smtClean="0"/>
              <a:t>보상 바구니를 </a:t>
            </a:r>
            <a:r>
              <a:rPr lang="en-US" altLang="ko-KR" sz="1000" dirty="0" smtClean="0"/>
              <a:t>2</a:t>
            </a:r>
            <a:r>
              <a:rPr lang="ko-KR" altLang="en-US" sz="1000" smtClean="0"/>
              <a:t>개 받을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축복 작물 보상의 경우 원 작물 수확 보상과 작물 보상 구성이 다르다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원래 작물 수확 바구니와 </a:t>
            </a:r>
            <a:r>
              <a:rPr lang="en-US" altLang="ko-KR" sz="1000" dirty="0" smtClean="0"/>
              <a:t>“</a:t>
            </a:r>
            <a:r>
              <a:rPr lang="ko-KR" altLang="en-US" sz="1000" smtClean="0"/>
              <a:t>축복</a:t>
            </a:r>
            <a:r>
              <a:rPr lang="en-US" altLang="ko-KR" sz="1000" dirty="0" smtClean="0"/>
              <a:t>” </a:t>
            </a:r>
            <a:r>
              <a:rPr lang="ko-KR" altLang="en-US" sz="1000" smtClean="0"/>
              <a:t>바구니는 서로 다른 스트레스 값을 사용한다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490106" y="2444487"/>
            <a:ext cx="1276865" cy="2569568"/>
            <a:chOff x="3598992" y="3325936"/>
            <a:chExt cx="1276865" cy="2569568"/>
          </a:xfrm>
        </p:grpSpPr>
        <p:grpSp>
          <p:nvGrpSpPr>
            <p:cNvPr id="3" name="그룹 2"/>
            <p:cNvGrpSpPr/>
            <p:nvPr/>
          </p:nvGrpSpPr>
          <p:grpSpPr>
            <a:xfrm>
              <a:off x="3598992" y="3893708"/>
              <a:ext cx="1276865" cy="2001796"/>
              <a:chOff x="3491900" y="3992562"/>
              <a:chExt cx="1276865" cy="2001796"/>
            </a:xfrm>
          </p:grpSpPr>
          <p:pic>
            <p:nvPicPr>
              <p:cNvPr id="5124" name="Picture 4" descr="http://icons.iconarchive.com/icons/carvetia/odds-and-ends/128/Melting-Pot-icon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1900" y="4775157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2" name="Picture 2" descr="http://icons.iconarchive.com/icons/miniartx/gifts-2/128/rose-icon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9565" y="3992562"/>
                <a:ext cx="1219200" cy="1219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7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4706" y="3325936"/>
              <a:ext cx="567771" cy="56777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왼쪽 화살표 3"/>
            <p:cNvSpPr/>
            <p:nvPr/>
          </p:nvSpPr>
          <p:spPr>
            <a:xfrm rot="2700000">
              <a:off x="4319290" y="3704605"/>
              <a:ext cx="426293" cy="38194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6" name="Picture 6" descr="http://icons.iconarchive.com/icons/yellowicon/easter/128/baske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19" y="1954279"/>
            <a:ext cx="1219200" cy="121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icons.iconarchive.com/icons/yellowicon/easter/128/basket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819" y="4124368"/>
            <a:ext cx="1219200" cy="121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://icons.iconarchive.com/icons/yellowicon/easter/128/basket-icon.png"/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641" y="4124368"/>
            <a:ext cx="1219200" cy="121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덧셈 기호 4"/>
          <p:cNvSpPr/>
          <p:nvPr/>
        </p:nvSpPr>
        <p:spPr>
          <a:xfrm>
            <a:off x="5664630" y="427677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5122" idx="3"/>
            <a:endCxn id="5126" idx="1"/>
          </p:cNvCxnSpPr>
          <p:nvPr/>
        </p:nvCxnSpPr>
        <p:spPr>
          <a:xfrm flipV="1">
            <a:off x="2766971" y="2563881"/>
            <a:ext cx="1795848" cy="10579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5122" idx="3"/>
            <a:endCxn id="10" idx="1"/>
          </p:cNvCxnSpPr>
          <p:nvPr/>
        </p:nvCxnSpPr>
        <p:spPr>
          <a:xfrm>
            <a:off x="2766971" y="3621860"/>
            <a:ext cx="1795848" cy="1112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18943" y="2216582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작물 축복 미 사용</a:t>
            </a:r>
            <a:endParaRPr lang="ko-KR" alt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3664895" y="489094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작물 축복 사용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6635865" y="5343572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축복 바구니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586362" y="3176771"/>
            <a:ext cx="1172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수확 보상 바구니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4588867" y="5343572"/>
            <a:ext cx="1172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수확 보상 바구니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6203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홈 </a:t>
            </a:r>
            <a:r>
              <a:rPr lang="ko-KR" altLang="en-US" sz="1800" b="1" dirty="0" err="1" smtClean="0"/>
              <a:t>엔티티</a:t>
            </a:r>
            <a:r>
              <a:rPr lang="ko-KR" altLang="en-US" sz="1800" b="1" dirty="0" smtClean="0"/>
              <a:t> 설계도 사용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77796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헬퍼를</a:t>
            </a:r>
            <a:r>
              <a:rPr lang="ko-KR" altLang="en-US" sz="1000" dirty="0" smtClean="0"/>
              <a:t> 통해 다른 유저의 홈 </a:t>
            </a:r>
            <a:r>
              <a:rPr lang="ko-KR" altLang="en-US" sz="1000" dirty="0" err="1" smtClean="0"/>
              <a:t>엔티티</a:t>
            </a:r>
            <a:r>
              <a:rPr lang="ko-KR" altLang="en-US" sz="1000" dirty="0" smtClean="0"/>
              <a:t> 배치 설계도를 가져와 거기서 약간의 수정을 거쳐 자신의 집에 그대로 적용할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최소한 유저가 </a:t>
            </a:r>
            <a:r>
              <a:rPr lang="ko-KR" altLang="en-US" sz="1000" dirty="0" err="1" smtClean="0"/>
              <a:t>헬퍼에게</a:t>
            </a:r>
            <a:r>
              <a:rPr lang="ko-KR" altLang="en-US" sz="1000" dirty="0" smtClean="0"/>
              <a:t> 자신의 홈 설계도를 주면 </a:t>
            </a:r>
            <a:r>
              <a:rPr lang="ko-KR" altLang="en-US" sz="1000" dirty="0" err="1" smtClean="0"/>
              <a:t>헬퍼가</a:t>
            </a:r>
            <a:r>
              <a:rPr lang="ko-KR" altLang="en-US" sz="1000" dirty="0" smtClean="0"/>
              <a:t> 각 </a:t>
            </a:r>
            <a:r>
              <a:rPr lang="ko-KR" altLang="en-US" sz="1000" dirty="0" err="1" smtClean="0"/>
              <a:t>엔티티를</a:t>
            </a:r>
            <a:r>
              <a:rPr lang="ko-KR" altLang="en-US" sz="1000" dirty="0" smtClean="0"/>
              <a:t> 홈에 배치 할 수 있도록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설계도는 따로 상점에서 구매해야 하며 설계도는 따로 </a:t>
            </a:r>
            <a:r>
              <a:rPr lang="en-US" altLang="ko-KR" sz="1000" dirty="0" smtClean="0"/>
              <a:t>UI</a:t>
            </a:r>
            <a:r>
              <a:rPr lang="ko-KR" altLang="en-US" sz="1000" smtClean="0"/>
              <a:t>가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설계도는 </a:t>
            </a:r>
            <a:r>
              <a:rPr lang="ko-KR" altLang="en-US" sz="1000" dirty="0" err="1" smtClean="0"/>
              <a:t>헬퍼에게</a:t>
            </a:r>
            <a:r>
              <a:rPr lang="ko-KR" altLang="en-US" sz="1000" dirty="0" smtClean="0"/>
              <a:t> 주면 사용이 완료되는 </a:t>
            </a:r>
            <a:r>
              <a:rPr lang="en-US" altLang="ko-KR" sz="1000" dirty="0" smtClean="0"/>
              <a:t>1</a:t>
            </a:r>
            <a:r>
              <a:rPr lang="ko-KR" altLang="en-US" sz="1000" smtClean="0"/>
              <a:t>회성 아이템이다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pic>
        <p:nvPicPr>
          <p:cNvPr id="4" name="Picture 2" descr="http://cdn.xl.thumbs.canstockphoto.com/canstock435462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12"/>
          <a:stretch/>
        </p:blipFill>
        <p:spPr bwMode="auto">
          <a:xfrm>
            <a:off x="6954694" y="3483911"/>
            <a:ext cx="309842" cy="40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icons.iconarchive.com/icons/custom-icon-design/pretty-office-2/128/man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35" y="3494432"/>
            <a:ext cx="427323" cy="42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cons.iconarchive.com/icons/hopstarter/sleek-xp-basic/72/Office-Girl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760" y="3494432"/>
            <a:ext cx="387116" cy="38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://icons.iconarchive.com/icons/iconleak/or/48/archiv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120" y="548153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icons.iconarchive.com/icons/icons8/ios7/96/Household-Armchair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778" y="5980227"/>
            <a:ext cx="516155" cy="51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ttp://icons.iconarchive.com/icons/hopstarter/sleek-xp-basic/96/Home-ico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206" y="5265031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14343" y="392861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smtClean="0"/>
              <a:t>A</a:t>
            </a:r>
            <a:r>
              <a:rPr lang="ko-KR" altLang="en-US" sz="1000" smtClean="0"/>
              <a:t>유저</a:t>
            </a:r>
            <a:endParaRPr lang="ko-KR" alt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4717147" y="3881548"/>
            <a:ext cx="5164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유저</a:t>
            </a:r>
            <a:endParaRPr lang="ko-KR" altLang="en-US" sz="1000"/>
          </a:p>
        </p:txBody>
      </p:sp>
      <p:sp>
        <p:nvSpPr>
          <p:cNvPr id="16" name="TextBox 15"/>
          <p:cNvSpPr txBox="1"/>
          <p:nvPr/>
        </p:nvSpPr>
        <p:spPr>
          <a:xfrm>
            <a:off x="3171290" y="3974777"/>
            <a:ext cx="1128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A</a:t>
            </a:r>
            <a:r>
              <a:rPr lang="ko-KR" altLang="en-US" sz="1000" smtClean="0"/>
              <a:t>의</a:t>
            </a:r>
            <a:r>
              <a:rPr lang="en-US" altLang="ko-KR" sz="1000" dirty="0"/>
              <a:t> </a:t>
            </a:r>
            <a:r>
              <a:rPr lang="ko-KR" altLang="en-US" sz="1000" smtClean="0"/>
              <a:t>집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설계도를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가져옴</a:t>
            </a:r>
            <a:endParaRPr lang="ko-KR" altLang="en-US" sz="1000" dirty="0"/>
          </a:p>
        </p:txBody>
      </p:sp>
      <p:sp>
        <p:nvSpPr>
          <p:cNvPr id="17" name="오른쪽 화살표 16"/>
          <p:cNvSpPr/>
          <p:nvPr/>
        </p:nvSpPr>
        <p:spPr>
          <a:xfrm>
            <a:off x="5346916" y="3595013"/>
            <a:ext cx="1454364" cy="205532"/>
          </a:xfrm>
          <a:prstGeom prst="rightArrow">
            <a:avLst>
              <a:gd name="adj1" fmla="val 50000"/>
              <a:gd name="adj2" fmla="val 94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Picture 6" descr="http://icons.iconarchive.com/icons/iconsmind/outline/96/Blueprint-icon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132" y="3387338"/>
            <a:ext cx="624548" cy="6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378989" y="3974777"/>
            <a:ext cx="11288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A</a:t>
            </a:r>
            <a:r>
              <a:rPr lang="ko-KR" altLang="en-US" sz="1000" smtClean="0"/>
              <a:t>의</a:t>
            </a:r>
            <a:r>
              <a:rPr lang="en-US" altLang="ko-KR" sz="1000" dirty="0"/>
              <a:t> </a:t>
            </a:r>
            <a:r>
              <a:rPr lang="ko-KR" altLang="en-US" sz="1000" smtClean="0"/>
              <a:t>집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설계도를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수정하여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헬퍼에서</a:t>
            </a:r>
            <a:r>
              <a:rPr lang="ko-KR" altLang="en-US" sz="1000" dirty="0" smtClean="0"/>
              <a:t> 전달</a:t>
            </a:r>
            <a:endParaRPr lang="ko-KR" altLang="en-US" sz="1000" dirty="0"/>
          </a:p>
        </p:txBody>
      </p:sp>
      <p:sp>
        <p:nvSpPr>
          <p:cNvPr id="19" name="오른쪽 화살표 18"/>
          <p:cNvSpPr/>
          <p:nvPr/>
        </p:nvSpPr>
        <p:spPr>
          <a:xfrm>
            <a:off x="2918308" y="3615183"/>
            <a:ext cx="1683412" cy="205532"/>
          </a:xfrm>
          <a:prstGeom prst="rightArrow">
            <a:avLst>
              <a:gd name="adj1" fmla="val 50000"/>
              <a:gd name="adj2" fmla="val 94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4" name="Picture 6" descr="http://icons.iconarchive.com/icons/iconsmind/outline/96/Blueprint-icon.png"/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433" y="3388329"/>
            <a:ext cx="624548" cy="6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6769927" y="3921755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의 헬퍼</a:t>
            </a:r>
            <a:endParaRPr lang="ko-KR" alt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5662720" y="6179432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의 홈</a:t>
            </a:r>
            <a:endParaRPr lang="ko-KR" altLang="en-US" sz="1000"/>
          </a:p>
        </p:txBody>
      </p:sp>
      <p:sp>
        <p:nvSpPr>
          <p:cNvPr id="22" name="오른쪽 화살표 21"/>
          <p:cNvSpPr/>
          <p:nvPr/>
        </p:nvSpPr>
        <p:spPr>
          <a:xfrm rot="7200000">
            <a:off x="6119581" y="4620484"/>
            <a:ext cx="1000805" cy="205532"/>
          </a:xfrm>
          <a:prstGeom prst="rightArrow">
            <a:avLst>
              <a:gd name="adj1" fmla="val 50000"/>
              <a:gd name="adj2" fmla="val 94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88358" y="4605936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가</a:t>
            </a:r>
            <a:r>
              <a:rPr lang="en-US" altLang="ko-KR" sz="1000" dirty="0" smtClean="0"/>
              <a:t> </a:t>
            </a:r>
            <a:r>
              <a:rPr lang="ko-KR" altLang="en-US" sz="1000" smtClean="0"/>
              <a:t>준 설계도 대로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B</a:t>
            </a:r>
            <a:r>
              <a:rPr lang="ko-KR" altLang="en-US" sz="1000" smtClean="0"/>
              <a:t>의 홈에 엔티티 배치</a:t>
            </a:r>
            <a:endParaRPr lang="ko-KR" altLang="en-US" sz="1000" dirty="0"/>
          </a:p>
        </p:txBody>
      </p:sp>
      <p:sp>
        <p:nvSpPr>
          <p:cNvPr id="7" name="왼쪽 화살표 6"/>
          <p:cNvSpPr/>
          <p:nvPr/>
        </p:nvSpPr>
        <p:spPr>
          <a:xfrm rot="19526252">
            <a:off x="6189615" y="5668927"/>
            <a:ext cx="414941" cy="205532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왼쪽 화살표 24"/>
          <p:cNvSpPr/>
          <p:nvPr/>
        </p:nvSpPr>
        <p:spPr>
          <a:xfrm rot="1800000">
            <a:off x="6191519" y="6094311"/>
            <a:ext cx="414941" cy="205532"/>
          </a:xfrm>
          <a:prstGeom prst="lef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064188" y="5193871"/>
            <a:ext cx="2247838" cy="14491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82" name="Picture 14" descr="http://icons.iconarchive.com/icons/paomedia/small-n-flat/96/shop-icon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18" y="1525610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29"/>
          <p:cNvSpPr/>
          <p:nvPr/>
        </p:nvSpPr>
        <p:spPr>
          <a:xfrm rot="5400000">
            <a:off x="4509568" y="2818134"/>
            <a:ext cx="932880" cy="205532"/>
          </a:xfrm>
          <a:prstGeom prst="rightArrow">
            <a:avLst>
              <a:gd name="adj1" fmla="val 50000"/>
              <a:gd name="adj2" fmla="val 94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6" descr="http://icons.iconarchive.com/icons/iconsmind/outline/96/Blueprint-icon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044" y="2501031"/>
            <a:ext cx="624548" cy="6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286592" y="2577111"/>
            <a:ext cx="870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상점에서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설계도 구매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5264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작물 잠금 설정 </a:t>
            </a:r>
            <a:r>
              <a:rPr lang="en-US" altLang="ko-KR" sz="1800" b="1" dirty="0" smtClean="0"/>
              <a:t>– </a:t>
            </a:r>
            <a:r>
              <a:rPr lang="ko-KR" altLang="en-US" sz="1800" b="1" smtClean="0"/>
              <a:t>알바 금지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865493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홈가든</a:t>
            </a:r>
            <a:r>
              <a:rPr lang="ko-KR" altLang="en-US" sz="1000" dirty="0" smtClean="0"/>
              <a:t> 도우미를 통해 특정 작물에 대해 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금지를 걸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각 작물에 대해 개별적으로 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금지를 걸거나 풀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금지를 푼 작물은 바로 다른 사람이 </a:t>
            </a:r>
            <a:r>
              <a:rPr lang="ko-KR" altLang="en-US" sz="1000" dirty="0" err="1" smtClean="0"/>
              <a:t>알바를</a:t>
            </a:r>
            <a:r>
              <a:rPr lang="ko-KR" altLang="en-US" sz="1000" dirty="0" smtClean="0"/>
              <a:t> 걸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금지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해제는 해당 홈의 주인과 관리자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그리고 배우자만 변경할 수 있다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처음 작물을 만들었을 때 모든 작물은 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허용 상태이며 이미 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중인 작물에 한해서는 작물 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금지를 걸어도 </a:t>
            </a:r>
            <a:r>
              <a:rPr lang="ko-KR" altLang="en-US" sz="1000" dirty="0" err="1" smtClean="0"/>
              <a:t>알바를</a:t>
            </a:r>
            <a:r>
              <a:rPr lang="ko-KR" altLang="en-US" sz="1000" dirty="0" smtClean="0"/>
              <a:t> 중단 시킬 수는 없다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12" name="오른쪽 화살표 111"/>
          <p:cNvSpPr/>
          <p:nvPr/>
        </p:nvSpPr>
        <p:spPr>
          <a:xfrm>
            <a:off x="4527318" y="2709696"/>
            <a:ext cx="1683412" cy="1137901"/>
          </a:xfrm>
          <a:prstGeom prst="rightArrow">
            <a:avLst>
              <a:gd name="adj1" fmla="val 50000"/>
              <a:gd name="adj2" fmla="val 85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89" name="그룹 7188"/>
          <p:cNvGrpSpPr/>
          <p:nvPr/>
        </p:nvGrpSpPr>
        <p:grpSpPr>
          <a:xfrm>
            <a:off x="550589" y="1739379"/>
            <a:ext cx="3369917" cy="3514101"/>
            <a:chOff x="550589" y="1739379"/>
            <a:chExt cx="3369917" cy="3514101"/>
          </a:xfrm>
        </p:grpSpPr>
        <p:grpSp>
          <p:nvGrpSpPr>
            <p:cNvPr id="7171" name="그룹 7170"/>
            <p:cNvGrpSpPr/>
            <p:nvPr/>
          </p:nvGrpSpPr>
          <p:grpSpPr>
            <a:xfrm>
              <a:off x="550589" y="1739379"/>
              <a:ext cx="3369917" cy="3514101"/>
              <a:chOff x="5337636" y="1739379"/>
              <a:chExt cx="3369917" cy="3514101"/>
            </a:xfrm>
          </p:grpSpPr>
          <p:pic>
            <p:nvPicPr>
              <p:cNvPr id="4" name="Picture 2" descr="http://cdn.xl.thumbs.canstockphoto.com/canstock43546208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12"/>
              <a:stretch/>
            </p:blipFill>
            <p:spPr bwMode="auto">
              <a:xfrm>
                <a:off x="5754465" y="1813595"/>
                <a:ext cx="309842" cy="408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172" name="Picture 4" descr="http://icons.iconarchive.com/icons/hopstarter/sleek-xp-basic/72/Office-Girl-icon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6552" y="1739379"/>
                <a:ext cx="387116" cy="3871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7922975" y="2122002"/>
                <a:ext cx="6142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홈 주인</a:t>
                </a:r>
                <a:endParaRPr lang="ko-KR" altLang="en-US" sz="10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666429" y="2212767"/>
                <a:ext cx="4411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헬퍼</a:t>
                </a:r>
                <a:endParaRPr lang="ko-KR" altLang="en-US" sz="1000" dirty="0"/>
              </a:p>
            </p:txBody>
          </p:sp>
          <p:pic>
            <p:nvPicPr>
              <p:cNvPr id="32" name="Picture 2" descr="http://icons.iconarchive.com/icons/custom-icon-design/pretty-office-2/128/man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3385" y="4826157"/>
                <a:ext cx="427323" cy="4273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" name="그룹 5"/>
              <p:cNvGrpSpPr/>
              <p:nvPr/>
            </p:nvGrpSpPr>
            <p:grpSpPr>
              <a:xfrm>
                <a:off x="5496536" y="2923466"/>
                <a:ext cx="567771" cy="813993"/>
                <a:chOff x="5496536" y="2923466"/>
                <a:chExt cx="567771" cy="813993"/>
              </a:xfrm>
            </p:grpSpPr>
            <p:sp>
              <p:nvSpPr>
                <p:cNvPr id="23" name="TextBox 22"/>
                <p:cNvSpPr txBox="1"/>
                <p:nvPr/>
              </p:nvSpPr>
              <p:spPr>
                <a:xfrm>
                  <a:off x="5562745" y="3491238"/>
                  <a:ext cx="383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smtClean="0"/>
                    <a:t>1</a:t>
                  </a:r>
                  <a:r>
                    <a:rPr lang="ko-KR" altLang="en-US" sz="1000" dirty="0"/>
                    <a:t>번</a:t>
                  </a:r>
                </a:p>
              </p:txBody>
            </p:sp>
            <p:pic>
              <p:nvPicPr>
                <p:cNvPr id="38" name="Picture 2" descr="http://icons.iconarchive.com/icons/raindropmemory/down-to-earth/96/G12-Flower-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96536" y="2923466"/>
                  <a:ext cx="567771" cy="567772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" name="그룹 8"/>
              <p:cNvGrpSpPr/>
              <p:nvPr/>
            </p:nvGrpSpPr>
            <p:grpSpPr>
              <a:xfrm>
                <a:off x="6377618" y="2923466"/>
                <a:ext cx="567771" cy="813992"/>
                <a:chOff x="6341481" y="2923466"/>
                <a:chExt cx="567771" cy="813992"/>
              </a:xfrm>
            </p:grpSpPr>
            <p:pic>
              <p:nvPicPr>
                <p:cNvPr id="41" name="Picture 2" descr="http://icons.iconarchive.com/icons/raindropmemory/down-to-earth/96/G12-Flower-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41481" y="2923466"/>
                  <a:ext cx="567771" cy="567772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5" name="TextBox 44"/>
                <p:cNvSpPr txBox="1"/>
                <p:nvPr/>
              </p:nvSpPr>
              <p:spPr>
                <a:xfrm>
                  <a:off x="6433646" y="3491237"/>
                  <a:ext cx="383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2</a:t>
                  </a:r>
                  <a:r>
                    <a:rPr lang="ko-KR" altLang="en-US" sz="1000" dirty="0" smtClean="0"/>
                    <a:t>번</a:t>
                  </a:r>
                  <a:endParaRPr lang="ko-KR" altLang="en-US" sz="1000" dirty="0"/>
                </a:p>
              </p:txBody>
            </p:sp>
          </p:grpSp>
          <p:grpSp>
            <p:nvGrpSpPr>
              <p:cNvPr id="10" name="그룹 9"/>
              <p:cNvGrpSpPr/>
              <p:nvPr/>
            </p:nvGrpSpPr>
            <p:grpSpPr>
              <a:xfrm>
                <a:off x="7258700" y="2923466"/>
                <a:ext cx="567771" cy="813991"/>
                <a:chOff x="7265647" y="2923466"/>
                <a:chExt cx="567771" cy="813991"/>
              </a:xfrm>
            </p:grpSpPr>
            <p:pic>
              <p:nvPicPr>
                <p:cNvPr id="40" name="Picture 2" descr="http://icons.iconarchive.com/icons/raindropmemory/down-to-earth/96/G12-Flower-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5647" y="2923466"/>
                  <a:ext cx="567771" cy="567772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6" name="TextBox 45"/>
                <p:cNvSpPr txBox="1"/>
                <p:nvPr/>
              </p:nvSpPr>
              <p:spPr>
                <a:xfrm>
                  <a:off x="7357812" y="3491236"/>
                  <a:ext cx="383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3</a:t>
                  </a:r>
                  <a:r>
                    <a:rPr lang="ko-KR" altLang="en-US" sz="1000" dirty="0" smtClean="0"/>
                    <a:t>번</a:t>
                  </a:r>
                  <a:endParaRPr lang="ko-KR" altLang="en-US" sz="1000" dirty="0"/>
                </a:p>
              </p:txBody>
            </p:sp>
          </p:grpSp>
          <p:grpSp>
            <p:nvGrpSpPr>
              <p:cNvPr id="11" name="그룹 10"/>
              <p:cNvGrpSpPr/>
              <p:nvPr/>
            </p:nvGrpSpPr>
            <p:grpSpPr>
              <a:xfrm>
                <a:off x="8139782" y="2923466"/>
                <a:ext cx="567771" cy="813990"/>
                <a:chOff x="8139782" y="2923466"/>
                <a:chExt cx="567771" cy="813990"/>
              </a:xfrm>
            </p:grpSpPr>
            <p:pic>
              <p:nvPicPr>
                <p:cNvPr id="39" name="Picture 2" descr="http://icons.iconarchive.com/icons/raindropmemory/down-to-earth/96/G12-Flower-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39782" y="2923466"/>
                  <a:ext cx="567771" cy="567772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TextBox 46"/>
                <p:cNvSpPr txBox="1"/>
                <p:nvPr/>
              </p:nvSpPr>
              <p:spPr>
                <a:xfrm>
                  <a:off x="8231947" y="3491235"/>
                  <a:ext cx="383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4</a:t>
                  </a:r>
                  <a:r>
                    <a:rPr lang="ko-KR" altLang="en-US" sz="1000" dirty="0" smtClean="0"/>
                    <a:t>번</a:t>
                  </a:r>
                  <a:endParaRPr lang="ko-KR" altLang="en-US" sz="1000" dirty="0"/>
                </a:p>
              </p:txBody>
            </p:sp>
          </p:grpSp>
          <p:sp>
            <p:nvSpPr>
              <p:cNvPr id="12" name="왼쪽 화살표 11"/>
              <p:cNvSpPr/>
              <p:nvPr/>
            </p:nvSpPr>
            <p:spPr>
              <a:xfrm>
                <a:off x="6329713" y="1970451"/>
                <a:ext cx="1479683" cy="243927"/>
              </a:xfrm>
              <a:prstGeom prst="leftArrow">
                <a:avLst>
                  <a:gd name="adj1" fmla="val 50000"/>
                  <a:gd name="adj2" fmla="val 24464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329714" y="1739618"/>
                <a:ext cx="157767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1, 3</a:t>
                </a:r>
                <a:r>
                  <a:rPr lang="ko-KR" altLang="en-US" sz="900" dirty="0" smtClean="0"/>
                  <a:t>번 작물 </a:t>
                </a:r>
                <a:r>
                  <a:rPr lang="ko-KR" altLang="en-US" sz="900" dirty="0" err="1" smtClean="0"/>
                  <a:t>알바</a:t>
                </a:r>
                <a:r>
                  <a:rPr lang="ko-KR" altLang="en-US" sz="900" dirty="0" smtClean="0"/>
                  <a:t> 금지 요청</a:t>
                </a:r>
                <a:endParaRPr lang="ko-KR" altLang="en-US" sz="900" dirty="0"/>
              </a:p>
            </p:txBody>
          </p:sp>
          <p:cxnSp>
            <p:nvCxnSpPr>
              <p:cNvPr id="27" name="직선 화살표 연결선 26"/>
              <p:cNvCxnSpPr>
                <a:stCxn id="20" idx="2"/>
                <a:endCxn id="38" idx="0"/>
              </p:cNvCxnSpPr>
              <p:nvPr/>
            </p:nvCxnSpPr>
            <p:spPr>
              <a:xfrm flipH="1">
                <a:off x="5780422" y="2458988"/>
                <a:ext cx="106581" cy="46447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55"/>
              <p:cNvCxnSpPr>
                <a:stCxn id="20" idx="2"/>
                <a:endCxn id="40" idx="0"/>
              </p:cNvCxnSpPr>
              <p:nvPr/>
            </p:nvCxnSpPr>
            <p:spPr>
              <a:xfrm>
                <a:off x="5887003" y="2458988"/>
                <a:ext cx="1655583" cy="46447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곱셈 기호 49"/>
              <p:cNvSpPr/>
              <p:nvPr/>
            </p:nvSpPr>
            <p:spPr>
              <a:xfrm>
                <a:off x="5337636" y="2823056"/>
                <a:ext cx="914400" cy="914400"/>
              </a:xfrm>
              <a:prstGeom prst="mathMultiply">
                <a:avLst>
                  <a:gd name="adj1" fmla="val 12709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곱셈 기호 59"/>
              <p:cNvSpPr/>
              <p:nvPr/>
            </p:nvSpPr>
            <p:spPr>
              <a:xfrm>
                <a:off x="7044257" y="2821448"/>
                <a:ext cx="914400" cy="914400"/>
              </a:xfrm>
              <a:prstGeom prst="mathMultiply">
                <a:avLst>
                  <a:gd name="adj1" fmla="val 12709"/>
                </a:avLst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799633" y="2543304"/>
                <a:ext cx="742511" cy="24622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000" err="1" smtClean="0"/>
                  <a:t>알바</a:t>
                </a:r>
                <a:r>
                  <a:rPr lang="ko-KR" altLang="en-US" sz="1000" dirty="0" smtClean="0"/>
                  <a:t> 금지</a:t>
                </a:r>
                <a:endParaRPr lang="ko-KR" altLang="en-US" sz="1000" dirty="0"/>
              </a:p>
            </p:txBody>
          </p:sp>
          <p:cxnSp>
            <p:nvCxnSpPr>
              <p:cNvPr id="53" name="직선 화살표 연결선 52"/>
              <p:cNvCxnSpPr>
                <a:stCxn id="32" idx="0"/>
                <a:endCxn id="46" idx="2"/>
              </p:cNvCxnSpPr>
              <p:nvPr/>
            </p:nvCxnSpPr>
            <p:spPr>
              <a:xfrm flipV="1">
                <a:off x="7017047" y="3737457"/>
                <a:ext cx="525538" cy="10887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68"/>
              <p:cNvCxnSpPr>
                <a:stCxn id="32" idx="0"/>
                <a:endCxn id="45" idx="2"/>
              </p:cNvCxnSpPr>
              <p:nvPr/>
            </p:nvCxnSpPr>
            <p:spPr>
              <a:xfrm flipH="1" flipV="1">
                <a:off x="6661503" y="3737458"/>
                <a:ext cx="355544" cy="10886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062620" y="3858532"/>
                <a:ext cx="742511" cy="24622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000" err="1" smtClean="0"/>
                  <a:t>알바</a:t>
                </a:r>
                <a:r>
                  <a:rPr lang="ko-KR" altLang="en-US" sz="1000" dirty="0" smtClean="0"/>
                  <a:t> 불가</a:t>
                </a:r>
                <a:endParaRPr lang="ko-KR" altLang="en-US" sz="10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274536" y="3858532"/>
                <a:ext cx="742511" cy="24622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000" dirty="0" err="1" smtClean="0"/>
                  <a:t>알바</a:t>
                </a:r>
                <a:r>
                  <a:rPr lang="ko-KR" altLang="en-US" sz="1000" dirty="0" smtClean="0"/>
                  <a:t> 가능</a:t>
                </a:r>
                <a:endParaRPr lang="ko-KR" altLang="en-US" sz="1000" dirty="0"/>
              </a:p>
            </p:txBody>
          </p:sp>
        </p:grpSp>
        <p:cxnSp>
          <p:nvCxnSpPr>
            <p:cNvPr id="116" name="직선 화살표 연결선 115"/>
            <p:cNvCxnSpPr>
              <a:stCxn id="32" idx="0"/>
              <a:endCxn id="23" idx="2"/>
            </p:cNvCxnSpPr>
            <p:nvPr/>
          </p:nvCxnSpPr>
          <p:spPr>
            <a:xfrm flipH="1" flipV="1">
              <a:off x="967418" y="3737459"/>
              <a:ext cx="1262582" cy="10886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화살표 연결선 118"/>
            <p:cNvCxnSpPr>
              <a:stCxn id="32" idx="0"/>
              <a:endCxn id="47" idx="2"/>
            </p:cNvCxnSpPr>
            <p:nvPr/>
          </p:nvCxnSpPr>
          <p:spPr>
            <a:xfrm flipV="1">
              <a:off x="2230000" y="3737456"/>
              <a:ext cx="1406620" cy="1088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699405" y="3858532"/>
              <a:ext cx="742511" cy="24622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err="1" smtClean="0"/>
                <a:t>알바</a:t>
              </a:r>
              <a:r>
                <a:rPr lang="ko-KR" altLang="en-US" sz="1000" dirty="0" smtClean="0"/>
                <a:t> 불가</a:t>
              </a:r>
              <a:endParaRPr lang="ko-KR" altLang="en-US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3071807" y="3852087"/>
              <a:ext cx="742511" cy="24622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알바</a:t>
              </a:r>
              <a:r>
                <a:rPr lang="ko-KR" altLang="en-US" sz="1000" dirty="0" smtClean="0"/>
                <a:t> 가능</a:t>
              </a:r>
              <a:endParaRPr lang="ko-KR" altLang="en-US" sz="1000" dirty="0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6560091" y="1734184"/>
            <a:ext cx="3369917" cy="3514101"/>
            <a:chOff x="550589" y="1739379"/>
            <a:chExt cx="3369917" cy="3514101"/>
          </a:xfrm>
        </p:grpSpPr>
        <p:grpSp>
          <p:nvGrpSpPr>
            <p:cNvPr id="130" name="그룹 129"/>
            <p:cNvGrpSpPr/>
            <p:nvPr/>
          </p:nvGrpSpPr>
          <p:grpSpPr>
            <a:xfrm>
              <a:off x="550589" y="1739379"/>
              <a:ext cx="3369917" cy="3514101"/>
              <a:chOff x="5337636" y="1739379"/>
              <a:chExt cx="3369917" cy="3514101"/>
            </a:xfrm>
          </p:grpSpPr>
          <p:pic>
            <p:nvPicPr>
              <p:cNvPr id="135" name="Picture 2" descr="http://cdn.xl.thumbs.canstockphoto.com/canstock43546208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412"/>
              <a:stretch/>
            </p:blipFill>
            <p:spPr bwMode="auto">
              <a:xfrm>
                <a:off x="5754465" y="1813595"/>
                <a:ext cx="309842" cy="408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6" name="Picture 4" descr="http://icons.iconarchive.com/icons/hopstarter/sleek-xp-basic/72/Office-Girl-icon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6552" y="1739379"/>
                <a:ext cx="387116" cy="3871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7" name="TextBox 136"/>
              <p:cNvSpPr txBox="1"/>
              <p:nvPr/>
            </p:nvSpPr>
            <p:spPr>
              <a:xfrm>
                <a:off x="7922975" y="2122002"/>
                <a:ext cx="6142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홈 주인</a:t>
                </a:r>
                <a:endParaRPr lang="ko-KR" altLang="en-US" sz="100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666429" y="2212767"/>
                <a:ext cx="4411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err="1" smtClean="0"/>
                  <a:t>헬퍼</a:t>
                </a:r>
                <a:endParaRPr lang="ko-KR" altLang="en-US" sz="1000" dirty="0"/>
              </a:p>
            </p:txBody>
          </p:sp>
          <p:pic>
            <p:nvPicPr>
              <p:cNvPr id="139" name="Picture 2" descr="http://icons.iconarchive.com/icons/custom-icon-design/pretty-office-2/128/man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3385" y="4826157"/>
                <a:ext cx="427323" cy="4273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0" name="그룹 139"/>
              <p:cNvGrpSpPr/>
              <p:nvPr/>
            </p:nvGrpSpPr>
            <p:grpSpPr>
              <a:xfrm>
                <a:off x="5496536" y="2923466"/>
                <a:ext cx="567771" cy="813993"/>
                <a:chOff x="5496536" y="2923466"/>
                <a:chExt cx="567771" cy="813993"/>
              </a:xfrm>
            </p:grpSpPr>
            <p:sp>
              <p:nvSpPr>
                <p:cNvPr id="161" name="TextBox 160"/>
                <p:cNvSpPr txBox="1"/>
                <p:nvPr/>
              </p:nvSpPr>
              <p:spPr>
                <a:xfrm>
                  <a:off x="5562745" y="3491238"/>
                  <a:ext cx="383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smtClean="0"/>
                    <a:t>1</a:t>
                  </a:r>
                  <a:r>
                    <a:rPr lang="ko-KR" altLang="en-US" sz="1000" dirty="0"/>
                    <a:t>번</a:t>
                  </a:r>
                </a:p>
              </p:txBody>
            </p:sp>
            <p:pic>
              <p:nvPicPr>
                <p:cNvPr id="162" name="Picture 2" descr="http://icons.iconarchive.com/icons/raindropmemory/down-to-earth/96/G12-Flower-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496536" y="2923466"/>
                  <a:ext cx="567771" cy="567772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141" name="그룹 140"/>
              <p:cNvGrpSpPr/>
              <p:nvPr/>
            </p:nvGrpSpPr>
            <p:grpSpPr>
              <a:xfrm>
                <a:off x="6377618" y="2923466"/>
                <a:ext cx="567771" cy="813992"/>
                <a:chOff x="6341481" y="2923466"/>
                <a:chExt cx="567771" cy="813992"/>
              </a:xfrm>
            </p:grpSpPr>
            <p:pic>
              <p:nvPicPr>
                <p:cNvPr id="159" name="Picture 2" descr="http://icons.iconarchive.com/icons/raindropmemory/down-to-earth/96/G12-Flower-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41481" y="2923466"/>
                  <a:ext cx="567771" cy="567772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0" name="TextBox 159"/>
                <p:cNvSpPr txBox="1"/>
                <p:nvPr/>
              </p:nvSpPr>
              <p:spPr>
                <a:xfrm>
                  <a:off x="6433646" y="3491237"/>
                  <a:ext cx="383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2</a:t>
                  </a:r>
                  <a:r>
                    <a:rPr lang="ko-KR" altLang="en-US" sz="1000" dirty="0" smtClean="0"/>
                    <a:t>번</a:t>
                  </a:r>
                  <a:endParaRPr lang="ko-KR" altLang="en-US" sz="1000" dirty="0"/>
                </a:p>
              </p:txBody>
            </p:sp>
          </p:grpSp>
          <p:grpSp>
            <p:nvGrpSpPr>
              <p:cNvPr id="142" name="그룹 141"/>
              <p:cNvGrpSpPr/>
              <p:nvPr/>
            </p:nvGrpSpPr>
            <p:grpSpPr>
              <a:xfrm>
                <a:off x="7258700" y="2923466"/>
                <a:ext cx="567771" cy="813991"/>
                <a:chOff x="7265647" y="2923466"/>
                <a:chExt cx="567771" cy="813991"/>
              </a:xfrm>
            </p:grpSpPr>
            <p:pic>
              <p:nvPicPr>
                <p:cNvPr id="157" name="Picture 2" descr="http://icons.iconarchive.com/icons/raindropmemory/down-to-earth/96/G12-Flower-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265647" y="2923466"/>
                  <a:ext cx="567771" cy="567772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8" name="TextBox 157"/>
                <p:cNvSpPr txBox="1"/>
                <p:nvPr/>
              </p:nvSpPr>
              <p:spPr>
                <a:xfrm>
                  <a:off x="7357812" y="3491236"/>
                  <a:ext cx="383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3</a:t>
                  </a:r>
                  <a:r>
                    <a:rPr lang="ko-KR" altLang="en-US" sz="1000" dirty="0" smtClean="0"/>
                    <a:t>번</a:t>
                  </a:r>
                  <a:endParaRPr lang="ko-KR" altLang="en-US" sz="1000" dirty="0"/>
                </a:p>
              </p:txBody>
            </p:sp>
          </p:grpSp>
          <p:grpSp>
            <p:nvGrpSpPr>
              <p:cNvPr id="143" name="그룹 142"/>
              <p:cNvGrpSpPr/>
              <p:nvPr/>
            </p:nvGrpSpPr>
            <p:grpSpPr>
              <a:xfrm>
                <a:off x="8139782" y="2923466"/>
                <a:ext cx="567771" cy="813990"/>
                <a:chOff x="8139782" y="2923466"/>
                <a:chExt cx="567771" cy="813990"/>
              </a:xfrm>
            </p:grpSpPr>
            <p:pic>
              <p:nvPicPr>
                <p:cNvPr id="155" name="Picture 2" descr="http://icons.iconarchive.com/icons/raindropmemory/down-to-earth/96/G12-Flower-icon.png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139782" y="2923466"/>
                  <a:ext cx="567771" cy="567772"/>
                </a:xfrm>
                <a:prstGeom prst="rect">
                  <a:avLst/>
                </a:prstGeom>
                <a:noFill/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6" name="TextBox 155"/>
                <p:cNvSpPr txBox="1"/>
                <p:nvPr/>
              </p:nvSpPr>
              <p:spPr>
                <a:xfrm>
                  <a:off x="8231947" y="3491235"/>
                  <a:ext cx="38343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/>
                    <a:t>4</a:t>
                  </a:r>
                  <a:r>
                    <a:rPr lang="ko-KR" altLang="en-US" sz="1000" dirty="0" smtClean="0"/>
                    <a:t>번</a:t>
                  </a:r>
                  <a:endParaRPr lang="ko-KR" altLang="en-US" sz="1000" dirty="0"/>
                </a:p>
              </p:txBody>
            </p:sp>
          </p:grpSp>
          <p:sp>
            <p:nvSpPr>
              <p:cNvPr id="144" name="왼쪽 화살표 143"/>
              <p:cNvSpPr/>
              <p:nvPr/>
            </p:nvSpPr>
            <p:spPr>
              <a:xfrm>
                <a:off x="6329713" y="1970451"/>
                <a:ext cx="1479683" cy="243927"/>
              </a:xfrm>
              <a:prstGeom prst="leftArrow">
                <a:avLst>
                  <a:gd name="adj1" fmla="val 50000"/>
                  <a:gd name="adj2" fmla="val 24464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329714" y="1739618"/>
                <a:ext cx="171874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3</a:t>
                </a:r>
                <a:r>
                  <a:rPr lang="ko-KR" altLang="en-US" sz="900" dirty="0" smtClean="0"/>
                  <a:t>번 작물 </a:t>
                </a:r>
                <a:r>
                  <a:rPr lang="ko-KR" altLang="en-US" sz="900" dirty="0" err="1" smtClean="0"/>
                  <a:t>알바</a:t>
                </a:r>
                <a:r>
                  <a:rPr lang="ko-KR" altLang="en-US" sz="900" dirty="0" smtClean="0"/>
                  <a:t> 금지 해제 요청</a:t>
                </a:r>
                <a:endParaRPr lang="ko-KR" altLang="en-US" sz="900" dirty="0"/>
              </a:p>
            </p:txBody>
          </p:sp>
          <p:cxnSp>
            <p:nvCxnSpPr>
              <p:cNvPr id="147" name="직선 화살표 연결선 146"/>
              <p:cNvCxnSpPr>
                <a:stCxn id="138" idx="2"/>
                <a:endCxn id="157" idx="0"/>
              </p:cNvCxnSpPr>
              <p:nvPr/>
            </p:nvCxnSpPr>
            <p:spPr>
              <a:xfrm>
                <a:off x="5887003" y="2458988"/>
                <a:ext cx="1655583" cy="4644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sp>
            <p:nvSpPr>
              <p:cNvPr id="148" name="곱셈 기호 147"/>
              <p:cNvSpPr/>
              <p:nvPr/>
            </p:nvSpPr>
            <p:spPr>
              <a:xfrm>
                <a:off x="5337636" y="2823056"/>
                <a:ext cx="914400" cy="914400"/>
              </a:xfrm>
              <a:prstGeom prst="mathMultiply">
                <a:avLst>
                  <a:gd name="adj1" fmla="val 127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6229043" y="2545372"/>
                <a:ext cx="742511" cy="24622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금지 해제</a:t>
                </a:r>
                <a:endParaRPr lang="ko-KR" altLang="en-US" sz="1000" dirty="0"/>
              </a:p>
            </p:txBody>
          </p:sp>
          <p:cxnSp>
            <p:nvCxnSpPr>
              <p:cNvPr id="151" name="직선 화살표 연결선 150"/>
              <p:cNvCxnSpPr>
                <a:stCxn id="139" idx="0"/>
                <a:endCxn id="158" idx="2"/>
              </p:cNvCxnSpPr>
              <p:nvPr/>
            </p:nvCxnSpPr>
            <p:spPr>
              <a:xfrm flipV="1">
                <a:off x="7017047" y="3737457"/>
                <a:ext cx="525538" cy="10887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cxnSp>
          <p:cxnSp>
            <p:nvCxnSpPr>
              <p:cNvPr id="152" name="직선 화살표 연결선 151"/>
              <p:cNvCxnSpPr>
                <a:stCxn id="139" idx="0"/>
                <a:endCxn id="160" idx="2"/>
              </p:cNvCxnSpPr>
              <p:nvPr/>
            </p:nvCxnSpPr>
            <p:spPr>
              <a:xfrm flipH="1" flipV="1">
                <a:off x="6661503" y="3737458"/>
                <a:ext cx="355544" cy="10886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/>
              <p:cNvSpPr txBox="1"/>
              <p:nvPr/>
            </p:nvSpPr>
            <p:spPr>
              <a:xfrm>
                <a:off x="7062620" y="3858532"/>
                <a:ext cx="742511" cy="246221"/>
              </a:xfrm>
              <a:prstGeom prst="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000" err="1" smtClean="0"/>
                  <a:t>알바</a:t>
                </a:r>
                <a:r>
                  <a:rPr lang="ko-KR" altLang="en-US" sz="1000" dirty="0" smtClean="0"/>
                  <a:t> 가능</a:t>
                </a:r>
                <a:endParaRPr lang="ko-KR" altLang="en-US" sz="1000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6274536" y="3858532"/>
                <a:ext cx="742511" cy="246221"/>
              </a:xfrm>
              <a:prstGeom prst="rect">
                <a:avLst/>
              </a:prstGeom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ko-KR" altLang="en-US" sz="1000" dirty="0" err="1" smtClean="0"/>
                  <a:t>알바</a:t>
                </a:r>
                <a:r>
                  <a:rPr lang="ko-KR" altLang="en-US" sz="1000" dirty="0" smtClean="0"/>
                  <a:t> 가능</a:t>
                </a:r>
                <a:endParaRPr lang="ko-KR" altLang="en-US" sz="1000" dirty="0"/>
              </a:p>
            </p:txBody>
          </p:sp>
        </p:grpSp>
        <p:cxnSp>
          <p:nvCxnSpPr>
            <p:cNvPr id="131" name="직선 화살표 연결선 130"/>
            <p:cNvCxnSpPr>
              <a:stCxn id="139" idx="0"/>
              <a:endCxn id="161" idx="2"/>
            </p:cNvCxnSpPr>
            <p:nvPr/>
          </p:nvCxnSpPr>
          <p:spPr>
            <a:xfrm flipH="1" flipV="1">
              <a:off x="967418" y="3737459"/>
              <a:ext cx="1262582" cy="10886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/>
            <p:cNvCxnSpPr>
              <a:stCxn id="139" idx="0"/>
              <a:endCxn id="156" idx="2"/>
            </p:cNvCxnSpPr>
            <p:nvPr/>
          </p:nvCxnSpPr>
          <p:spPr>
            <a:xfrm flipV="1">
              <a:off x="2230000" y="3737456"/>
              <a:ext cx="1406620" cy="1088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/>
            <p:cNvSpPr txBox="1"/>
            <p:nvPr/>
          </p:nvSpPr>
          <p:spPr>
            <a:xfrm>
              <a:off x="699405" y="3858532"/>
              <a:ext cx="742511" cy="246221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err="1" smtClean="0"/>
                <a:t>알바</a:t>
              </a:r>
              <a:r>
                <a:rPr lang="ko-KR" altLang="en-US" sz="1000" dirty="0" smtClean="0"/>
                <a:t> 불가</a:t>
              </a:r>
              <a:endParaRPr lang="ko-KR" altLang="en-US" sz="10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3071807" y="3852087"/>
              <a:ext cx="742511" cy="24622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err="1" smtClean="0"/>
                <a:t>알바</a:t>
              </a:r>
              <a:r>
                <a:rPr lang="ko-KR" altLang="en-US" sz="1000" dirty="0" smtClean="0"/>
                <a:t> 가능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13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smtClean="0"/>
              <a:t>작물 잠금 설정 </a:t>
            </a:r>
            <a:r>
              <a:rPr lang="en-US" altLang="ko-KR" sz="1800" b="1" dirty="0" smtClean="0"/>
              <a:t>– </a:t>
            </a:r>
            <a:r>
              <a:rPr lang="ko-KR" altLang="en-US" sz="1800" b="1" smtClean="0"/>
              <a:t>작물 판매</a:t>
            </a:r>
            <a:r>
              <a:rPr lang="en-US" altLang="ko-KR" sz="1800" b="1" dirty="0"/>
              <a:t> </a:t>
            </a:r>
            <a:r>
              <a:rPr lang="ko-KR" altLang="en-US" sz="1800" b="1" smtClean="0"/>
              <a:t>금지</a:t>
            </a:r>
            <a:endParaRPr lang="ko-KR" altLang="en-US" sz="1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26681"/>
            <a:ext cx="59490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유저는 </a:t>
            </a:r>
            <a:r>
              <a:rPr lang="ko-KR" altLang="en-US" sz="1000" dirty="0" err="1" smtClean="0"/>
              <a:t>알바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금지외</a:t>
            </a:r>
            <a:r>
              <a:rPr lang="ko-KR" altLang="en-US" sz="1000" dirty="0" smtClean="0"/>
              <a:t> 특정 작물에 한해 작물을 판매할 수 없도록 작물 판매 </a:t>
            </a:r>
            <a:r>
              <a:rPr lang="ko-KR" altLang="en-US" sz="1000" smtClean="0"/>
              <a:t>금지 잠금을 걸 수 있다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12" name="오른쪽 화살표 111"/>
          <p:cNvSpPr/>
          <p:nvPr/>
        </p:nvSpPr>
        <p:spPr>
          <a:xfrm>
            <a:off x="4794127" y="2341271"/>
            <a:ext cx="1149794" cy="777202"/>
          </a:xfrm>
          <a:prstGeom prst="rightArrow">
            <a:avLst>
              <a:gd name="adj1" fmla="val 50000"/>
              <a:gd name="adj2" fmla="val 85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2" descr="http://cdn.xl.thumbs.canstockphoto.com/canstock43546208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12"/>
          <a:stretch/>
        </p:blipFill>
        <p:spPr bwMode="auto">
          <a:xfrm>
            <a:off x="967418" y="1813595"/>
            <a:ext cx="309842" cy="40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icons.iconarchive.com/icons/hopstarter/sleek-xp-basic/72/Office-Girl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505" y="1739379"/>
            <a:ext cx="387116" cy="38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135928" y="2122002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홈 주인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79382" y="2212767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 smtClean="0"/>
              <a:t>헬퍼</a:t>
            </a:r>
            <a:endParaRPr lang="ko-KR" altLang="en-US" sz="1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709489" y="2923466"/>
            <a:ext cx="567771" cy="813993"/>
            <a:chOff x="5496536" y="2923466"/>
            <a:chExt cx="567771" cy="813993"/>
          </a:xfrm>
        </p:grpSpPr>
        <p:sp>
          <p:nvSpPr>
            <p:cNvPr id="23" name="TextBox 22"/>
            <p:cNvSpPr txBox="1"/>
            <p:nvPr/>
          </p:nvSpPr>
          <p:spPr>
            <a:xfrm>
              <a:off x="5562745" y="3491238"/>
              <a:ext cx="3834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smtClean="0"/>
                <a:t>1</a:t>
              </a:r>
              <a:r>
                <a:rPr lang="ko-KR" altLang="en-US" sz="1000" dirty="0"/>
                <a:t>번</a:t>
              </a:r>
            </a:p>
          </p:txBody>
        </p:sp>
        <p:pic>
          <p:nvPicPr>
            <p:cNvPr id="38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6536" y="2923466"/>
              <a:ext cx="567771" cy="56777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1590571" y="2923466"/>
            <a:ext cx="567771" cy="813992"/>
            <a:chOff x="6341481" y="2923466"/>
            <a:chExt cx="567771" cy="813992"/>
          </a:xfrm>
        </p:grpSpPr>
        <p:pic>
          <p:nvPicPr>
            <p:cNvPr id="41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1481" y="2923466"/>
              <a:ext cx="567771" cy="56777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6433646" y="3491237"/>
              <a:ext cx="3834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2</a:t>
              </a:r>
              <a:r>
                <a:rPr lang="ko-KR" altLang="en-US" sz="1000" dirty="0" smtClean="0"/>
                <a:t>번</a:t>
              </a:r>
              <a:endParaRPr lang="ko-KR" altLang="en-US" sz="1000" dirty="0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471653" y="2923466"/>
            <a:ext cx="567771" cy="813991"/>
            <a:chOff x="7265647" y="2923466"/>
            <a:chExt cx="567771" cy="813991"/>
          </a:xfrm>
        </p:grpSpPr>
        <p:pic>
          <p:nvPicPr>
            <p:cNvPr id="40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5647" y="2923466"/>
              <a:ext cx="567771" cy="56777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7357812" y="3491236"/>
              <a:ext cx="3834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3</a:t>
              </a:r>
              <a:r>
                <a:rPr lang="ko-KR" altLang="en-US" sz="1000" dirty="0" smtClean="0"/>
                <a:t>번</a:t>
              </a:r>
              <a:endParaRPr lang="ko-KR" altLang="en-US" sz="1000" dirty="0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352735" y="2923466"/>
            <a:ext cx="567771" cy="813990"/>
            <a:chOff x="8139782" y="2923466"/>
            <a:chExt cx="567771" cy="813990"/>
          </a:xfrm>
        </p:grpSpPr>
        <p:pic>
          <p:nvPicPr>
            <p:cNvPr id="39" name="Picture 2" descr="http://icons.iconarchive.com/icons/raindropmemory/down-to-earth/96/G12-Flower-icon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9782" y="2923466"/>
              <a:ext cx="567771" cy="567772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8231947" y="3491235"/>
              <a:ext cx="3834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4</a:t>
              </a:r>
              <a:r>
                <a:rPr lang="ko-KR" altLang="en-US" sz="1000" dirty="0" smtClean="0"/>
                <a:t>번</a:t>
              </a:r>
              <a:endParaRPr lang="ko-KR" altLang="en-US" sz="1000" dirty="0"/>
            </a:p>
          </p:txBody>
        </p:sp>
      </p:grpSp>
      <p:sp>
        <p:nvSpPr>
          <p:cNvPr id="12" name="왼쪽 화살표 11"/>
          <p:cNvSpPr/>
          <p:nvPr/>
        </p:nvSpPr>
        <p:spPr>
          <a:xfrm>
            <a:off x="1542666" y="1970451"/>
            <a:ext cx="1479683" cy="243927"/>
          </a:xfrm>
          <a:prstGeom prst="leftArrow">
            <a:avLst>
              <a:gd name="adj1" fmla="val 50000"/>
              <a:gd name="adj2" fmla="val 244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542667" y="1739618"/>
            <a:ext cx="15776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1, 3</a:t>
            </a:r>
            <a:r>
              <a:rPr lang="ko-KR" altLang="en-US" sz="900" dirty="0" smtClean="0"/>
              <a:t>번 </a:t>
            </a:r>
            <a:r>
              <a:rPr lang="ko-KR" altLang="en-US" sz="900" smtClean="0"/>
              <a:t>작물 판매 </a:t>
            </a:r>
            <a:r>
              <a:rPr lang="ko-KR" altLang="en-US" sz="900" dirty="0" smtClean="0"/>
              <a:t>금지 요청</a:t>
            </a:r>
            <a:endParaRPr lang="ko-KR" altLang="en-US" sz="900" dirty="0"/>
          </a:p>
        </p:txBody>
      </p:sp>
      <p:cxnSp>
        <p:nvCxnSpPr>
          <p:cNvPr id="27" name="직선 화살표 연결선 26"/>
          <p:cNvCxnSpPr>
            <a:stCxn id="20" idx="2"/>
            <a:endCxn id="38" idx="0"/>
          </p:cNvCxnSpPr>
          <p:nvPr/>
        </p:nvCxnSpPr>
        <p:spPr>
          <a:xfrm flipH="1">
            <a:off x="993375" y="2458988"/>
            <a:ext cx="106581" cy="464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20" idx="2"/>
            <a:endCxn id="40" idx="0"/>
          </p:cNvCxnSpPr>
          <p:nvPr/>
        </p:nvCxnSpPr>
        <p:spPr>
          <a:xfrm>
            <a:off x="1099956" y="2458988"/>
            <a:ext cx="1655583" cy="464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곱셈 기호 49"/>
          <p:cNvSpPr/>
          <p:nvPr/>
        </p:nvSpPr>
        <p:spPr>
          <a:xfrm>
            <a:off x="550589" y="2823056"/>
            <a:ext cx="914400" cy="914400"/>
          </a:xfrm>
          <a:prstGeom prst="mathMultiply">
            <a:avLst>
              <a:gd name="adj1" fmla="val 12709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셈 기호 59"/>
          <p:cNvSpPr/>
          <p:nvPr/>
        </p:nvSpPr>
        <p:spPr>
          <a:xfrm>
            <a:off x="2257210" y="2821448"/>
            <a:ext cx="914400" cy="914400"/>
          </a:xfrm>
          <a:prstGeom prst="mathMultiply">
            <a:avLst>
              <a:gd name="adj1" fmla="val 12709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1012586" y="2543304"/>
            <a:ext cx="742511" cy="24622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판매 금지</a:t>
            </a:r>
            <a:endParaRPr lang="ko-KR" altLang="en-US" sz="1000" dirty="0"/>
          </a:p>
        </p:txBody>
      </p:sp>
      <p:cxnSp>
        <p:nvCxnSpPr>
          <p:cNvPr id="71" name="직선 화살표 연결선 70"/>
          <p:cNvCxnSpPr>
            <a:stCxn id="13" idx="2"/>
            <a:endCxn id="41" idx="0"/>
          </p:cNvCxnSpPr>
          <p:nvPr/>
        </p:nvCxnSpPr>
        <p:spPr>
          <a:xfrm flipH="1">
            <a:off x="1874457" y="2368223"/>
            <a:ext cx="1568607" cy="555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4" name="직선 화살표 연결선 73"/>
          <p:cNvCxnSpPr>
            <a:stCxn id="13" idx="2"/>
            <a:endCxn id="39" idx="0"/>
          </p:cNvCxnSpPr>
          <p:nvPr/>
        </p:nvCxnSpPr>
        <p:spPr>
          <a:xfrm>
            <a:off x="3443064" y="2368223"/>
            <a:ext cx="193557" cy="555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6" name="TextBox 125"/>
          <p:cNvSpPr txBox="1"/>
          <p:nvPr/>
        </p:nvSpPr>
        <p:spPr>
          <a:xfrm>
            <a:off x="2902765" y="2483652"/>
            <a:ext cx="742511" cy="24622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판매 가능</a:t>
            </a:r>
            <a:endParaRPr lang="ko-KR" altLang="en-US" sz="100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6560091" y="1734184"/>
            <a:ext cx="3369917" cy="1998080"/>
            <a:chOff x="6560091" y="1734184"/>
            <a:chExt cx="3369917" cy="1998080"/>
          </a:xfrm>
        </p:grpSpPr>
        <p:pic>
          <p:nvPicPr>
            <p:cNvPr id="135" name="Picture 2" descr="http://cdn.xl.thumbs.canstockphoto.com/canstock43546208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12"/>
            <a:stretch/>
          </p:blipFill>
          <p:spPr bwMode="auto">
            <a:xfrm>
              <a:off x="6976920" y="1808400"/>
              <a:ext cx="309842" cy="408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4" descr="http://icons.iconarchive.com/icons/hopstarter/sleek-xp-basic/72/Office-Girl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9007" y="1734184"/>
              <a:ext cx="387116" cy="3871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7" name="TextBox 136"/>
            <p:cNvSpPr txBox="1"/>
            <p:nvPr/>
          </p:nvSpPr>
          <p:spPr>
            <a:xfrm>
              <a:off x="9145430" y="2116807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홈 주인</a:t>
              </a:r>
              <a:endParaRPr lang="ko-KR" altLang="en-US" sz="10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888884" y="2207572"/>
              <a:ext cx="4411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헬퍼</a:t>
              </a:r>
              <a:endParaRPr lang="ko-KR" altLang="en-US" sz="1000" dirty="0"/>
            </a:p>
          </p:txBody>
        </p:sp>
        <p:grpSp>
          <p:nvGrpSpPr>
            <p:cNvPr id="140" name="그룹 139"/>
            <p:cNvGrpSpPr/>
            <p:nvPr/>
          </p:nvGrpSpPr>
          <p:grpSpPr>
            <a:xfrm>
              <a:off x="6718991" y="2918271"/>
              <a:ext cx="567771" cy="813993"/>
              <a:chOff x="5496536" y="2923466"/>
              <a:chExt cx="567771" cy="813993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5562745" y="3491238"/>
                <a:ext cx="3834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smtClean="0"/>
                  <a:t>1</a:t>
                </a:r>
                <a:r>
                  <a:rPr lang="ko-KR" altLang="en-US" sz="1000" dirty="0"/>
                  <a:t>번</a:t>
                </a:r>
              </a:p>
            </p:txBody>
          </p:sp>
          <p:pic>
            <p:nvPicPr>
              <p:cNvPr id="162" name="Picture 2" descr="http://icons.iconarchive.com/icons/raindropmemory/down-to-earth/96/G12-Flower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6536" y="2923466"/>
                <a:ext cx="567771" cy="567772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1" name="그룹 140"/>
            <p:cNvGrpSpPr/>
            <p:nvPr/>
          </p:nvGrpSpPr>
          <p:grpSpPr>
            <a:xfrm>
              <a:off x="7600073" y="2918269"/>
              <a:ext cx="567771" cy="813992"/>
              <a:chOff x="6341481" y="2923466"/>
              <a:chExt cx="567771" cy="813992"/>
            </a:xfrm>
          </p:grpSpPr>
          <p:pic>
            <p:nvPicPr>
              <p:cNvPr id="159" name="Picture 2" descr="http://icons.iconarchive.com/icons/raindropmemory/down-to-earth/96/G12-Flower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41481" y="2923466"/>
                <a:ext cx="567771" cy="567772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0" name="TextBox 159"/>
              <p:cNvSpPr txBox="1"/>
              <p:nvPr/>
            </p:nvSpPr>
            <p:spPr>
              <a:xfrm>
                <a:off x="6433646" y="3491237"/>
                <a:ext cx="3834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2</a:t>
                </a:r>
                <a:r>
                  <a:rPr lang="ko-KR" altLang="en-US" sz="1000" dirty="0" smtClean="0"/>
                  <a:t>번</a:t>
                </a:r>
                <a:endParaRPr lang="ko-KR" altLang="en-US" sz="1000" dirty="0"/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8481155" y="2918271"/>
              <a:ext cx="567771" cy="813991"/>
              <a:chOff x="7265647" y="2923466"/>
              <a:chExt cx="567771" cy="813991"/>
            </a:xfrm>
          </p:grpSpPr>
          <p:pic>
            <p:nvPicPr>
              <p:cNvPr id="157" name="Picture 2" descr="http://icons.iconarchive.com/icons/raindropmemory/down-to-earth/96/G12-Flower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65647" y="2923466"/>
                <a:ext cx="567771" cy="567772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8" name="TextBox 157"/>
              <p:cNvSpPr txBox="1"/>
              <p:nvPr/>
            </p:nvSpPr>
            <p:spPr>
              <a:xfrm>
                <a:off x="7357812" y="3491236"/>
                <a:ext cx="3834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3</a:t>
                </a:r>
                <a:r>
                  <a:rPr lang="ko-KR" altLang="en-US" sz="1000" dirty="0" smtClean="0"/>
                  <a:t>번</a:t>
                </a:r>
                <a:endParaRPr lang="ko-KR" altLang="en-US" sz="1000" dirty="0"/>
              </a:p>
            </p:txBody>
          </p:sp>
        </p:grpSp>
        <p:grpSp>
          <p:nvGrpSpPr>
            <p:cNvPr id="143" name="그룹 142"/>
            <p:cNvGrpSpPr/>
            <p:nvPr/>
          </p:nvGrpSpPr>
          <p:grpSpPr>
            <a:xfrm>
              <a:off x="9362237" y="2918269"/>
              <a:ext cx="567771" cy="813990"/>
              <a:chOff x="8139782" y="2923466"/>
              <a:chExt cx="567771" cy="813990"/>
            </a:xfrm>
          </p:grpSpPr>
          <p:pic>
            <p:nvPicPr>
              <p:cNvPr id="155" name="Picture 2" descr="http://icons.iconarchive.com/icons/raindropmemory/down-to-earth/96/G12-Flower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39782" y="2923466"/>
                <a:ext cx="567771" cy="567772"/>
              </a:xfrm>
              <a:prstGeom prst="rect">
                <a:avLst/>
              </a:prstGeom>
              <a:noFill/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6" name="TextBox 155"/>
              <p:cNvSpPr txBox="1"/>
              <p:nvPr/>
            </p:nvSpPr>
            <p:spPr>
              <a:xfrm>
                <a:off x="8231947" y="3491235"/>
                <a:ext cx="3834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/>
                  <a:t>4</a:t>
                </a:r>
                <a:r>
                  <a:rPr lang="ko-KR" altLang="en-US" sz="1000" dirty="0" smtClean="0"/>
                  <a:t>번</a:t>
                </a:r>
                <a:endParaRPr lang="ko-KR" altLang="en-US" sz="1000" dirty="0"/>
              </a:p>
            </p:txBody>
          </p:sp>
        </p:grpSp>
        <p:sp>
          <p:nvSpPr>
            <p:cNvPr id="144" name="왼쪽 화살표 143"/>
            <p:cNvSpPr/>
            <p:nvPr/>
          </p:nvSpPr>
          <p:spPr>
            <a:xfrm>
              <a:off x="7552168" y="1965256"/>
              <a:ext cx="1479683" cy="243927"/>
            </a:xfrm>
            <a:prstGeom prst="leftArrow">
              <a:avLst>
                <a:gd name="adj1" fmla="val 50000"/>
                <a:gd name="adj2" fmla="val 2446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552169" y="1734423"/>
              <a:ext cx="17187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3</a:t>
              </a:r>
              <a:r>
                <a:rPr lang="ko-KR" altLang="en-US" sz="900" dirty="0" smtClean="0"/>
                <a:t>번 </a:t>
              </a:r>
              <a:r>
                <a:rPr lang="ko-KR" altLang="en-US" sz="900" smtClean="0"/>
                <a:t>작물 판매 금지 </a:t>
              </a:r>
              <a:r>
                <a:rPr lang="ko-KR" altLang="en-US" sz="900" dirty="0" smtClean="0"/>
                <a:t>해제 요청</a:t>
              </a:r>
              <a:endParaRPr lang="ko-KR" altLang="en-US" sz="900" dirty="0"/>
            </a:p>
          </p:txBody>
        </p:sp>
        <p:cxnSp>
          <p:nvCxnSpPr>
            <p:cNvPr id="147" name="직선 화살표 연결선 146"/>
            <p:cNvCxnSpPr>
              <a:stCxn id="138" idx="2"/>
              <a:endCxn id="157" idx="0"/>
            </p:cNvCxnSpPr>
            <p:nvPr/>
          </p:nvCxnSpPr>
          <p:spPr>
            <a:xfrm>
              <a:off x="7109458" y="2453793"/>
              <a:ext cx="1655583" cy="4644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148" name="곱셈 기호 147"/>
            <p:cNvSpPr/>
            <p:nvPr/>
          </p:nvSpPr>
          <p:spPr>
            <a:xfrm>
              <a:off x="6560091" y="2817861"/>
              <a:ext cx="914400" cy="914400"/>
            </a:xfrm>
            <a:prstGeom prst="mathMultiply">
              <a:avLst>
                <a:gd name="adj1" fmla="val 127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276569" y="2484517"/>
              <a:ext cx="742511" cy="246221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금지 해제</a:t>
              </a:r>
              <a:endParaRPr lang="ko-KR" altLang="en-US" sz="1000" dirty="0"/>
            </a:p>
          </p:txBody>
        </p:sp>
        <p:cxnSp>
          <p:nvCxnSpPr>
            <p:cNvPr id="79" name="직선 화살표 연결선 78"/>
            <p:cNvCxnSpPr>
              <a:stCxn id="137" idx="2"/>
              <a:endCxn id="157" idx="0"/>
            </p:cNvCxnSpPr>
            <p:nvPr/>
          </p:nvCxnSpPr>
          <p:spPr>
            <a:xfrm flipH="1">
              <a:off x="8765041" y="2363028"/>
              <a:ext cx="687525" cy="5552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82" name="직선 화살표 연결선 81"/>
            <p:cNvCxnSpPr>
              <a:stCxn id="137" idx="2"/>
              <a:endCxn id="155" idx="0"/>
            </p:cNvCxnSpPr>
            <p:nvPr/>
          </p:nvCxnSpPr>
          <p:spPr>
            <a:xfrm>
              <a:off x="9452566" y="2363028"/>
              <a:ext cx="193557" cy="5552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83" name="직선 화살표 연결선 82"/>
            <p:cNvCxnSpPr>
              <a:stCxn id="137" idx="2"/>
              <a:endCxn id="159" idx="0"/>
            </p:cNvCxnSpPr>
            <p:nvPr/>
          </p:nvCxnSpPr>
          <p:spPr>
            <a:xfrm flipH="1">
              <a:off x="7883959" y="2363028"/>
              <a:ext cx="1568607" cy="5552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8890674" y="2499430"/>
              <a:ext cx="742511" cy="24622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000" dirty="0" smtClean="0"/>
                <a:t>판매 가능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632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err="1" smtClean="0"/>
              <a:t>헬퍼</a:t>
            </a:r>
            <a:r>
              <a:rPr lang="ko-KR" altLang="en-US" sz="1800" b="1" dirty="0" smtClean="0"/>
              <a:t> 종류</a:t>
            </a:r>
            <a:endParaRPr lang="ko-KR" alt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26681"/>
            <a:ext cx="878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위의 기능들은 각각 추가 작물 획득 기능 </a:t>
            </a:r>
            <a:r>
              <a:rPr lang="ko-KR" altLang="en-US" sz="1000" dirty="0" err="1" smtClean="0"/>
              <a:t>헬퍼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요정 관리 기능 헬퍼 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기존 헬퍼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분해 </a:t>
            </a:r>
            <a:r>
              <a:rPr lang="en-US" altLang="ko-KR" sz="1000" dirty="0" smtClean="0"/>
              <a:t>+ </a:t>
            </a:r>
            <a:r>
              <a:rPr lang="ko-KR" altLang="en-US" sz="1000" smtClean="0"/>
              <a:t>작물 잠금 기능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로 각각 헬퍼를 나누어서 판매하도록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홈 </a:t>
            </a:r>
            <a:r>
              <a:rPr lang="ko-KR" altLang="en-US" sz="1000" dirty="0" err="1" smtClean="0"/>
              <a:t>엔티티</a:t>
            </a:r>
            <a:r>
              <a:rPr lang="ko-KR" altLang="en-US" sz="1000" dirty="0" smtClean="0"/>
              <a:t> 설계도와 같은 기능은 일단 따로 </a:t>
            </a:r>
            <a:r>
              <a:rPr lang="ko-KR" altLang="en-US" sz="1000" dirty="0" err="1" smtClean="0"/>
              <a:t>헬퍼를</a:t>
            </a:r>
            <a:r>
              <a:rPr lang="ko-KR" altLang="en-US" sz="1000" dirty="0" smtClean="0"/>
              <a:t> 두는 것은 보류 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877866"/>
            <a:ext cx="12192000" cy="33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smtClean="0"/>
              <a:t>이외 헬퍼 관련 개선 사항</a:t>
            </a:r>
            <a:endParaRPr lang="ko-KR" altLang="en-US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215021"/>
            <a:ext cx="4342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작물 분해를 할 때 유저가 어떤 작물을 분해하는지 알 수 있도록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smtClean="0"/>
              <a:t>축복을 건 유저에 한하여 작물 축복을 받을 수 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4738255" y="1046443"/>
            <a:ext cx="4048125" cy="2440927"/>
            <a:chOff x="454094" y="111773"/>
            <a:chExt cx="4048125" cy="2440927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044"/>
            <a:stretch/>
          </p:blipFill>
          <p:spPr>
            <a:xfrm>
              <a:off x="454094" y="111773"/>
              <a:ext cx="4048125" cy="2440927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6480" y="1033787"/>
              <a:ext cx="1365622" cy="556474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473" y="1275703"/>
              <a:ext cx="1749058" cy="36974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7048" y="1090832"/>
              <a:ext cx="1749058" cy="369741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71" t="18066" r="58558" b="79146"/>
            <a:stretch/>
          </p:blipFill>
          <p:spPr>
            <a:xfrm>
              <a:off x="1412634" y="956396"/>
              <a:ext cx="545306" cy="154782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0" t="21016" r="43682" b="74402"/>
            <a:stretch/>
          </p:blipFill>
          <p:spPr>
            <a:xfrm>
              <a:off x="1971368" y="922053"/>
              <a:ext cx="1761236" cy="254442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93" t="18033" r="5847" b="73090"/>
            <a:stretch/>
          </p:blipFill>
          <p:spPr>
            <a:xfrm>
              <a:off x="2894281" y="1176495"/>
              <a:ext cx="1253265" cy="492981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193" t="18033" r="5847" b="73090"/>
            <a:stretch/>
          </p:blipFill>
          <p:spPr>
            <a:xfrm>
              <a:off x="1404686" y="1176495"/>
              <a:ext cx="1253265" cy="49298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85411" y="1622584"/>
              <a:ext cx="13436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</a:rPr>
                <a:t>축복 보상을 같이 획득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7111" y="1179867"/>
              <a:ext cx="679337" cy="143608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786362" y="1136255"/>
              <a:ext cx="6864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smtClean="0">
                  <a:solidFill>
                    <a:schemeClr val="bg1"/>
                  </a:solidFill>
                </a:rPr>
                <a:t>작물 축복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2" name="Picture 8" descr="http://icons.iconarchive.com/icons/hopstarter/soft-scraps/64/Lock-Lock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819" y="2077390"/>
            <a:ext cx="284384" cy="28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933208" y="23109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알바잠금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923227" y="25400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판매잠금</a:t>
            </a:r>
            <a:endParaRPr lang="ko-KR" altLang="en-US" sz="900" dirty="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513" y="1001065"/>
            <a:ext cx="1476375" cy="215265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579539" y="3487370"/>
            <a:ext cx="8901399" cy="3159710"/>
            <a:chOff x="2797036" y="3322292"/>
            <a:chExt cx="8901399" cy="3159710"/>
          </a:xfrm>
        </p:grpSpPr>
        <p:pic>
          <p:nvPicPr>
            <p:cNvPr id="28" name="Picture 8" descr="http://icons.iconarchive.com/icons/hopstarter/soft-scraps/64/Lock-Lock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7833" y="4889618"/>
              <a:ext cx="194238" cy="194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그룹 29"/>
            <p:cNvGrpSpPr/>
            <p:nvPr/>
          </p:nvGrpSpPr>
          <p:grpSpPr>
            <a:xfrm>
              <a:off x="2797036" y="3322292"/>
              <a:ext cx="7919786" cy="3159710"/>
              <a:chOff x="2186214" y="3459480"/>
              <a:chExt cx="7919786" cy="3159710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29" t="43453" r="2318" b="149"/>
              <a:stretch/>
            </p:blipFill>
            <p:spPr>
              <a:xfrm>
                <a:off x="6423660" y="3459480"/>
                <a:ext cx="3657600" cy="3131820"/>
              </a:xfrm>
              <a:prstGeom prst="rect">
                <a:avLst/>
              </a:prstGeom>
            </p:spPr>
          </p:pic>
          <p:sp>
            <p:nvSpPr>
              <p:cNvPr id="3" name="모서리가 둥근 직사각형 2"/>
              <p:cNvSpPr/>
              <p:nvPr/>
            </p:nvSpPr>
            <p:spPr>
              <a:xfrm>
                <a:off x="8541995" y="6235699"/>
                <a:ext cx="1520825" cy="269875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모서리가 둥근 직사각형 20"/>
              <p:cNvSpPr/>
              <p:nvPr/>
            </p:nvSpPr>
            <p:spPr>
              <a:xfrm>
                <a:off x="6730019" y="4931410"/>
                <a:ext cx="381321" cy="31877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양쪽 모서리가 둥근 사각형 21"/>
              <p:cNvSpPr/>
              <p:nvPr/>
            </p:nvSpPr>
            <p:spPr>
              <a:xfrm rot="5400000">
                <a:off x="9723094" y="6165849"/>
                <a:ext cx="269875" cy="409575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687799" y="6268977"/>
                <a:ext cx="954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smtClean="0">
                    <a:solidFill>
                      <a:schemeClr val="bg1"/>
                    </a:solidFill>
                  </a:rPr>
                  <a:t>작물판매하기</a:t>
                </a:r>
                <a:endParaRPr lang="ko-KR" altLang="en-US" sz="1000">
                  <a:solidFill>
                    <a:schemeClr val="bg1"/>
                  </a:solidFill>
                </a:endParaRPr>
              </a:p>
            </p:txBody>
          </p:sp>
          <p:pic>
            <p:nvPicPr>
              <p:cNvPr id="25" name="Picture 4" descr="http://icons.iconarchive.com/icons/hopstarter/soft-scraps/72/Lock-Unlock-icon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37133" y="6241169"/>
                <a:ext cx="264405" cy="264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" name="Picture 4" descr="http://icons.iconarchive.com/icons/hopstarter/soft-scraps/72/Lock-Unlock-icon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3887" y="4951653"/>
                <a:ext cx="264405" cy="264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모서리가 둥근 직사각형 32"/>
              <p:cNvSpPr/>
              <p:nvPr/>
            </p:nvSpPr>
            <p:spPr>
              <a:xfrm>
                <a:off x="8480962" y="6196428"/>
                <a:ext cx="1625038" cy="37201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4" name="그림 3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7" t="43453" r="2129" b="149"/>
              <a:stretch/>
            </p:blipFill>
            <p:spPr>
              <a:xfrm>
                <a:off x="2186214" y="3487370"/>
                <a:ext cx="3649980" cy="3131820"/>
              </a:xfrm>
              <a:prstGeom prst="rect">
                <a:avLst/>
              </a:prstGeom>
            </p:spPr>
          </p:pic>
          <p:sp>
            <p:nvSpPr>
              <p:cNvPr id="24" name="오른쪽 화살표 23"/>
              <p:cNvSpPr/>
              <p:nvPr/>
            </p:nvSpPr>
            <p:spPr>
              <a:xfrm>
                <a:off x="5873604" y="4744421"/>
                <a:ext cx="507336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5" name="사각형 설명선 34"/>
            <p:cNvSpPr/>
            <p:nvPr/>
          </p:nvSpPr>
          <p:spPr>
            <a:xfrm>
              <a:off x="6539218" y="5218490"/>
              <a:ext cx="914400" cy="612648"/>
            </a:xfrm>
            <a:prstGeom prst="wedgeRectCallout">
              <a:avLst>
                <a:gd name="adj1" fmla="val 40625"/>
                <a:gd name="adj2" fmla="val -69652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알바</a:t>
              </a:r>
              <a:r>
                <a:rPr lang="ko-KR" altLang="en-US" sz="1000" dirty="0" smtClean="0"/>
                <a:t> 제한</a:t>
              </a:r>
              <a:endParaRPr lang="en-US" altLang="ko-KR" sz="1000" dirty="0" smtClean="0"/>
            </a:p>
            <a:p>
              <a:pPr algn="ctr"/>
              <a:r>
                <a:rPr lang="ko-KR" altLang="en-US" sz="1000" smtClean="0"/>
                <a:t>버튼</a:t>
              </a:r>
              <a:endParaRPr lang="ko-KR" altLang="en-US" sz="1000" dirty="0"/>
            </a:p>
          </p:txBody>
        </p:sp>
        <p:sp>
          <p:nvSpPr>
            <p:cNvPr id="36" name="사각형 설명선 35"/>
            <p:cNvSpPr/>
            <p:nvPr/>
          </p:nvSpPr>
          <p:spPr>
            <a:xfrm>
              <a:off x="10784035" y="5736927"/>
              <a:ext cx="914400" cy="612648"/>
            </a:xfrm>
            <a:prstGeom prst="wedgeRectCallout">
              <a:avLst>
                <a:gd name="adj1" fmla="val -59375"/>
                <a:gd name="adj2" fmla="val 26741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판매 제한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218872" y="2539506"/>
            <a:ext cx="8901399" cy="794811"/>
            <a:chOff x="2797036" y="5736927"/>
            <a:chExt cx="8901399" cy="794811"/>
          </a:xfrm>
        </p:grpSpPr>
        <p:grpSp>
          <p:nvGrpSpPr>
            <p:cNvPr id="42" name="그룹 41"/>
            <p:cNvGrpSpPr/>
            <p:nvPr/>
          </p:nvGrpSpPr>
          <p:grpSpPr>
            <a:xfrm>
              <a:off x="2797036" y="5891194"/>
              <a:ext cx="7919786" cy="640544"/>
              <a:chOff x="2186214" y="6028382"/>
              <a:chExt cx="7919786" cy="640544"/>
            </a:xfrm>
          </p:grpSpPr>
          <p:pic>
            <p:nvPicPr>
              <p:cNvPr id="45" name="그림 4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29" t="89714" r="2318" b="149"/>
              <a:stretch/>
            </p:blipFill>
            <p:spPr>
              <a:xfrm>
                <a:off x="6423660" y="6028382"/>
                <a:ext cx="3657600" cy="562918"/>
              </a:xfrm>
              <a:prstGeom prst="rect">
                <a:avLst/>
              </a:prstGeom>
            </p:spPr>
          </p:pic>
          <p:sp>
            <p:nvSpPr>
              <p:cNvPr id="46" name="모서리가 둥근 직사각형 45"/>
              <p:cNvSpPr/>
              <p:nvPr/>
            </p:nvSpPr>
            <p:spPr>
              <a:xfrm>
                <a:off x="8541995" y="6235699"/>
                <a:ext cx="1520825" cy="269875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양쪽 모서리가 둥근 사각형 47"/>
              <p:cNvSpPr/>
              <p:nvPr/>
            </p:nvSpPr>
            <p:spPr>
              <a:xfrm rot="5400000">
                <a:off x="9723094" y="6165849"/>
                <a:ext cx="269875" cy="409575"/>
              </a:xfrm>
              <a:prstGeom prst="round2SameRect">
                <a:avLst>
                  <a:gd name="adj1" fmla="val 50000"/>
                  <a:gd name="adj2" fmla="val 0"/>
                </a:avLst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687799" y="6268977"/>
                <a:ext cx="95410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</a:rPr>
                  <a:t>작물판매하기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0" name="Picture 4" descr="http://icons.iconarchive.com/icons/hopstarter/soft-scraps/72/Lock-Unlock-icon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37133" y="6241169"/>
                <a:ext cx="264405" cy="264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모서리가 둥근 직사각형 51"/>
              <p:cNvSpPr/>
              <p:nvPr/>
            </p:nvSpPr>
            <p:spPr>
              <a:xfrm>
                <a:off x="8480962" y="6196428"/>
                <a:ext cx="1625038" cy="37201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3" name="그림 5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7" t="89212" r="2129" b="149"/>
              <a:stretch/>
            </p:blipFill>
            <p:spPr>
              <a:xfrm>
                <a:off x="2186214" y="6028382"/>
                <a:ext cx="3649980" cy="590808"/>
              </a:xfrm>
              <a:prstGeom prst="rect">
                <a:avLst/>
              </a:prstGeom>
            </p:spPr>
          </p:pic>
          <p:sp>
            <p:nvSpPr>
              <p:cNvPr id="54" name="오른쪽 화살표 53"/>
              <p:cNvSpPr/>
              <p:nvPr/>
            </p:nvSpPr>
            <p:spPr>
              <a:xfrm>
                <a:off x="5873604" y="6184294"/>
                <a:ext cx="507336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4" name="사각형 설명선 43"/>
            <p:cNvSpPr/>
            <p:nvPr/>
          </p:nvSpPr>
          <p:spPr>
            <a:xfrm>
              <a:off x="10784035" y="5736927"/>
              <a:ext cx="914400" cy="612648"/>
            </a:xfrm>
            <a:prstGeom prst="wedgeRectCallout">
              <a:avLst>
                <a:gd name="adj1" fmla="val -59375"/>
                <a:gd name="adj2" fmla="val 26741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/>
                <a:t>판매 제한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버튼</a:t>
              </a:r>
              <a:endParaRPr lang="ko-KR" altLang="en-US" sz="1000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632834" y="-134742"/>
            <a:ext cx="7895046" cy="2664106"/>
            <a:chOff x="2797036" y="3322292"/>
            <a:chExt cx="7895046" cy="2664106"/>
          </a:xfrm>
        </p:grpSpPr>
        <p:pic>
          <p:nvPicPr>
            <p:cNvPr id="56" name="Picture 8" descr="http://icons.iconarchive.com/icons/hopstarter/soft-scraps/64/Lock-Lock-ico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7833" y="4889618"/>
              <a:ext cx="194238" cy="1942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7" name="그룹 56"/>
            <p:cNvGrpSpPr/>
            <p:nvPr/>
          </p:nvGrpSpPr>
          <p:grpSpPr>
            <a:xfrm>
              <a:off x="2797036" y="3322292"/>
              <a:ext cx="7895046" cy="2664106"/>
              <a:chOff x="2186214" y="3459480"/>
              <a:chExt cx="7895046" cy="2664106"/>
            </a:xfrm>
          </p:grpSpPr>
          <p:pic>
            <p:nvPicPr>
              <p:cNvPr id="60" name="그림 5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29" t="43453" r="2318" b="9017"/>
              <a:stretch/>
            </p:blipFill>
            <p:spPr>
              <a:xfrm>
                <a:off x="6423660" y="3459480"/>
                <a:ext cx="3657600" cy="2639393"/>
              </a:xfrm>
              <a:prstGeom prst="rect">
                <a:avLst/>
              </a:prstGeom>
            </p:spPr>
          </p:pic>
          <p:sp>
            <p:nvSpPr>
              <p:cNvPr id="62" name="모서리가 둥근 직사각형 61"/>
              <p:cNvSpPr/>
              <p:nvPr/>
            </p:nvSpPr>
            <p:spPr>
              <a:xfrm>
                <a:off x="6730019" y="4931410"/>
                <a:ext cx="381321" cy="31877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6" name="Picture 4" descr="http://icons.iconarchive.com/icons/hopstarter/soft-scraps/72/Lock-Unlock-icon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93887" y="4951653"/>
                <a:ext cx="264405" cy="264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그림 67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707" t="43453" r="2129" b="9074"/>
              <a:stretch/>
            </p:blipFill>
            <p:spPr>
              <a:xfrm>
                <a:off x="2186214" y="3487370"/>
                <a:ext cx="3649980" cy="2636216"/>
              </a:xfrm>
              <a:prstGeom prst="rect">
                <a:avLst/>
              </a:prstGeom>
            </p:spPr>
          </p:pic>
          <p:sp>
            <p:nvSpPr>
              <p:cNvPr id="69" name="오른쪽 화살표 68"/>
              <p:cNvSpPr/>
              <p:nvPr/>
            </p:nvSpPr>
            <p:spPr>
              <a:xfrm>
                <a:off x="5873604" y="4744421"/>
                <a:ext cx="507336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사각형 설명선 57"/>
            <p:cNvSpPr/>
            <p:nvPr/>
          </p:nvSpPr>
          <p:spPr>
            <a:xfrm>
              <a:off x="6539218" y="5218490"/>
              <a:ext cx="914400" cy="612648"/>
            </a:xfrm>
            <a:prstGeom prst="wedgeRectCallout">
              <a:avLst>
                <a:gd name="adj1" fmla="val 40625"/>
                <a:gd name="adj2" fmla="val -69652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 smtClean="0"/>
                <a:t>알바</a:t>
              </a:r>
              <a:r>
                <a:rPr lang="ko-KR" altLang="en-US" sz="1000" dirty="0" smtClean="0"/>
                <a:t> 제한</a:t>
              </a:r>
              <a:endParaRPr lang="en-US" altLang="ko-KR" sz="1000" dirty="0" smtClean="0"/>
            </a:p>
            <a:p>
              <a:pPr algn="ctr"/>
              <a:r>
                <a:rPr lang="ko-KR" altLang="en-US" sz="1000" smtClean="0"/>
                <a:t>버튼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117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0" y="-10474"/>
            <a:ext cx="12192000" cy="337155"/>
          </a:xfrm>
        </p:spPr>
        <p:txBody>
          <a:bodyPr>
            <a:normAutofit fontScale="90000"/>
          </a:bodyPr>
          <a:lstStyle/>
          <a:p>
            <a:r>
              <a:rPr lang="ko-KR" altLang="en-US" sz="1800" b="1" dirty="0" err="1" smtClean="0"/>
              <a:t>헬퍼</a:t>
            </a:r>
            <a:r>
              <a:rPr lang="ko-KR" altLang="en-US" sz="1800" b="1" dirty="0" smtClean="0"/>
              <a:t> 종류</a:t>
            </a:r>
            <a:endParaRPr lang="ko-KR" alt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326681"/>
            <a:ext cx="878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위의 기능들은 각각 추가 작물 획득 기능 </a:t>
            </a:r>
            <a:r>
              <a:rPr lang="ko-KR" altLang="en-US" sz="1000" dirty="0" err="1" smtClean="0"/>
              <a:t>헬퍼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요정 관리 기능 헬퍼 </a:t>
            </a:r>
            <a:r>
              <a:rPr lang="en-US" altLang="ko-KR" sz="1000" dirty="0" smtClean="0"/>
              <a:t>/ </a:t>
            </a:r>
            <a:r>
              <a:rPr lang="ko-KR" altLang="en-US" sz="1000" smtClean="0"/>
              <a:t>기존 헬퍼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분해 </a:t>
            </a:r>
            <a:r>
              <a:rPr lang="en-US" altLang="ko-KR" sz="1000" dirty="0" smtClean="0"/>
              <a:t>+ </a:t>
            </a:r>
            <a:r>
              <a:rPr lang="ko-KR" altLang="en-US" sz="1000" smtClean="0"/>
              <a:t>작물 잠금 기능</a:t>
            </a:r>
            <a:r>
              <a:rPr lang="en-US" altLang="ko-KR" sz="1000" dirty="0" smtClean="0"/>
              <a:t>)</a:t>
            </a:r>
            <a:r>
              <a:rPr lang="ko-KR" altLang="en-US" sz="1000" smtClean="0"/>
              <a:t>로 각각 헬퍼를 나누어서 판매하도록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 smtClean="0"/>
              <a:t>홈 </a:t>
            </a:r>
            <a:r>
              <a:rPr lang="ko-KR" altLang="en-US" sz="1000" dirty="0" err="1" smtClean="0"/>
              <a:t>엔티티</a:t>
            </a:r>
            <a:r>
              <a:rPr lang="ko-KR" altLang="en-US" sz="1000" dirty="0" smtClean="0"/>
              <a:t> 설계도와 같은 기능은 일단 따로 </a:t>
            </a:r>
            <a:r>
              <a:rPr lang="ko-KR" altLang="en-US" sz="1000" dirty="0" err="1" smtClean="0"/>
              <a:t>헬퍼를</a:t>
            </a:r>
            <a:r>
              <a:rPr lang="ko-KR" altLang="en-US" sz="1000" dirty="0" smtClean="0"/>
              <a:t> 두는 것은 보류 한다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877866"/>
            <a:ext cx="12192000" cy="337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b="1" smtClean="0"/>
              <a:t>이외 헬퍼 관련 개선 사항</a:t>
            </a:r>
            <a:endParaRPr lang="ko-KR" altLang="en-US" sz="1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215021"/>
            <a:ext cx="43428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 smtClean="0"/>
              <a:t>작물 분해를 할 때 유저가 어떤 작물을 분해하는지 알 수 있도록 한다</a:t>
            </a:r>
            <a:r>
              <a:rPr lang="en-US" altLang="ko-KR" sz="10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ko-KR" altLang="en-US" sz="1000" smtClean="0"/>
              <a:t>축복을 건 유저에 한하여 작물 축복을 받을 수 있다</a:t>
            </a:r>
            <a:r>
              <a:rPr lang="en-US" altLang="ko-KR" sz="1000" dirty="0" smtClean="0"/>
              <a:t>.</a:t>
            </a:r>
            <a:endParaRPr lang="en-US" altLang="ko-KR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933208" y="23109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smtClean="0"/>
              <a:t>알바잠금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923227" y="254005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/>
              <a:t>판매잠금</a:t>
            </a:r>
            <a:endParaRPr lang="ko-KR" altLang="en-US" sz="900" dirty="0"/>
          </a:p>
        </p:txBody>
      </p:sp>
      <p:grpSp>
        <p:nvGrpSpPr>
          <p:cNvPr id="37" name="그룹 36"/>
          <p:cNvGrpSpPr/>
          <p:nvPr/>
        </p:nvGrpSpPr>
        <p:grpSpPr>
          <a:xfrm>
            <a:off x="3249180" y="1887773"/>
            <a:ext cx="7943806" cy="3234772"/>
            <a:chOff x="3249180" y="1887773"/>
            <a:chExt cx="7943806" cy="3234772"/>
          </a:xfrm>
        </p:grpSpPr>
        <p:pic>
          <p:nvPicPr>
            <p:cNvPr id="68" name="그림 6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07" t="67433" r="2129" b="9074"/>
            <a:stretch/>
          </p:blipFill>
          <p:spPr>
            <a:xfrm>
              <a:off x="5425250" y="1887773"/>
              <a:ext cx="3649980" cy="1304572"/>
            </a:xfrm>
            <a:prstGeom prst="rect">
              <a:avLst/>
            </a:prstGeom>
          </p:spPr>
        </p:pic>
        <p:sp>
          <p:nvSpPr>
            <p:cNvPr id="69" name="오른쪽 화살표 68"/>
            <p:cNvSpPr/>
            <p:nvPr/>
          </p:nvSpPr>
          <p:spPr>
            <a:xfrm rot="5400000">
              <a:off x="6996572" y="3046140"/>
              <a:ext cx="507336" cy="9444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7535386" y="3844349"/>
              <a:ext cx="3657600" cy="1278196"/>
              <a:chOff x="6667234" y="3566984"/>
              <a:chExt cx="3657600" cy="1278196"/>
            </a:xfrm>
          </p:grpSpPr>
          <p:pic>
            <p:nvPicPr>
              <p:cNvPr id="56" name="Picture 8" descr="http://icons.iconarchive.com/icons/hopstarter/soft-scraps/64/Lock-Lock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30585" y="3773113"/>
                <a:ext cx="194238" cy="194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그림 59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29" t="67966" r="2318" b="9016"/>
              <a:stretch/>
            </p:blipFill>
            <p:spPr>
              <a:xfrm>
                <a:off x="6667234" y="3566984"/>
                <a:ext cx="3657600" cy="1278196"/>
              </a:xfrm>
              <a:prstGeom prst="rect">
                <a:avLst/>
              </a:prstGeom>
            </p:spPr>
          </p:pic>
          <p:pic>
            <p:nvPicPr>
              <p:cNvPr id="66" name="Picture 4" descr="http://icons.iconarchive.com/icons/hopstarter/soft-scraps/72/Lock-Unlock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7461" y="3697960"/>
                <a:ext cx="264405" cy="264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2" name="그룹 81"/>
            <p:cNvGrpSpPr/>
            <p:nvPr/>
          </p:nvGrpSpPr>
          <p:grpSpPr>
            <a:xfrm>
              <a:off x="3249180" y="3844349"/>
              <a:ext cx="3657600" cy="1278196"/>
              <a:chOff x="6667234" y="3566984"/>
              <a:chExt cx="3657600" cy="1278196"/>
            </a:xfrm>
          </p:grpSpPr>
          <p:pic>
            <p:nvPicPr>
              <p:cNvPr id="83" name="Picture 8" descr="http://icons.iconarchive.com/icons/hopstarter/soft-scraps/64/Lock-Lock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30585" y="3773113"/>
                <a:ext cx="194238" cy="194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4" name="그림 8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329" t="67966" r="2318" b="9016"/>
              <a:stretch/>
            </p:blipFill>
            <p:spPr>
              <a:xfrm>
                <a:off x="6667234" y="3566984"/>
                <a:ext cx="3657600" cy="1278196"/>
              </a:xfrm>
              <a:prstGeom prst="rect">
                <a:avLst/>
              </a:prstGeom>
            </p:spPr>
          </p:pic>
          <p:pic>
            <p:nvPicPr>
              <p:cNvPr id="86" name="Picture 4" descr="http://icons.iconarchive.com/icons/hopstarter/soft-scraps/72/Lock-Unlock-icon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37461" y="3697960"/>
                <a:ext cx="264405" cy="2644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1161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5243</TotalTime>
  <Words>1036</Words>
  <Application>Microsoft Office PowerPoint</Application>
  <PresentationFormat>와이드스크린</PresentationFormat>
  <Paragraphs>212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헬퍼 추가 기능 제안서</vt:lpstr>
      <vt:lpstr>요정 관리 능력 – 요정 동시 사용 &amp; 지정 작물 버프 생성</vt:lpstr>
      <vt:lpstr>요정 관리 능력 – 요정 동시 사용 &amp; 지정 작물 버프 생성</vt:lpstr>
      <vt:lpstr>추가 작물 보상 획득</vt:lpstr>
      <vt:lpstr>홈 엔티티 설계도 사용</vt:lpstr>
      <vt:lpstr>작물 잠금 설정 – 알바 금지</vt:lpstr>
      <vt:lpstr>작물 잠금 설정 – 작물 판매 금지</vt:lpstr>
      <vt:lpstr>헬퍼 종류</vt:lpstr>
      <vt:lpstr>헬퍼 종류</vt:lpstr>
      <vt:lpstr>헬퍼 종류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501</cp:revision>
  <dcterms:created xsi:type="dcterms:W3CDTF">2016-12-16T01:29:19Z</dcterms:created>
  <dcterms:modified xsi:type="dcterms:W3CDTF">2018-03-22T03:57:36Z</dcterms:modified>
</cp:coreProperties>
</file>