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0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5D1BD-8465-48FC-9B3F-487E74A11DB3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5838D-3912-4A94-AB15-827FD6077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1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3846E-AE66-4C60-BE62-0116D09D5A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5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3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8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7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2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04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79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5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E3F7-9E75-45E0-8947-2771270B8D4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1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2E3F7-9E75-45E0-8947-2771270B8D4C}" type="datetimeFigureOut">
              <a:rPr lang="ko-KR" altLang="en-US" smtClean="0"/>
              <a:t>2018-12-06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F39D-12F6-4ACE-A3F2-5F24EA7BC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5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8.jpeg"/><Relationship Id="rId18" Type="http://schemas.openxmlformats.org/officeDocument/2006/relationships/image" Target="../media/image23.jpeg"/><Relationship Id="rId26" Type="http://schemas.openxmlformats.org/officeDocument/2006/relationships/image" Target="../media/image4.png"/><Relationship Id="rId3" Type="http://schemas.openxmlformats.org/officeDocument/2006/relationships/image" Target="../media/image8.png"/><Relationship Id="rId21" Type="http://schemas.openxmlformats.org/officeDocument/2006/relationships/image" Target="../media/image26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17" Type="http://schemas.openxmlformats.org/officeDocument/2006/relationships/image" Target="../media/image22.jpeg"/><Relationship Id="rId25" Type="http://schemas.microsoft.com/office/2007/relationships/hdphoto" Target="../media/hdphoto1.wdp"/><Relationship Id="rId2" Type="http://schemas.openxmlformats.org/officeDocument/2006/relationships/image" Target="../media/image7.jpeg"/><Relationship Id="rId16" Type="http://schemas.openxmlformats.org/officeDocument/2006/relationships/image" Target="../media/image21.jpe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24" Type="http://schemas.openxmlformats.org/officeDocument/2006/relationships/image" Target="../media/image27.png"/><Relationship Id="rId5" Type="http://schemas.openxmlformats.org/officeDocument/2006/relationships/image" Target="../media/image10.png"/><Relationship Id="rId15" Type="http://schemas.openxmlformats.org/officeDocument/2006/relationships/image" Target="../media/image20.jpeg"/><Relationship Id="rId23" Type="http://schemas.openxmlformats.org/officeDocument/2006/relationships/image" Target="../media/image2.png"/><Relationship Id="rId28" Type="http://schemas.microsoft.com/office/2007/relationships/hdphoto" Target="../media/hdphoto2.wdp"/><Relationship Id="rId10" Type="http://schemas.openxmlformats.org/officeDocument/2006/relationships/image" Target="../media/image15.jpeg"/><Relationship Id="rId19" Type="http://schemas.openxmlformats.org/officeDocument/2006/relationships/image" Target="../media/image24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Relationship Id="rId14" Type="http://schemas.openxmlformats.org/officeDocument/2006/relationships/image" Target="../media/image19.jpeg"/><Relationship Id="rId22" Type="http://schemas.openxmlformats.org/officeDocument/2006/relationships/image" Target="../media/image1.pn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10.png"/><Relationship Id="rId18" Type="http://schemas.openxmlformats.org/officeDocument/2006/relationships/image" Target="../media/image33.jpeg"/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12" Type="http://schemas.openxmlformats.org/officeDocument/2006/relationships/image" Target="../media/image7.jpe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11" Type="http://schemas.openxmlformats.org/officeDocument/2006/relationships/image" Target="../media/image18.jpeg"/><Relationship Id="rId5" Type="http://schemas.openxmlformats.org/officeDocument/2006/relationships/image" Target="../media/image9.png"/><Relationship Id="rId1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29.jpeg"/><Relationship Id="rId14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2.pn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12" Type="http://schemas.openxmlformats.org/officeDocument/2006/relationships/image" Target="../media/image1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5" Type="http://schemas.microsoft.com/office/2007/relationships/hdphoto" Target="../media/hdphoto1.wdp"/><Relationship Id="rId10" Type="http://schemas.openxmlformats.org/officeDocument/2006/relationships/image" Target="../media/image41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image" Target="../media/image53.jpeg"/><Relationship Id="rId18" Type="http://schemas.microsoft.com/office/2007/relationships/hdphoto" Target="../media/hdphoto1.wdp"/><Relationship Id="rId3" Type="http://schemas.openxmlformats.org/officeDocument/2006/relationships/image" Target="../media/image43.jpeg"/><Relationship Id="rId21" Type="http://schemas.microsoft.com/office/2007/relationships/hdphoto" Target="../media/hdphoto2.wdp"/><Relationship Id="rId7" Type="http://schemas.openxmlformats.org/officeDocument/2006/relationships/image" Target="../media/image47.jpeg"/><Relationship Id="rId12" Type="http://schemas.openxmlformats.org/officeDocument/2006/relationships/image" Target="../media/image52.gif"/><Relationship Id="rId17" Type="http://schemas.openxmlformats.org/officeDocument/2006/relationships/image" Target="../media/image27.png"/><Relationship Id="rId2" Type="http://schemas.openxmlformats.org/officeDocument/2006/relationships/image" Target="../media/image7.jpeg"/><Relationship Id="rId16" Type="http://schemas.openxmlformats.org/officeDocument/2006/relationships/image" Target="../media/image2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eg"/><Relationship Id="rId11" Type="http://schemas.openxmlformats.org/officeDocument/2006/relationships/image" Target="../media/image51.jpeg"/><Relationship Id="rId5" Type="http://schemas.openxmlformats.org/officeDocument/2006/relationships/image" Target="../media/image45.jpeg"/><Relationship Id="rId15" Type="http://schemas.openxmlformats.org/officeDocument/2006/relationships/image" Target="../media/image1.png"/><Relationship Id="rId10" Type="http://schemas.openxmlformats.org/officeDocument/2006/relationships/image" Target="../media/image50.jpeg"/><Relationship Id="rId19" Type="http://schemas.openxmlformats.org/officeDocument/2006/relationships/image" Target="../media/image4.png"/><Relationship Id="rId4" Type="http://schemas.openxmlformats.org/officeDocument/2006/relationships/image" Target="../media/image44.jpeg"/><Relationship Id="rId9" Type="http://schemas.openxmlformats.org/officeDocument/2006/relationships/image" Target="../media/image49.jpeg"/><Relationship Id="rId14" Type="http://schemas.openxmlformats.org/officeDocument/2006/relationships/image" Target="../media/image5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/>
          <p:cNvGrpSpPr/>
          <p:nvPr/>
        </p:nvGrpSpPr>
        <p:grpSpPr>
          <a:xfrm>
            <a:off x="3364706" y="2057898"/>
            <a:ext cx="864052" cy="992484"/>
            <a:chOff x="4817631" y="1751171"/>
            <a:chExt cx="1740968" cy="1999742"/>
          </a:xfrm>
        </p:grpSpPr>
        <p:grpSp>
          <p:nvGrpSpPr>
            <p:cNvPr id="111" name="그룹 110"/>
            <p:cNvGrpSpPr/>
            <p:nvPr/>
          </p:nvGrpSpPr>
          <p:grpSpPr>
            <a:xfrm>
              <a:off x="5832637" y="2187480"/>
              <a:ext cx="687139" cy="949745"/>
              <a:chOff x="4881184" y="3551819"/>
              <a:chExt cx="663692" cy="90097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34" name="타원 133"/>
              <p:cNvSpPr/>
              <p:nvPr/>
            </p:nvSpPr>
            <p:spPr>
              <a:xfrm rot="2700000">
                <a:off x="4943221" y="3489782"/>
                <a:ext cx="539617" cy="6636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타원 134"/>
              <p:cNvSpPr/>
              <p:nvPr/>
            </p:nvSpPr>
            <p:spPr>
              <a:xfrm rot="8100000">
                <a:off x="5008291" y="3988222"/>
                <a:ext cx="405423" cy="4645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2" name="그룹 111"/>
            <p:cNvGrpSpPr/>
            <p:nvPr/>
          </p:nvGrpSpPr>
          <p:grpSpPr>
            <a:xfrm>
              <a:off x="4817631" y="2114864"/>
              <a:ext cx="558682" cy="983964"/>
              <a:chOff x="4943221" y="3489782"/>
              <a:chExt cx="539617" cy="9334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32" name="타원 131"/>
              <p:cNvSpPr/>
              <p:nvPr/>
            </p:nvSpPr>
            <p:spPr>
              <a:xfrm rot="18900000">
                <a:off x="4943221" y="3489782"/>
                <a:ext cx="539617" cy="6636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타원 132"/>
              <p:cNvSpPr/>
              <p:nvPr/>
            </p:nvSpPr>
            <p:spPr>
              <a:xfrm rot="13500000">
                <a:off x="5008291" y="3988222"/>
                <a:ext cx="405423" cy="4645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3" name="타원 112"/>
            <p:cNvSpPr/>
            <p:nvPr/>
          </p:nvSpPr>
          <p:spPr>
            <a:xfrm>
              <a:off x="5305935" y="2161213"/>
              <a:ext cx="682909" cy="5190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현 113"/>
            <p:cNvSpPr/>
            <p:nvPr/>
          </p:nvSpPr>
          <p:spPr>
            <a:xfrm>
              <a:off x="5172909" y="2241562"/>
              <a:ext cx="946705" cy="1234989"/>
            </a:xfrm>
            <a:prstGeom prst="chord">
              <a:avLst>
                <a:gd name="adj1" fmla="val 18548524"/>
                <a:gd name="adj2" fmla="val 1383467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현 114"/>
            <p:cNvSpPr/>
            <p:nvPr/>
          </p:nvSpPr>
          <p:spPr>
            <a:xfrm>
              <a:off x="5172909" y="2241562"/>
              <a:ext cx="946705" cy="1234989"/>
            </a:xfrm>
            <a:prstGeom prst="chord">
              <a:avLst>
                <a:gd name="adj1" fmla="val 3746084"/>
                <a:gd name="adj2" fmla="val 69930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그림 115"/>
            <p:cNvPicPr>
              <a:picLocks noChangeAspect="1"/>
            </p:cNvPicPr>
            <p:nvPr/>
          </p:nvPicPr>
          <p:blipFill rotWithShape="1">
            <a:blip r:embed="rId2"/>
            <a:srcRect t="66814" b="18598"/>
            <a:stretch/>
          </p:blipFill>
          <p:spPr>
            <a:xfrm>
              <a:off x="5166557" y="3130152"/>
              <a:ext cx="959411" cy="155628"/>
            </a:xfrm>
            <a:prstGeom prst="rect">
              <a:avLst/>
            </a:prstGeom>
          </p:spPr>
        </p:pic>
        <p:pic>
          <p:nvPicPr>
            <p:cNvPr id="117" name="그림 116"/>
            <p:cNvPicPr>
              <a:picLocks noChangeAspect="1"/>
            </p:cNvPicPr>
            <p:nvPr/>
          </p:nvPicPr>
          <p:blipFill rotWithShape="1">
            <a:blip r:embed="rId2"/>
            <a:srcRect t="42108" b="42597"/>
            <a:stretch/>
          </p:blipFill>
          <p:spPr>
            <a:xfrm>
              <a:off x="5163921" y="2866588"/>
              <a:ext cx="959411" cy="163160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 rotWithShape="1">
            <a:blip r:embed="rId2"/>
            <a:srcRect t="26210" b="68849"/>
            <a:stretch/>
          </p:blipFill>
          <p:spPr>
            <a:xfrm>
              <a:off x="5166557" y="2693388"/>
              <a:ext cx="959411" cy="52711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 rotWithShape="1">
            <a:blip r:embed="rId3"/>
            <a:srcRect b="74855"/>
            <a:stretch/>
          </p:blipFill>
          <p:spPr>
            <a:xfrm>
              <a:off x="5169607" y="2428380"/>
              <a:ext cx="946786" cy="265008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20" name="타원 119"/>
            <p:cNvSpPr/>
            <p:nvPr/>
          </p:nvSpPr>
          <p:spPr>
            <a:xfrm>
              <a:off x="5524401" y="2286746"/>
              <a:ext cx="50806" cy="517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5713326" y="2286746"/>
              <a:ext cx="50806" cy="517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이등변 삼각형 121"/>
            <p:cNvSpPr/>
            <p:nvPr/>
          </p:nvSpPr>
          <p:spPr>
            <a:xfrm rot="10800000">
              <a:off x="5558287" y="3415126"/>
              <a:ext cx="143090" cy="20109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/>
            <p:cNvSpPr/>
            <p:nvPr/>
          </p:nvSpPr>
          <p:spPr>
            <a:xfrm>
              <a:off x="5285246" y="1910848"/>
              <a:ext cx="63752" cy="6491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5961563" y="1910773"/>
              <a:ext cx="63752" cy="6491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구부러진 연결선 124"/>
            <p:cNvCxnSpPr>
              <a:stCxn id="113" idx="1"/>
              <a:endCxn id="123" idx="6"/>
            </p:cNvCxnSpPr>
            <p:nvPr/>
          </p:nvCxnSpPr>
          <p:spPr>
            <a:xfrm rot="16200000" flipV="1">
              <a:off x="5230506" y="2061793"/>
              <a:ext cx="293932" cy="56947"/>
            </a:xfrm>
            <a:prstGeom prst="curved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구부러진 연결선 125"/>
            <p:cNvCxnSpPr>
              <a:stCxn id="113" idx="7"/>
              <a:endCxn id="124" idx="2"/>
            </p:cNvCxnSpPr>
            <p:nvPr/>
          </p:nvCxnSpPr>
          <p:spPr>
            <a:xfrm rot="5400000" flipH="1" flipV="1">
              <a:off x="5778196" y="2053867"/>
              <a:ext cx="294005" cy="72728"/>
            </a:xfrm>
            <a:prstGeom prst="curved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27" name="Picture 2" descr="ê¿íµ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45" b="74783" l="22020" r="817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7" t="4388" r="19757" b="24307"/>
            <a:stretch/>
          </p:blipFill>
          <p:spPr bwMode="auto">
            <a:xfrm>
              <a:off x="5018471" y="2823370"/>
              <a:ext cx="566600" cy="92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눈물 방울 127"/>
            <p:cNvSpPr/>
            <p:nvPr/>
          </p:nvSpPr>
          <p:spPr>
            <a:xfrm rot="5400000">
              <a:off x="5279515" y="2694954"/>
              <a:ext cx="203788" cy="200155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9" name="Picture 2" descr="Ice Queen Crown Pixel by Nerdy-pixel-gir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5409960" y="1751171"/>
              <a:ext cx="643850" cy="514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2" descr="ê¿ ëí¼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740" b="97847" l="9785" r="8982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00921" y="2730403"/>
              <a:ext cx="957678" cy="957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눈물 방울 130"/>
            <p:cNvSpPr/>
            <p:nvPr/>
          </p:nvSpPr>
          <p:spPr>
            <a:xfrm rot="10800000">
              <a:off x="5811540" y="2688427"/>
              <a:ext cx="200155" cy="203788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/>
          <p:cNvGrpSpPr/>
          <p:nvPr/>
        </p:nvGrpSpPr>
        <p:grpSpPr>
          <a:xfrm>
            <a:off x="619029" y="4985438"/>
            <a:ext cx="864052" cy="992484"/>
            <a:chOff x="4817631" y="1751171"/>
            <a:chExt cx="1740968" cy="1999742"/>
          </a:xfrm>
        </p:grpSpPr>
        <p:grpSp>
          <p:nvGrpSpPr>
            <p:cNvPr id="137" name="그룹 136"/>
            <p:cNvGrpSpPr/>
            <p:nvPr/>
          </p:nvGrpSpPr>
          <p:grpSpPr>
            <a:xfrm>
              <a:off x="5832637" y="2187480"/>
              <a:ext cx="687139" cy="949745"/>
              <a:chOff x="4881184" y="3551819"/>
              <a:chExt cx="663692" cy="90097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60" name="타원 159"/>
              <p:cNvSpPr/>
              <p:nvPr/>
            </p:nvSpPr>
            <p:spPr>
              <a:xfrm rot="2700000">
                <a:off x="4943221" y="3489782"/>
                <a:ext cx="539617" cy="6636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타원 160"/>
              <p:cNvSpPr/>
              <p:nvPr/>
            </p:nvSpPr>
            <p:spPr>
              <a:xfrm rot="8100000">
                <a:off x="5008291" y="3988222"/>
                <a:ext cx="405423" cy="4645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8" name="그룹 137"/>
            <p:cNvGrpSpPr/>
            <p:nvPr/>
          </p:nvGrpSpPr>
          <p:grpSpPr>
            <a:xfrm>
              <a:off x="4817631" y="2114864"/>
              <a:ext cx="558682" cy="983964"/>
              <a:chOff x="4943221" y="3489782"/>
              <a:chExt cx="539617" cy="9334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58" name="타원 157"/>
              <p:cNvSpPr/>
              <p:nvPr/>
            </p:nvSpPr>
            <p:spPr>
              <a:xfrm rot="18900000">
                <a:off x="4943221" y="3489782"/>
                <a:ext cx="539617" cy="6636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/>
              <p:cNvSpPr/>
              <p:nvPr/>
            </p:nvSpPr>
            <p:spPr>
              <a:xfrm rot="13500000">
                <a:off x="5008291" y="3988222"/>
                <a:ext cx="405423" cy="4645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타원 138"/>
            <p:cNvSpPr/>
            <p:nvPr/>
          </p:nvSpPr>
          <p:spPr>
            <a:xfrm>
              <a:off x="5305935" y="2161213"/>
              <a:ext cx="682909" cy="5190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현 139"/>
            <p:cNvSpPr/>
            <p:nvPr/>
          </p:nvSpPr>
          <p:spPr>
            <a:xfrm>
              <a:off x="5172909" y="2241562"/>
              <a:ext cx="946705" cy="1234989"/>
            </a:xfrm>
            <a:prstGeom prst="chord">
              <a:avLst>
                <a:gd name="adj1" fmla="val 18548524"/>
                <a:gd name="adj2" fmla="val 1383467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현 140"/>
            <p:cNvSpPr/>
            <p:nvPr/>
          </p:nvSpPr>
          <p:spPr>
            <a:xfrm>
              <a:off x="5172909" y="2241562"/>
              <a:ext cx="946705" cy="1234989"/>
            </a:xfrm>
            <a:prstGeom prst="chord">
              <a:avLst>
                <a:gd name="adj1" fmla="val 3746084"/>
                <a:gd name="adj2" fmla="val 69930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 rotWithShape="1">
            <a:blip r:embed="rId2"/>
            <a:srcRect t="66814" b="18598"/>
            <a:stretch/>
          </p:blipFill>
          <p:spPr>
            <a:xfrm>
              <a:off x="5166557" y="3130152"/>
              <a:ext cx="959411" cy="155628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 rotWithShape="1">
            <a:blip r:embed="rId2"/>
            <a:srcRect t="42108" b="42597"/>
            <a:stretch/>
          </p:blipFill>
          <p:spPr>
            <a:xfrm>
              <a:off x="5163921" y="2866588"/>
              <a:ext cx="959411" cy="163160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 rotWithShape="1">
            <a:blip r:embed="rId2"/>
            <a:srcRect t="26210" b="68849"/>
            <a:stretch/>
          </p:blipFill>
          <p:spPr>
            <a:xfrm>
              <a:off x="5166557" y="2693388"/>
              <a:ext cx="959411" cy="52711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 rotWithShape="1">
            <a:blip r:embed="rId3"/>
            <a:srcRect b="74855"/>
            <a:stretch/>
          </p:blipFill>
          <p:spPr>
            <a:xfrm>
              <a:off x="5169607" y="2428380"/>
              <a:ext cx="946786" cy="265008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46" name="타원 145"/>
            <p:cNvSpPr/>
            <p:nvPr/>
          </p:nvSpPr>
          <p:spPr>
            <a:xfrm>
              <a:off x="5524401" y="2286746"/>
              <a:ext cx="50806" cy="517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5713326" y="2286746"/>
              <a:ext cx="50806" cy="517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5558287" y="3415126"/>
              <a:ext cx="143090" cy="20109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5285246" y="1910848"/>
              <a:ext cx="63752" cy="6491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5961563" y="1910773"/>
              <a:ext cx="63752" cy="6491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1" name="구부러진 연결선 150"/>
            <p:cNvCxnSpPr>
              <a:stCxn id="139" idx="1"/>
              <a:endCxn id="149" idx="6"/>
            </p:cNvCxnSpPr>
            <p:nvPr/>
          </p:nvCxnSpPr>
          <p:spPr>
            <a:xfrm rot="16200000" flipV="1">
              <a:off x="5230506" y="2061793"/>
              <a:ext cx="293932" cy="56947"/>
            </a:xfrm>
            <a:prstGeom prst="curved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구부러진 연결선 151"/>
            <p:cNvCxnSpPr>
              <a:stCxn id="139" idx="7"/>
              <a:endCxn id="150" idx="2"/>
            </p:cNvCxnSpPr>
            <p:nvPr/>
          </p:nvCxnSpPr>
          <p:spPr>
            <a:xfrm rot="5400000" flipH="1" flipV="1">
              <a:off x="5778196" y="2053867"/>
              <a:ext cx="294005" cy="72728"/>
            </a:xfrm>
            <a:prstGeom prst="curved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53" name="Picture 2" descr="ê¿íµ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45" b="74783" l="22020" r="817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7" t="4388" r="19757" b="24307"/>
            <a:stretch/>
          </p:blipFill>
          <p:spPr bwMode="auto">
            <a:xfrm>
              <a:off x="5018471" y="2823370"/>
              <a:ext cx="566600" cy="92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" name="눈물 방울 153"/>
            <p:cNvSpPr/>
            <p:nvPr/>
          </p:nvSpPr>
          <p:spPr>
            <a:xfrm rot="5400000">
              <a:off x="5279515" y="2694954"/>
              <a:ext cx="203788" cy="200155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5" name="Picture 2" descr="Ice Queen Crown Pixel by Nerdy-pixel-gir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5409960" y="1751171"/>
              <a:ext cx="643850" cy="514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2" descr="ê¿ ëí¼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740" b="97847" l="9785" r="8982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00921" y="2730403"/>
              <a:ext cx="957678" cy="957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7" name="눈물 방울 156"/>
            <p:cNvSpPr/>
            <p:nvPr/>
          </p:nvSpPr>
          <p:spPr>
            <a:xfrm rot="10800000">
              <a:off x="5811540" y="2688427"/>
              <a:ext cx="200155" cy="203788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화이트 </a:t>
            </a:r>
            <a:r>
              <a:rPr lang="ko-KR" altLang="en-US" sz="2000" dirty="0" err="1" smtClean="0"/>
              <a:t>데이</a:t>
            </a:r>
            <a:r>
              <a:rPr lang="ko-KR" altLang="en-US" sz="2000" dirty="0" smtClean="0"/>
              <a:t> 꿀벌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동그란 </a:t>
            </a:r>
            <a:r>
              <a:rPr lang="ko-KR" altLang="en-US" sz="800" dirty="0" err="1" smtClean="0"/>
              <a:t>럭비공같은</a:t>
            </a:r>
            <a:r>
              <a:rPr lang="ko-KR" altLang="en-US" sz="800" dirty="0" smtClean="0"/>
              <a:t> 몸을 가진 꿀벌이 </a:t>
            </a:r>
            <a:r>
              <a:rPr lang="ko-KR" altLang="en-US" sz="800" dirty="0" err="1" smtClean="0"/>
              <a:t>한손에는</a:t>
            </a:r>
            <a:r>
              <a:rPr lang="ko-KR" altLang="en-US" sz="800" dirty="0" smtClean="0"/>
              <a:t> </a:t>
            </a:r>
            <a:r>
              <a:rPr lang="ko-KR" altLang="en-US" sz="800" dirty="0" err="1" smtClean="0"/>
              <a:t>꿀벌통을</a:t>
            </a:r>
            <a:r>
              <a:rPr lang="en-US" altLang="ko-KR" sz="800" dirty="0" smtClean="0"/>
              <a:t>, </a:t>
            </a:r>
            <a:r>
              <a:rPr lang="ko-KR" altLang="en-US" sz="800" smtClean="0"/>
              <a:t>다른 한손에는 꿀이 잔뜩 묻은 막대 사탕을 들고 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더듬이와 장식물을 뺀 꿀벌 자체의 몸 크기는 기존 사신에 비해 키는 작으나</a:t>
            </a:r>
            <a:r>
              <a:rPr lang="en-US" altLang="ko-KR" sz="800" dirty="0" smtClean="0"/>
              <a:t>, </a:t>
            </a:r>
            <a:r>
              <a:rPr lang="ko-KR" altLang="en-US" sz="800" smtClean="0"/>
              <a:t>양 옆으로는 더 뚱뚱하다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18" y="1400432"/>
            <a:ext cx="1614617" cy="3229233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82378" y="3048207"/>
            <a:ext cx="43338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2378" y="2062838"/>
            <a:ext cx="435292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89218" y="1557209"/>
            <a:ext cx="0" cy="470309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265619" y="1431002"/>
            <a:ext cx="0" cy="481739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99035" y="1547684"/>
            <a:ext cx="0" cy="47030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60088" y="1439734"/>
            <a:ext cx="0" cy="481739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2377" y="2257827"/>
            <a:ext cx="4333875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1428" y="2924010"/>
            <a:ext cx="4333875" cy="0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09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화이트 </a:t>
            </a:r>
            <a:r>
              <a:rPr lang="ko-KR" altLang="en-US" sz="2000" dirty="0" err="1" smtClean="0"/>
              <a:t>데이</a:t>
            </a:r>
            <a:r>
              <a:rPr lang="ko-KR" altLang="en-US" sz="2000" dirty="0" smtClean="0"/>
              <a:t> 꿀벌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기본 형태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5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조금 뚱뚱한 </a:t>
            </a:r>
            <a:r>
              <a:rPr lang="ko-KR" altLang="en-US" sz="1000" dirty="0" err="1" smtClean="0"/>
              <a:t>럭비공같은</a:t>
            </a:r>
            <a:r>
              <a:rPr lang="ko-KR" altLang="en-US" sz="1000" dirty="0" smtClean="0"/>
              <a:t> 몸을 가지고 있으며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몸과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머리의 구분이 따로 없으며 몸보다 약 </a:t>
            </a:r>
            <a:r>
              <a:rPr lang="en-US" altLang="ko-KR" sz="1000" dirty="0" smtClean="0"/>
              <a:t>¼ </a:t>
            </a:r>
            <a:r>
              <a:rPr lang="ko-KR" altLang="en-US" sz="1000" smtClean="0"/>
              <a:t>수준의 작은 날개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쌍을 가지고 있다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6, 7</a:t>
            </a:r>
            <a:r>
              <a:rPr lang="ko-KR" altLang="en-US" sz="1000" smtClean="0"/>
              <a:t>성의 경우 손에 꿀단지와 </a:t>
            </a:r>
            <a:r>
              <a:rPr lang="ko-KR" altLang="en-US" sz="1000" smtClean="0"/>
              <a:t>꿀이 잔뜩 묻은 꿀 디퍼를 </a:t>
            </a:r>
            <a:r>
              <a:rPr lang="ko-KR" altLang="en-US" sz="1000" smtClean="0"/>
              <a:t>들고 있으며 </a:t>
            </a:r>
            <a:r>
              <a:rPr lang="en-US" altLang="ko-KR" sz="1000" dirty="0" smtClean="0"/>
              <a:t>7</a:t>
            </a:r>
            <a:r>
              <a:rPr lang="ko-KR" altLang="en-US" sz="1000" smtClean="0"/>
              <a:t>성의 경우 머리에 왕관을 쓰고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가슴 쪽에 뭉툭하고 작은 손이 있으며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머리와 몸사이에 목도리같이 보드라운 털이 잔뜩 나 있는 부분이 있다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0" y="1594147"/>
            <a:ext cx="4457700" cy="4891271"/>
            <a:chOff x="0" y="1594148"/>
            <a:chExt cx="3106902" cy="3409090"/>
          </a:xfrm>
        </p:grpSpPr>
        <p:pic>
          <p:nvPicPr>
            <p:cNvPr id="16" name="Picture 10" descr="Queen Be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94" r="15402"/>
            <a:stretch/>
          </p:blipFill>
          <p:spPr bwMode="auto">
            <a:xfrm>
              <a:off x="0" y="1594148"/>
              <a:ext cx="842343" cy="1066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onbee by Infernape7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0" t="18385" r="22444" b="19171"/>
            <a:stretch/>
          </p:blipFill>
          <p:spPr bwMode="auto">
            <a:xfrm>
              <a:off x="842344" y="1594148"/>
              <a:ext cx="880327" cy="1066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2671" y="1594959"/>
              <a:ext cx="954881" cy="1065446"/>
            </a:xfrm>
            <a:prstGeom prst="rect">
              <a:avLst/>
            </a:prstGeom>
          </p:spPr>
        </p:pic>
        <p:pic>
          <p:nvPicPr>
            <p:cNvPr id="23" name="Picture 14" descr="Little Bee by Daieny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" t="7400" r="8000" b="4866"/>
            <a:stretch/>
          </p:blipFill>
          <p:spPr bwMode="auto">
            <a:xfrm>
              <a:off x="0" y="2660404"/>
              <a:ext cx="1018687" cy="1063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8" descr="PM Request: Queen Bee/Honey Queen by The-PaperNES-Guy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687" y="2660404"/>
              <a:ext cx="1063962" cy="1063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0" descr="&lt;ê³¤ì¶©ì´ë¯¸ì§ëª¨ì&gt; ëë¹ê·¸ë¦¼/ë¬´ë¹ë²ë ê·¸ë¦¼/ê¿ë²ê·¸ë¦¼/ê°ë¯¸ê·¸ë¦¼/ì ë²ë ê·¸ë¦¼/ë¬í½ì´ ê³¤ì¶©ì´ë¯¸ì§ì¸ë° ëë¬´...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540" y="2660404"/>
              <a:ext cx="1061362" cy="1061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 descr="Cute Honey Bee Cartoon Character by @Graphicsauthor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21" t="15733" r="3192" b="10934"/>
            <a:stretch/>
          </p:blipFill>
          <p:spPr bwMode="auto">
            <a:xfrm>
              <a:off x="0" y="3726661"/>
              <a:ext cx="875262" cy="1266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Karel Capek's bee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13" t="17714" r="27453" b="10285"/>
            <a:stretch/>
          </p:blipFill>
          <p:spPr bwMode="auto">
            <a:xfrm>
              <a:off x="873144" y="3726660"/>
              <a:ext cx="834497" cy="1266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2" descr="Casinha de CrianÃ§a: Kit Festa Abelhinha Para Imprimir GrÃ¡tis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90" t="16550" r="21120" b="41592"/>
            <a:stretch/>
          </p:blipFill>
          <p:spPr bwMode="auto">
            <a:xfrm>
              <a:off x="1707641" y="3726659"/>
              <a:ext cx="1227792" cy="12765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그룹 91"/>
          <p:cNvGrpSpPr/>
          <p:nvPr/>
        </p:nvGrpSpPr>
        <p:grpSpPr>
          <a:xfrm>
            <a:off x="4254781" y="1594147"/>
            <a:ext cx="7937218" cy="4749503"/>
            <a:chOff x="6131751" y="1594147"/>
            <a:chExt cx="6060249" cy="3626355"/>
          </a:xfrm>
        </p:grpSpPr>
        <p:pic>
          <p:nvPicPr>
            <p:cNvPr id="22" name="Picture 8" descr="Bumble Bee Sketch - JoBSPapa. - ClipArt Best - ClipArt Best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8" t="5646" r="3505" b="4656"/>
            <a:stretch/>
          </p:blipFill>
          <p:spPr bwMode="auto">
            <a:xfrm>
              <a:off x="6131751" y="4154245"/>
              <a:ext cx="1847938" cy="1066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Dale AO ale ZORLE on Behance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0" t="10666" r="25878" b="27467"/>
            <a:stretch/>
          </p:blipFill>
          <p:spPr bwMode="auto">
            <a:xfrm>
              <a:off x="8845110" y="1594147"/>
              <a:ext cx="983530" cy="1066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[ìë°ì²êµ­ 3ê¸°] ìë°ì²êµ­ ê¿ë² ì¹´í¡íë§ë¥¼ êµ¬ê¸íë ì´ìì ë§ëë³´ì¸ì :) / ìë°ì²êµ­ì¹´í¡íë§ :: ë¤ì´ë² ë¸ë¡ê·¸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21" t="24897" r="24380" b="43827"/>
            <a:stretch/>
          </p:blipFill>
          <p:spPr bwMode="auto">
            <a:xfrm>
              <a:off x="8022219" y="2661203"/>
              <a:ext cx="1151269" cy="1060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ðð¤ðð¤ðð¤ðð¤ð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79" t="27070" r="28205" b="27282"/>
            <a:stretch/>
          </p:blipFill>
          <p:spPr bwMode="auto">
            <a:xfrm>
              <a:off x="9174062" y="2660404"/>
              <a:ext cx="908329" cy="1061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ê¿ë² ì¼ë¬ì¤í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16952" r="12353" b="14519"/>
            <a:stretch/>
          </p:blipFill>
          <p:spPr bwMode="auto">
            <a:xfrm>
              <a:off x="9828640" y="1594147"/>
              <a:ext cx="1174763" cy="1069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What a cute little busy bee....PY...MB...Pop...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1" t="4069" r="24440" b="37065"/>
            <a:stretch/>
          </p:blipFill>
          <p:spPr bwMode="auto">
            <a:xfrm>
              <a:off x="11003403" y="1594147"/>
              <a:ext cx="1188597" cy="10723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friendly baby bee illustration"/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3" t="10353" r="25143" b="33177"/>
            <a:stretch/>
          </p:blipFill>
          <p:spPr bwMode="auto">
            <a:xfrm>
              <a:off x="10082391" y="2666469"/>
              <a:ext cx="983530" cy="105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2" descr="bzzzz! #art #illustration #bee #swarm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42" t="20573" r="18056" b="7966"/>
            <a:stretch/>
          </p:blipFill>
          <p:spPr bwMode="auto">
            <a:xfrm>
              <a:off x="11065921" y="2660404"/>
              <a:ext cx="1126079" cy="1061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ê¿ë² ì¼ë¬ì¤í¸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3932" y="3723033"/>
              <a:ext cx="1265982" cy="1280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0" descr="''Bee Nice'' by Mellymiew"/>
            <p:cNvPicPr>
              <a:picLocks noChangeAspect="1" noChangeArrowheads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3" r="8109" b="20555"/>
            <a:stretch/>
          </p:blipFill>
          <p:spPr bwMode="auto">
            <a:xfrm>
              <a:off x="9315746" y="3721766"/>
              <a:ext cx="984214" cy="1281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How bees were made by naked-in-the-rain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98" t="29605" r="20052" b="19008"/>
            <a:stretch/>
          </p:blipFill>
          <p:spPr bwMode="auto">
            <a:xfrm>
              <a:off x="10299960" y="3720966"/>
              <a:ext cx="1892040" cy="1289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6" name="그룹 95"/>
          <p:cNvGrpSpPr/>
          <p:nvPr/>
        </p:nvGrpSpPr>
        <p:grpSpPr>
          <a:xfrm>
            <a:off x="4817631" y="1751171"/>
            <a:ext cx="1740968" cy="1999742"/>
            <a:chOff x="4817631" y="1751171"/>
            <a:chExt cx="1740968" cy="1999742"/>
          </a:xfrm>
        </p:grpSpPr>
        <p:grpSp>
          <p:nvGrpSpPr>
            <p:cNvPr id="97" name="그룹 96"/>
            <p:cNvGrpSpPr/>
            <p:nvPr/>
          </p:nvGrpSpPr>
          <p:grpSpPr>
            <a:xfrm>
              <a:off x="5832637" y="2187480"/>
              <a:ext cx="687139" cy="949745"/>
              <a:chOff x="4881184" y="3551819"/>
              <a:chExt cx="663692" cy="90097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3" name="타원 122"/>
              <p:cNvSpPr/>
              <p:nvPr/>
            </p:nvSpPr>
            <p:spPr>
              <a:xfrm rot="2700000">
                <a:off x="4943221" y="3489782"/>
                <a:ext cx="539617" cy="6636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 rot="8100000">
                <a:off x="5008291" y="3988222"/>
                <a:ext cx="405423" cy="4645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4817631" y="2114864"/>
              <a:ext cx="558682" cy="983964"/>
              <a:chOff x="4943221" y="3489782"/>
              <a:chExt cx="539617" cy="9334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1" name="타원 120"/>
              <p:cNvSpPr/>
              <p:nvPr/>
            </p:nvSpPr>
            <p:spPr>
              <a:xfrm rot="18900000">
                <a:off x="4943221" y="3489782"/>
                <a:ext cx="539617" cy="6636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타원 121"/>
              <p:cNvSpPr/>
              <p:nvPr/>
            </p:nvSpPr>
            <p:spPr>
              <a:xfrm rot="13500000">
                <a:off x="5008291" y="3988222"/>
                <a:ext cx="405423" cy="4645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1" name="타원 100"/>
            <p:cNvSpPr/>
            <p:nvPr/>
          </p:nvSpPr>
          <p:spPr>
            <a:xfrm>
              <a:off x="5305935" y="2161213"/>
              <a:ext cx="682909" cy="5190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현 101"/>
            <p:cNvSpPr/>
            <p:nvPr/>
          </p:nvSpPr>
          <p:spPr>
            <a:xfrm>
              <a:off x="5172909" y="2241562"/>
              <a:ext cx="946705" cy="1234989"/>
            </a:xfrm>
            <a:prstGeom prst="chord">
              <a:avLst>
                <a:gd name="adj1" fmla="val 18548524"/>
                <a:gd name="adj2" fmla="val 1383467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현 102"/>
            <p:cNvSpPr/>
            <p:nvPr/>
          </p:nvSpPr>
          <p:spPr>
            <a:xfrm>
              <a:off x="5172909" y="2241562"/>
              <a:ext cx="946705" cy="1234989"/>
            </a:xfrm>
            <a:prstGeom prst="chord">
              <a:avLst>
                <a:gd name="adj1" fmla="val 3746084"/>
                <a:gd name="adj2" fmla="val 69930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4" name="그림 103"/>
            <p:cNvPicPr>
              <a:picLocks noChangeAspect="1"/>
            </p:cNvPicPr>
            <p:nvPr/>
          </p:nvPicPr>
          <p:blipFill rotWithShape="1">
            <a:blip r:embed="rId22"/>
            <a:srcRect t="66814" b="18598"/>
            <a:stretch/>
          </p:blipFill>
          <p:spPr>
            <a:xfrm>
              <a:off x="5166557" y="3130152"/>
              <a:ext cx="959411" cy="155628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 rotWithShape="1">
            <a:blip r:embed="rId22"/>
            <a:srcRect t="42108" b="42597"/>
            <a:stretch/>
          </p:blipFill>
          <p:spPr>
            <a:xfrm>
              <a:off x="5163921" y="2866588"/>
              <a:ext cx="959411" cy="163160"/>
            </a:xfrm>
            <a:prstGeom prst="rect">
              <a:avLst/>
            </a:prstGeom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 rotWithShape="1">
            <a:blip r:embed="rId22"/>
            <a:srcRect t="26210" b="68849"/>
            <a:stretch/>
          </p:blipFill>
          <p:spPr>
            <a:xfrm>
              <a:off x="5166557" y="2693388"/>
              <a:ext cx="959411" cy="52711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 rotWithShape="1">
            <a:blip r:embed="rId23"/>
            <a:srcRect b="74855"/>
            <a:stretch/>
          </p:blipFill>
          <p:spPr>
            <a:xfrm>
              <a:off x="5169607" y="2428380"/>
              <a:ext cx="946786" cy="265008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08" name="타원 107"/>
            <p:cNvSpPr/>
            <p:nvPr/>
          </p:nvSpPr>
          <p:spPr>
            <a:xfrm>
              <a:off x="5524401" y="2286746"/>
              <a:ext cx="50806" cy="517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5713326" y="2286746"/>
              <a:ext cx="50806" cy="517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이등변 삼각형 109"/>
            <p:cNvSpPr/>
            <p:nvPr/>
          </p:nvSpPr>
          <p:spPr>
            <a:xfrm rot="10800000">
              <a:off x="5558287" y="3415126"/>
              <a:ext cx="143090" cy="20109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/>
            <p:cNvSpPr/>
            <p:nvPr/>
          </p:nvSpPr>
          <p:spPr>
            <a:xfrm>
              <a:off x="5285246" y="1910848"/>
              <a:ext cx="63752" cy="6491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5961563" y="1910773"/>
              <a:ext cx="63752" cy="6491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구부러진 연결선 112"/>
            <p:cNvCxnSpPr>
              <a:stCxn id="101" idx="1"/>
              <a:endCxn id="111" idx="6"/>
            </p:cNvCxnSpPr>
            <p:nvPr/>
          </p:nvCxnSpPr>
          <p:spPr>
            <a:xfrm rot="16200000" flipV="1">
              <a:off x="5230506" y="2061793"/>
              <a:ext cx="293932" cy="56947"/>
            </a:xfrm>
            <a:prstGeom prst="curved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구부러진 연결선 113"/>
            <p:cNvCxnSpPr>
              <a:stCxn id="101" idx="7"/>
              <a:endCxn id="112" idx="2"/>
            </p:cNvCxnSpPr>
            <p:nvPr/>
          </p:nvCxnSpPr>
          <p:spPr>
            <a:xfrm rot="5400000" flipH="1" flipV="1">
              <a:off x="5778196" y="2053867"/>
              <a:ext cx="294005" cy="72728"/>
            </a:xfrm>
            <a:prstGeom prst="curved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6" name="Picture 2" descr="ê¿íµ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4845" b="74783" l="22020" r="817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7" t="4388" r="19757" b="24307"/>
            <a:stretch/>
          </p:blipFill>
          <p:spPr bwMode="auto">
            <a:xfrm>
              <a:off x="5018471" y="2823370"/>
              <a:ext cx="566600" cy="92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눈물 방울 116"/>
            <p:cNvSpPr/>
            <p:nvPr/>
          </p:nvSpPr>
          <p:spPr>
            <a:xfrm rot="5400000">
              <a:off x="5279515" y="2694954"/>
              <a:ext cx="203788" cy="200155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Picture 2" descr="Ice Queen Crown Pixel by Nerdy-pixel-girl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5409960" y="1751171"/>
              <a:ext cx="643850" cy="514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" descr="ê¿ ëí¼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2740" b="97847" l="9785" r="8982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00921" y="2730403"/>
              <a:ext cx="957678" cy="957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눈물 방울 119"/>
            <p:cNvSpPr/>
            <p:nvPr/>
          </p:nvSpPr>
          <p:spPr>
            <a:xfrm rot="10800000">
              <a:off x="5811540" y="2688427"/>
              <a:ext cx="200155" cy="203788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9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5021903" y="2253753"/>
            <a:ext cx="1644062" cy="1617873"/>
            <a:chOff x="4602803" y="2432571"/>
            <a:chExt cx="1644062" cy="1617873"/>
          </a:xfrm>
        </p:grpSpPr>
        <p:grpSp>
          <p:nvGrpSpPr>
            <p:cNvPr id="57" name="그룹 56"/>
            <p:cNvGrpSpPr/>
            <p:nvPr/>
          </p:nvGrpSpPr>
          <p:grpSpPr>
            <a:xfrm>
              <a:off x="5583173" y="2695069"/>
              <a:ext cx="663692" cy="900978"/>
              <a:chOff x="4881184" y="3551819"/>
              <a:chExt cx="663692" cy="90097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90" name="타원 89"/>
              <p:cNvSpPr/>
              <p:nvPr/>
            </p:nvSpPr>
            <p:spPr>
              <a:xfrm rot="2700000">
                <a:off x="4943221" y="3489782"/>
                <a:ext cx="539617" cy="6636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타원 96"/>
              <p:cNvSpPr/>
              <p:nvPr/>
            </p:nvSpPr>
            <p:spPr>
              <a:xfrm rot="8100000">
                <a:off x="5008291" y="3988222"/>
                <a:ext cx="405423" cy="4645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602803" y="2626182"/>
              <a:ext cx="539617" cy="933439"/>
              <a:chOff x="4943221" y="3489782"/>
              <a:chExt cx="539617" cy="9334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88" name="타원 87"/>
              <p:cNvSpPr/>
              <p:nvPr/>
            </p:nvSpPr>
            <p:spPr>
              <a:xfrm rot="18900000">
                <a:off x="4943221" y="3489782"/>
                <a:ext cx="539617" cy="6636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/>
              <p:cNvSpPr/>
              <p:nvPr/>
            </p:nvSpPr>
            <p:spPr>
              <a:xfrm rot="13500000">
                <a:off x="5008291" y="3988222"/>
                <a:ext cx="405423" cy="4645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타원 58"/>
            <p:cNvSpPr/>
            <p:nvPr/>
          </p:nvSpPr>
          <p:spPr>
            <a:xfrm>
              <a:off x="5074444" y="2670151"/>
              <a:ext cx="659606" cy="49244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현 59"/>
            <p:cNvSpPr/>
            <p:nvPr/>
          </p:nvSpPr>
          <p:spPr>
            <a:xfrm>
              <a:off x="4945957" y="2746374"/>
              <a:ext cx="914400" cy="1171575"/>
            </a:xfrm>
            <a:prstGeom prst="chord">
              <a:avLst>
                <a:gd name="adj1" fmla="val 18548524"/>
                <a:gd name="adj2" fmla="val 1383467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현 70"/>
            <p:cNvSpPr/>
            <p:nvPr/>
          </p:nvSpPr>
          <p:spPr>
            <a:xfrm>
              <a:off x="4945957" y="2746374"/>
              <a:ext cx="914400" cy="1171575"/>
            </a:xfrm>
            <a:prstGeom prst="chord">
              <a:avLst>
                <a:gd name="adj1" fmla="val 3746084"/>
                <a:gd name="adj2" fmla="val 69930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2"/>
            <a:srcRect t="66814" b="18598"/>
            <a:stretch/>
          </p:blipFill>
          <p:spPr>
            <a:xfrm>
              <a:off x="4939821" y="3589337"/>
              <a:ext cx="926672" cy="147637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2"/>
            <a:srcRect t="42108" b="42597"/>
            <a:stretch/>
          </p:blipFill>
          <p:spPr>
            <a:xfrm>
              <a:off x="4937276" y="3339306"/>
              <a:ext cx="926672" cy="154781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2"/>
            <a:srcRect t="26210" b="68849"/>
            <a:stretch/>
          </p:blipFill>
          <p:spPr>
            <a:xfrm>
              <a:off x="4939821" y="3175001"/>
              <a:ext cx="926672" cy="5000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 rotWithShape="1">
            <a:blip r:embed="rId3"/>
            <a:srcRect b="74855"/>
            <a:stretch/>
          </p:blipFill>
          <p:spPr>
            <a:xfrm>
              <a:off x="4942769" y="2923599"/>
              <a:ext cx="914479" cy="251401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78" name="타원 77"/>
            <p:cNvSpPr/>
            <p:nvPr/>
          </p:nvSpPr>
          <p:spPr>
            <a:xfrm>
              <a:off x="5285455" y="2789238"/>
              <a:ext cx="49072" cy="4907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5467934" y="2789238"/>
              <a:ext cx="49072" cy="4907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이등변 삼각형 79"/>
            <p:cNvSpPr/>
            <p:nvPr/>
          </p:nvSpPr>
          <p:spPr>
            <a:xfrm rot="10800000">
              <a:off x="5318186" y="3859679"/>
              <a:ext cx="138208" cy="1907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5054461" y="2432642"/>
              <a:ext cx="61576" cy="61576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5707700" y="2432571"/>
              <a:ext cx="61576" cy="61576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구부러진 연결선 82"/>
            <p:cNvCxnSpPr>
              <a:stCxn id="59" idx="1"/>
              <a:endCxn id="81" idx="6"/>
            </p:cNvCxnSpPr>
            <p:nvPr/>
          </p:nvCxnSpPr>
          <p:spPr>
            <a:xfrm rot="16200000" flipV="1">
              <a:off x="5004120" y="2575347"/>
              <a:ext cx="278838" cy="55004"/>
            </a:xfrm>
            <a:prstGeom prst="curved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구부러진 연결선 83"/>
            <p:cNvCxnSpPr>
              <a:stCxn id="59" idx="7"/>
              <a:endCxn id="82" idx="2"/>
            </p:cNvCxnSpPr>
            <p:nvPr/>
          </p:nvCxnSpPr>
          <p:spPr>
            <a:xfrm rot="5400000" flipH="1" flipV="1">
              <a:off x="5533122" y="2567691"/>
              <a:ext cx="278909" cy="70247"/>
            </a:xfrm>
            <a:prstGeom prst="curved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눈물 방울 85"/>
            <p:cNvSpPr/>
            <p:nvPr/>
          </p:nvSpPr>
          <p:spPr>
            <a:xfrm rot="5400000">
              <a:off x="5050682" y="3174762"/>
              <a:ext cx="193325" cy="193325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눈물 방울 86"/>
            <p:cNvSpPr/>
            <p:nvPr/>
          </p:nvSpPr>
          <p:spPr>
            <a:xfrm rot="10800000">
              <a:off x="5562797" y="3170293"/>
              <a:ext cx="193325" cy="193325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화이트 </a:t>
            </a:r>
            <a:r>
              <a:rPr lang="ko-KR" altLang="en-US" sz="2000" dirty="0" err="1" smtClean="0"/>
              <a:t>데이</a:t>
            </a:r>
            <a:r>
              <a:rPr lang="ko-KR" altLang="en-US" sz="2000" dirty="0" smtClean="0"/>
              <a:t> 꿀벌 </a:t>
            </a:r>
            <a:r>
              <a:rPr lang="en-US" altLang="ko-KR" sz="2000" dirty="0" smtClean="0"/>
              <a:t>– 5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럭비공보다 더 뚱뚱한 몸매를 가진 꿀벌로 자기 몸에 비해 약 </a:t>
            </a:r>
            <a:r>
              <a:rPr lang="en-US" altLang="ko-KR" sz="1000" dirty="0" smtClean="0"/>
              <a:t>1/4~1/3 </a:t>
            </a:r>
            <a:r>
              <a:rPr lang="ko-KR" altLang="en-US" sz="1000" smtClean="0"/>
              <a:t>정도 되는 날개를 가지고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머리와 몸이 구분되지 않는다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작고 뭉툭한 손을 가지고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얼굴과 몸 사이에 목도리를 한 듯 보드라운 털을 가지고 있는 부분이 있다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7660835" y="5195952"/>
            <a:ext cx="1755609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작고 뭉툭한 손을 가지고 있다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6148" y="5031080"/>
            <a:ext cx="2141933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신체에 비해 작은 날개를 가지고 있다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6" name="직선 화살표 연결선 25"/>
          <p:cNvCxnSpPr>
            <a:stCxn id="15" idx="3"/>
            <a:endCxn id="89" idx="0"/>
          </p:cNvCxnSpPr>
          <p:nvPr/>
        </p:nvCxnSpPr>
        <p:spPr>
          <a:xfrm flipV="1">
            <a:off x="3638081" y="3342343"/>
            <a:ext cx="1487351" cy="1804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9" idx="0"/>
            <a:endCxn id="80" idx="5"/>
          </p:cNvCxnSpPr>
          <p:nvPr/>
        </p:nvCxnSpPr>
        <p:spPr>
          <a:xfrm flipV="1">
            <a:off x="5480373" y="3776243"/>
            <a:ext cx="291465" cy="887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91953" y="4664222"/>
            <a:ext cx="1776839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꼬리 쪽에 작은 벌침이 보인다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39220" y="1878338"/>
            <a:ext cx="21563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얼굴과 몸 사이에 목도리를 한 것 같은</a:t>
            </a:r>
            <a:endParaRPr lang="en-US" altLang="ko-KR" sz="900" dirty="0" smtClean="0"/>
          </a:p>
          <a:p>
            <a:r>
              <a:rPr lang="ko-KR" altLang="en-US" sz="900" dirty="0" smtClean="0"/>
              <a:t>보드라운 솜 털이 나 있다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871977" y="3500306"/>
            <a:ext cx="2452916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점 눈을 하고 있으며 입은 없거나 매우 작다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62" name="직선 화살표 연결선 61"/>
          <p:cNvCxnSpPr>
            <a:stCxn id="61" idx="3"/>
            <a:endCxn id="75" idx="1"/>
          </p:cNvCxnSpPr>
          <p:nvPr/>
        </p:nvCxnSpPr>
        <p:spPr>
          <a:xfrm>
            <a:off x="3995580" y="2063004"/>
            <a:ext cx="1366289" cy="807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6" descr="Honbee by Infernape7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18385" r="22444" b="19171"/>
          <a:stretch/>
        </p:blipFill>
        <p:spPr bwMode="auto">
          <a:xfrm>
            <a:off x="7768917" y="5426784"/>
            <a:ext cx="862694" cy="104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5"/>
          <a:srcRect t="20437"/>
          <a:stretch/>
        </p:blipFill>
        <p:spPr>
          <a:xfrm>
            <a:off x="1013144" y="2255952"/>
            <a:ext cx="1370038" cy="1216257"/>
          </a:xfrm>
          <a:prstGeom prst="rect">
            <a:avLst/>
          </a:prstGeom>
        </p:spPr>
      </p:pic>
      <p:pic>
        <p:nvPicPr>
          <p:cNvPr id="107" name="Picture 4" descr="ðð¤ðð¤ðð¤ðð¤ð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9" t="42791" r="28205" b="27282"/>
          <a:stretch/>
        </p:blipFill>
        <p:spPr bwMode="auto">
          <a:xfrm>
            <a:off x="2416657" y="2315863"/>
            <a:ext cx="1189655" cy="91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ê¿ë² ì¼ë¬ì¤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9" t="25563" r="20421" b="26334"/>
          <a:stretch/>
        </p:blipFill>
        <p:spPr bwMode="auto">
          <a:xfrm>
            <a:off x="3616418" y="2702380"/>
            <a:ext cx="1051560" cy="98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What a cute little busy bee....PY...MB...Pop...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1" t="4069" r="24440" b="37065"/>
          <a:stretch/>
        </p:blipFill>
        <p:spPr bwMode="auto">
          <a:xfrm>
            <a:off x="2407234" y="3239367"/>
            <a:ext cx="1163470" cy="104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ê¿ë²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57" y="3410682"/>
            <a:ext cx="722917" cy="73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/>
          <p:cNvCxnSpPr>
            <a:stCxn id="41" idx="1"/>
            <a:endCxn id="87" idx="6"/>
          </p:cNvCxnSpPr>
          <p:nvPr/>
        </p:nvCxnSpPr>
        <p:spPr>
          <a:xfrm flipH="1" flipV="1">
            <a:off x="6078559" y="3184800"/>
            <a:ext cx="1582276" cy="2126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4" descr="Little Bee by Daieny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7400" r="8000" b="4866"/>
          <a:stretch/>
        </p:blipFill>
        <p:spPr bwMode="auto">
          <a:xfrm>
            <a:off x="8631611" y="5422731"/>
            <a:ext cx="1111423" cy="116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직선 화살표 연결선 76"/>
          <p:cNvCxnSpPr>
            <a:stCxn id="76" idx="1"/>
            <a:endCxn id="79" idx="6"/>
          </p:cNvCxnSpPr>
          <p:nvPr/>
        </p:nvCxnSpPr>
        <p:spPr>
          <a:xfrm flipH="1" flipV="1">
            <a:off x="5936106" y="2634956"/>
            <a:ext cx="1935871" cy="9807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8" descr="[ìë°ì²êµ­ 3ê¸°] ìë°ì²êµ­ ê¿ë² ì¹´í¡íë§ë¥¼ êµ¬ê¸íë ì´ìì ë§ëë³´ì¸ì :) / ìë°ì²êµ­ì¹´í¡íë§ :: ë¤ì´ë² ë¸ë¡ê·¸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1" t="24897" r="24380" b="43827"/>
          <a:stretch/>
        </p:blipFill>
        <p:spPr bwMode="auto">
          <a:xfrm>
            <a:off x="8942669" y="3776435"/>
            <a:ext cx="1507838" cy="13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0" descr="Queen Bee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4" r="15402"/>
          <a:stretch/>
        </p:blipFill>
        <p:spPr bwMode="auto">
          <a:xfrm>
            <a:off x="8013969" y="3798396"/>
            <a:ext cx="928700" cy="117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4" descr="Little Bee by Daieny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7400" r="8000" b="4866"/>
          <a:stretch/>
        </p:blipFill>
        <p:spPr bwMode="auto">
          <a:xfrm>
            <a:off x="10469293" y="3727074"/>
            <a:ext cx="1461585" cy="15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8" descr="[ìë°ì²êµ­ 3ê¸°] ìë°ì²êµ­ ê¿ë² ì¹´í¡íë§ë¥¼ êµ¬ê¸íë ì´ìì ë§ëë³´ì¸ì :) / ìë°ì²êµ­ì¹´í¡íë§ :: ë¤ì´ë² ë¸ë¡ê·¸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1" t="24897" r="24380" b="43827"/>
          <a:stretch/>
        </p:blipFill>
        <p:spPr bwMode="auto">
          <a:xfrm>
            <a:off x="417612" y="4266240"/>
            <a:ext cx="1059826" cy="9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ê¿ë²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828" y="5263846"/>
            <a:ext cx="1484851" cy="150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0" descr="''Bee Nice'' by Mellymiew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" r="8109" b="20555"/>
          <a:stretch/>
        </p:blipFill>
        <p:spPr bwMode="auto">
          <a:xfrm>
            <a:off x="398275" y="5261912"/>
            <a:ext cx="1103161" cy="143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0" descr="&lt;ê³¤ì¶©ì´ë¯¸ì§ëª¨ì&gt; ëë¹ê·¸ë¦¼/ë¬´ë¹ë²ë ê·¸ë¦¼/ê¿ë²ê·¸ë¦¼/ê°ë¯¸ê·¸ë¦¼/ì ë²ë ê·¸ë¦¼/ë¬í½ì´ ê³¤ì¶©ì´ë¯¸ì§ì¸ë° ëë¬´...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75" y="5242565"/>
            <a:ext cx="1522814" cy="15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7753806" y="1490136"/>
            <a:ext cx="1755609" cy="23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몸과 머리의 구분이 따로 없다</a:t>
            </a:r>
            <a:r>
              <a:rPr lang="en-US" altLang="ko-KR" sz="900" dirty="0" smtClean="0"/>
              <a:t>.</a:t>
            </a:r>
          </a:p>
        </p:txBody>
      </p:sp>
      <p:pic>
        <p:nvPicPr>
          <p:cNvPr id="119" name="Picture 14" descr="Little Bee by Daieny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7400" r="8000" b="4866"/>
          <a:stretch/>
        </p:blipFill>
        <p:spPr bwMode="auto">
          <a:xfrm>
            <a:off x="7209258" y="1684901"/>
            <a:ext cx="1461585" cy="15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6" descr="Honbee by Infernape7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18385" r="22444" b="19171"/>
          <a:stretch/>
        </p:blipFill>
        <p:spPr bwMode="auto">
          <a:xfrm>
            <a:off x="8662566" y="1804329"/>
            <a:ext cx="1056800" cy="128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340" y="1790839"/>
            <a:ext cx="1444333" cy="1335127"/>
          </a:xfrm>
          <a:prstGeom prst="rect">
            <a:avLst/>
          </a:prstGeom>
        </p:spPr>
      </p:pic>
      <p:pic>
        <p:nvPicPr>
          <p:cNvPr id="121" name="Picture 4" descr="Dale AO ale ZORLE on Behance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t="10666" r="25878" b="27467"/>
          <a:stretch/>
        </p:blipFill>
        <p:spPr bwMode="auto">
          <a:xfrm>
            <a:off x="11085655" y="1838357"/>
            <a:ext cx="858876" cy="93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6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화이트 </a:t>
            </a:r>
            <a:r>
              <a:rPr lang="ko-KR" altLang="en-US" sz="2000" dirty="0" err="1" smtClean="0"/>
              <a:t>데이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꿀벌 </a:t>
            </a:r>
            <a:r>
              <a:rPr lang="en-US" altLang="ko-KR" sz="2000" dirty="0" smtClean="0"/>
              <a:t>– 6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5</a:t>
            </a:r>
            <a:r>
              <a:rPr lang="ko-KR" altLang="en-US" sz="1000" smtClean="0"/>
              <a:t>성 꿀벌이 아래와 같은 꿀단지와 </a:t>
            </a:r>
            <a:r>
              <a:rPr lang="ko-KR" altLang="en-US" sz="1000"/>
              <a:t>꿀이 잔뜩 묻은 꿀 </a:t>
            </a:r>
            <a:r>
              <a:rPr lang="ko-KR" altLang="en-US" sz="1000"/>
              <a:t>디퍼를 </a:t>
            </a:r>
            <a:r>
              <a:rPr lang="ko-KR" altLang="en-US" sz="1000" smtClean="0"/>
              <a:t>들고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pic>
        <p:nvPicPr>
          <p:cNvPr id="4098" name="Picture 2" descr="ê¿ë¨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59" y="1975886"/>
            <a:ext cx="25908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ê¿ë¨ì§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7" t="47190" r="21994"/>
          <a:stretch/>
        </p:blipFill>
        <p:spPr bwMode="auto">
          <a:xfrm>
            <a:off x="2358118" y="4387096"/>
            <a:ext cx="1333500" cy="124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ê¿ë¨ì§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6" t="5919" b="5946"/>
          <a:stretch/>
        </p:blipFill>
        <p:spPr bwMode="auto">
          <a:xfrm>
            <a:off x="5852788" y="4557713"/>
            <a:ext cx="1941264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ê´ë ¨ ì´ë¯¸ì§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1" r="7953"/>
          <a:stretch/>
        </p:blipFill>
        <p:spPr bwMode="auto">
          <a:xfrm>
            <a:off x="0" y="4338086"/>
            <a:ext cx="2227071" cy="147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ê´ë ¨ ì´ë¯¸ì§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89" y="36612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ê¿ ìê°ë½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t="10267" r="10273" b="18072"/>
          <a:stretch/>
        </p:blipFill>
        <p:spPr bwMode="auto">
          <a:xfrm>
            <a:off x="7699022" y="1946085"/>
            <a:ext cx="1585665" cy="134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ê¿ ëí¼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91" y="4026119"/>
            <a:ext cx="2122667" cy="21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ê´ë ¨ ì´ë¯¸ì§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283" y="1558166"/>
            <a:ext cx="2386995" cy="238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ê¿ ëí¼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727" y="3302312"/>
            <a:ext cx="1754270" cy="14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4577290" y="1622711"/>
            <a:ext cx="1740968" cy="1840140"/>
            <a:chOff x="4817631" y="1910773"/>
            <a:chExt cx="1740968" cy="1840140"/>
          </a:xfrm>
        </p:grpSpPr>
        <p:grpSp>
          <p:nvGrpSpPr>
            <p:cNvPr id="71" name="그룹 70"/>
            <p:cNvGrpSpPr/>
            <p:nvPr/>
          </p:nvGrpSpPr>
          <p:grpSpPr>
            <a:xfrm>
              <a:off x="5832637" y="2187480"/>
              <a:ext cx="687139" cy="949745"/>
              <a:chOff x="4881184" y="3551819"/>
              <a:chExt cx="663692" cy="90097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20" name="타원 119"/>
              <p:cNvSpPr/>
              <p:nvPr/>
            </p:nvSpPr>
            <p:spPr>
              <a:xfrm rot="2700000">
                <a:off x="4943221" y="3489782"/>
                <a:ext cx="539617" cy="6636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타원 120"/>
              <p:cNvSpPr/>
              <p:nvPr/>
            </p:nvSpPr>
            <p:spPr>
              <a:xfrm rot="8100000">
                <a:off x="5008291" y="3988222"/>
                <a:ext cx="405423" cy="4645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4817631" y="2114864"/>
              <a:ext cx="558682" cy="983964"/>
              <a:chOff x="4943221" y="3489782"/>
              <a:chExt cx="539617" cy="9334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18" name="타원 117"/>
              <p:cNvSpPr/>
              <p:nvPr/>
            </p:nvSpPr>
            <p:spPr>
              <a:xfrm rot="18900000">
                <a:off x="4943221" y="3489782"/>
                <a:ext cx="539617" cy="6636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타원 118"/>
              <p:cNvSpPr/>
              <p:nvPr/>
            </p:nvSpPr>
            <p:spPr>
              <a:xfrm rot="13500000">
                <a:off x="5008291" y="3988222"/>
                <a:ext cx="405423" cy="4645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타원 72"/>
            <p:cNvSpPr/>
            <p:nvPr/>
          </p:nvSpPr>
          <p:spPr>
            <a:xfrm>
              <a:off x="5305935" y="2161213"/>
              <a:ext cx="682909" cy="5190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현 73"/>
            <p:cNvSpPr/>
            <p:nvPr/>
          </p:nvSpPr>
          <p:spPr>
            <a:xfrm>
              <a:off x="5172909" y="2241562"/>
              <a:ext cx="946705" cy="1234989"/>
            </a:xfrm>
            <a:prstGeom prst="chord">
              <a:avLst>
                <a:gd name="adj1" fmla="val 18548524"/>
                <a:gd name="adj2" fmla="val 1383467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현 74"/>
            <p:cNvSpPr/>
            <p:nvPr/>
          </p:nvSpPr>
          <p:spPr>
            <a:xfrm>
              <a:off x="5172909" y="2241562"/>
              <a:ext cx="946705" cy="1234989"/>
            </a:xfrm>
            <a:prstGeom prst="chord">
              <a:avLst>
                <a:gd name="adj1" fmla="val 3746084"/>
                <a:gd name="adj2" fmla="val 69930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 rotWithShape="1">
            <a:blip r:embed="rId12"/>
            <a:srcRect t="66814" b="18598"/>
            <a:stretch/>
          </p:blipFill>
          <p:spPr>
            <a:xfrm>
              <a:off x="5166557" y="3130152"/>
              <a:ext cx="959411" cy="155628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 rotWithShape="1">
            <a:blip r:embed="rId12"/>
            <a:srcRect t="42108" b="42597"/>
            <a:stretch/>
          </p:blipFill>
          <p:spPr>
            <a:xfrm>
              <a:off x="5163921" y="2866588"/>
              <a:ext cx="959411" cy="163160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12"/>
            <a:srcRect t="26210" b="68849"/>
            <a:stretch/>
          </p:blipFill>
          <p:spPr>
            <a:xfrm>
              <a:off x="5166557" y="2693388"/>
              <a:ext cx="959411" cy="52711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13"/>
            <a:srcRect b="74855"/>
            <a:stretch/>
          </p:blipFill>
          <p:spPr>
            <a:xfrm>
              <a:off x="5169607" y="2428380"/>
              <a:ext cx="946786" cy="265008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80" name="타원 79"/>
            <p:cNvSpPr/>
            <p:nvPr/>
          </p:nvSpPr>
          <p:spPr>
            <a:xfrm>
              <a:off x="5524401" y="2286746"/>
              <a:ext cx="50806" cy="517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5713326" y="2286746"/>
              <a:ext cx="50806" cy="517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5558287" y="3415126"/>
              <a:ext cx="143090" cy="20109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5285246" y="1910848"/>
              <a:ext cx="63752" cy="6491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5961563" y="1910773"/>
              <a:ext cx="63752" cy="6491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구부러진 연결선 85"/>
            <p:cNvCxnSpPr>
              <a:stCxn id="73" idx="1"/>
              <a:endCxn id="83" idx="6"/>
            </p:cNvCxnSpPr>
            <p:nvPr/>
          </p:nvCxnSpPr>
          <p:spPr>
            <a:xfrm rot="16200000" flipV="1">
              <a:off x="5230506" y="2061793"/>
              <a:ext cx="293932" cy="56947"/>
            </a:xfrm>
            <a:prstGeom prst="curved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구부러진 연결선 88"/>
            <p:cNvCxnSpPr>
              <a:stCxn id="73" idx="7"/>
              <a:endCxn id="84" idx="2"/>
            </p:cNvCxnSpPr>
            <p:nvPr/>
          </p:nvCxnSpPr>
          <p:spPr>
            <a:xfrm rot="5400000" flipH="1" flipV="1">
              <a:off x="5778196" y="2053867"/>
              <a:ext cx="294005" cy="72728"/>
            </a:xfrm>
            <a:prstGeom prst="curved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3" name="Picture 2" descr="ê¿íµ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4845" b="74783" l="22020" r="817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7" t="4388" r="19757" b="24307"/>
            <a:stretch/>
          </p:blipFill>
          <p:spPr bwMode="auto">
            <a:xfrm>
              <a:off x="5018471" y="2823370"/>
              <a:ext cx="566600" cy="92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눈물 방울 113"/>
            <p:cNvSpPr/>
            <p:nvPr/>
          </p:nvSpPr>
          <p:spPr>
            <a:xfrm rot="5400000">
              <a:off x="5279515" y="2694954"/>
              <a:ext cx="203788" cy="200155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" name="Picture 2" descr="ê¿ ëí¼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2740" b="97847" l="9785" r="8982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00921" y="2730403"/>
              <a:ext cx="957678" cy="957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" name="눈물 방울 116"/>
            <p:cNvSpPr/>
            <p:nvPr/>
          </p:nvSpPr>
          <p:spPr>
            <a:xfrm rot="10800000">
              <a:off x="5811540" y="2688427"/>
              <a:ext cx="200155" cy="203788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044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화이트 </a:t>
            </a:r>
            <a:r>
              <a:rPr lang="ko-KR" altLang="en-US" sz="2000" dirty="0" err="1" smtClean="0"/>
              <a:t>데이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꿀벌 </a:t>
            </a:r>
            <a:r>
              <a:rPr lang="en-US" altLang="ko-KR" sz="2000" dirty="0" smtClean="0"/>
              <a:t>– </a:t>
            </a:r>
            <a:r>
              <a:rPr lang="en-US" altLang="ko-KR" sz="2000" dirty="0"/>
              <a:t>7</a:t>
            </a:r>
            <a:r>
              <a:rPr lang="ko-KR" altLang="en-US" sz="2000" smtClean="0"/>
              <a:t>성 특징</a:t>
            </a:r>
            <a:endParaRPr lang="ko-KR" altLang="en-US" sz="2000" dirty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0" y="733884"/>
            <a:ext cx="12192000" cy="1094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6</a:t>
            </a:r>
            <a:r>
              <a:rPr lang="ko-KR" altLang="en-US" sz="1000" smtClean="0"/>
              <a:t>성 꿀벌에 왕관과 하트 이펙트가 추가된다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꿀벌의 머리보다 왕관이 더 커서 헐렁해 보인다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err="1" smtClean="0"/>
              <a:t>꿀통에서</a:t>
            </a:r>
            <a:r>
              <a:rPr lang="ko-KR" altLang="en-US" sz="1000" smtClean="0"/>
              <a:t> 사랑의 </a:t>
            </a:r>
            <a:r>
              <a:rPr lang="ko-KR" altLang="en-US" sz="1000" dirty="0" smtClean="0"/>
              <a:t>향기 </a:t>
            </a:r>
            <a:r>
              <a:rPr lang="ko-KR" altLang="en-US" sz="1000" dirty="0" err="1" smtClean="0"/>
              <a:t>이펙트가</a:t>
            </a:r>
            <a:r>
              <a:rPr lang="ko-KR" altLang="en-US" sz="1000" dirty="0" smtClean="0"/>
              <a:t> 솔솔 나오는 </a:t>
            </a:r>
            <a:r>
              <a:rPr lang="ko-KR" altLang="en-US" sz="1000" dirty="0" err="1" smtClean="0"/>
              <a:t>이펙트가</a:t>
            </a:r>
            <a:r>
              <a:rPr lang="ko-KR" altLang="en-US" sz="1000" dirty="0" smtClean="0"/>
              <a:t> 나온다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22253" y="1876172"/>
            <a:ext cx="3673682" cy="2815953"/>
            <a:chOff x="4087" y="2079769"/>
            <a:chExt cx="4391848" cy="3366442"/>
          </a:xfrm>
        </p:grpSpPr>
        <p:pic>
          <p:nvPicPr>
            <p:cNvPr id="70" name="Picture 10" descr="Queen Bee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94" r="15402"/>
            <a:stretch/>
          </p:blipFill>
          <p:spPr bwMode="auto">
            <a:xfrm>
              <a:off x="2527806" y="2079769"/>
              <a:ext cx="1208571" cy="1529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ëë¬´ í° ìê´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0" r="27275" b="35424"/>
            <a:stretch/>
          </p:blipFill>
          <p:spPr bwMode="auto">
            <a:xfrm>
              <a:off x="2170831" y="3686929"/>
              <a:ext cx="2225104" cy="1759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too big crown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93" t="6475" r="58354" b="54921"/>
            <a:stretch/>
          </p:blipFill>
          <p:spPr bwMode="auto">
            <a:xfrm>
              <a:off x="4087" y="2336414"/>
              <a:ext cx="2165018" cy="1902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/>
          <p:cNvGrpSpPr/>
          <p:nvPr/>
        </p:nvGrpSpPr>
        <p:grpSpPr>
          <a:xfrm>
            <a:off x="394741" y="4164301"/>
            <a:ext cx="2466011" cy="2531674"/>
            <a:chOff x="7915276" y="2057401"/>
            <a:chExt cx="3219450" cy="3305175"/>
          </a:xfrm>
        </p:grpSpPr>
        <p:pic>
          <p:nvPicPr>
            <p:cNvPr id="5126" name="Picture 6" descr="ìê´ ì¼ë¬ì¤í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7" t="18458" r="11559" b="25900"/>
            <a:stretch/>
          </p:blipFill>
          <p:spPr bwMode="auto">
            <a:xfrm>
              <a:off x="8162926" y="2209801"/>
              <a:ext cx="1543050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ìê´ ì¼ë¬ì¤í¸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20" t="14673" r="9879" b="14327"/>
            <a:stretch/>
          </p:blipFill>
          <p:spPr bwMode="auto">
            <a:xfrm>
              <a:off x="9705976" y="2057401"/>
              <a:ext cx="1428750" cy="1352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7915276" y="3390902"/>
              <a:ext cx="3214868" cy="1971674"/>
              <a:chOff x="6695833" y="3390901"/>
              <a:chExt cx="4941755" cy="3030771"/>
            </a:xfrm>
          </p:grpSpPr>
          <p:pic>
            <p:nvPicPr>
              <p:cNvPr id="5130" name="Picture 10" descr="ìê´ ì¼ë¬ì¤í¸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58" t="13644" r="11934" b="30863"/>
              <a:stretch/>
            </p:blipFill>
            <p:spPr bwMode="auto">
              <a:xfrm>
                <a:off x="7029980" y="3390901"/>
                <a:ext cx="2085976" cy="1495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2" name="Picture 12" descr="ìê´ ì¼ë¬ì¤í¸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3" t="18200" r="2868" b="17399"/>
              <a:stretch/>
            </p:blipFill>
            <p:spPr bwMode="auto">
              <a:xfrm>
                <a:off x="9115956" y="3390901"/>
                <a:ext cx="2521632" cy="1731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4" name="Picture 14" descr="ìê´ ì¼ë¬ì¤í¸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88" t="13625" r="9669" b="13186"/>
              <a:stretch/>
            </p:blipFill>
            <p:spPr bwMode="auto">
              <a:xfrm>
                <a:off x="6695833" y="4886326"/>
                <a:ext cx="2420123" cy="15353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" name="TextBox 9"/>
          <p:cNvSpPr txBox="1"/>
          <p:nvPr/>
        </p:nvSpPr>
        <p:spPr>
          <a:xfrm>
            <a:off x="6215529" y="3518040"/>
            <a:ext cx="2499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분홍 향을 타고 하트가 흔들거리면서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r>
              <a:rPr lang="ko-KR" altLang="en-US" sz="1100" smtClean="0"/>
              <a:t>은은하게 </a:t>
            </a:r>
            <a:r>
              <a:rPr lang="ko-KR" altLang="en-US" sz="1100" dirty="0" smtClean="0"/>
              <a:t>퍼지는 </a:t>
            </a:r>
            <a:r>
              <a:rPr lang="ko-KR" altLang="en-US" sz="1100" dirty="0" err="1" smtClean="0"/>
              <a:t>이펙트가</a:t>
            </a:r>
            <a:r>
              <a:rPr lang="ko-KR" altLang="en-US" sz="1100" dirty="0" smtClean="0"/>
              <a:t> 나온다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5136" name="Picture 16" descr="ìë¦¬ ì´í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8296" r="42194" b="12444"/>
          <a:stretch/>
        </p:blipFill>
        <p:spPr bwMode="auto">
          <a:xfrm>
            <a:off x="4790077" y="4245901"/>
            <a:ext cx="2919368" cy="237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ìë¦¬ ì´í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072" y="4255506"/>
            <a:ext cx="2522354" cy="12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eart effectì ëí ì´ë¯¸ì§ ê²ìê²°ê³¼"/>
          <p:cNvPicPr>
            <a:picLocks noChangeAspect="1" noChangeArrowheads="1" noCrop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189" y="4245901"/>
            <a:ext cx="1872066" cy="187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ê´ë ¨ ì´ë¯¸ì§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208" y="5481213"/>
            <a:ext cx="2117799" cy="114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heart effectì ëí ì´ë¯¸ì§ ê²ìê²°ê³¼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050" y="2903394"/>
            <a:ext cx="2081070" cy="132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114743" y="1339279"/>
            <a:ext cx="1740968" cy="1999742"/>
            <a:chOff x="4817631" y="1751171"/>
            <a:chExt cx="1740968" cy="1999742"/>
          </a:xfrm>
        </p:grpSpPr>
        <p:grpSp>
          <p:nvGrpSpPr>
            <p:cNvPr id="56" name="그룹 55"/>
            <p:cNvGrpSpPr/>
            <p:nvPr/>
          </p:nvGrpSpPr>
          <p:grpSpPr>
            <a:xfrm>
              <a:off x="5832637" y="2187480"/>
              <a:ext cx="687139" cy="949745"/>
              <a:chOff x="4881184" y="3551819"/>
              <a:chExt cx="663692" cy="900978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12" name="타원 111"/>
              <p:cNvSpPr/>
              <p:nvPr/>
            </p:nvSpPr>
            <p:spPr>
              <a:xfrm rot="2700000">
                <a:off x="4943221" y="3489782"/>
                <a:ext cx="539617" cy="6636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타원 112"/>
              <p:cNvSpPr/>
              <p:nvPr/>
            </p:nvSpPr>
            <p:spPr>
              <a:xfrm rot="8100000">
                <a:off x="5008291" y="3988222"/>
                <a:ext cx="405423" cy="4645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817631" y="2114864"/>
              <a:ext cx="558682" cy="983964"/>
              <a:chOff x="4943221" y="3489782"/>
              <a:chExt cx="539617" cy="933439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10" name="타원 109"/>
              <p:cNvSpPr/>
              <p:nvPr/>
            </p:nvSpPr>
            <p:spPr>
              <a:xfrm rot="18900000">
                <a:off x="4943221" y="3489782"/>
                <a:ext cx="539617" cy="66369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타원 110"/>
              <p:cNvSpPr/>
              <p:nvPr/>
            </p:nvSpPr>
            <p:spPr>
              <a:xfrm rot="13500000">
                <a:off x="5008291" y="3988222"/>
                <a:ext cx="405423" cy="4645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타원 57"/>
            <p:cNvSpPr/>
            <p:nvPr/>
          </p:nvSpPr>
          <p:spPr>
            <a:xfrm>
              <a:off x="5305935" y="2161213"/>
              <a:ext cx="682909" cy="5190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현 58"/>
            <p:cNvSpPr/>
            <p:nvPr/>
          </p:nvSpPr>
          <p:spPr>
            <a:xfrm>
              <a:off x="5172909" y="2241562"/>
              <a:ext cx="946705" cy="1234989"/>
            </a:xfrm>
            <a:prstGeom prst="chord">
              <a:avLst>
                <a:gd name="adj1" fmla="val 18548524"/>
                <a:gd name="adj2" fmla="val 1383467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현 59"/>
            <p:cNvSpPr/>
            <p:nvPr/>
          </p:nvSpPr>
          <p:spPr>
            <a:xfrm>
              <a:off x="5172909" y="2241562"/>
              <a:ext cx="946705" cy="1234989"/>
            </a:xfrm>
            <a:prstGeom prst="chord">
              <a:avLst>
                <a:gd name="adj1" fmla="val 3746084"/>
                <a:gd name="adj2" fmla="val 69930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15"/>
            <a:srcRect t="66814" b="18598"/>
            <a:stretch/>
          </p:blipFill>
          <p:spPr>
            <a:xfrm>
              <a:off x="5166557" y="3130152"/>
              <a:ext cx="959411" cy="155628"/>
            </a:xfrm>
            <a:prstGeom prst="rect">
              <a:avLst/>
            </a:prstGeom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15"/>
            <a:srcRect t="42108" b="42597"/>
            <a:stretch/>
          </p:blipFill>
          <p:spPr>
            <a:xfrm>
              <a:off x="5163921" y="2866588"/>
              <a:ext cx="959411" cy="163160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15"/>
            <a:srcRect t="26210" b="68849"/>
            <a:stretch/>
          </p:blipFill>
          <p:spPr>
            <a:xfrm>
              <a:off x="5166557" y="2693388"/>
              <a:ext cx="959411" cy="52711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16"/>
            <a:srcRect b="74855"/>
            <a:stretch/>
          </p:blipFill>
          <p:spPr>
            <a:xfrm>
              <a:off x="5169607" y="2428380"/>
              <a:ext cx="946786" cy="265008"/>
            </a:xfrm>
            <a:prstGeom prst="rect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66" name="타원 65"/>
            <p:cNvSpPr/>
            <p:nvPr/>
          </p:nvSpPr>
          <p:spPr>
            <a:xfrm>
              <a:off x="5524401" y="2286746"/>
              <a:ext cx="50806" cy="517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5713326" y="2286746"/>
              <a:ext cx="50806" cy="51728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/>
            <p:cNvSpPr/>
            <p:nvPr/>
          </p:nvSpPr>
          <p:spPr>
            <a:xfrm rot="10800000">
              <a:off x="5558287" y="3415126"/>
              <a:ext cx="143090" cy="20109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5285246" y="1910848"/>
              <a:ext cx="63752" cy="6491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5961563" y="1910773"/>
              <a:ext cx="63752" cy="6491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구부러진 연결선 102"/>
            <p:cNvCxnSpPr>
              <a:stCxn id="58" idx="1"/>
              <a:endCxn id="69" idx="6"/>
            </p:cNvCxnSpPr>
            <p:nvPr/>
          </p:nvCxnSpPr>
          <p:spPr>
            <a:xfrm rot="16200000" flipV="1">
              <a:off x="5230506" y="2061793"/>
              <a:ext cx="293932" cy="56947"/>
            </a:xfrm>
            <a:prstGeom prst="curved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구부러진 연결선 103"/>
            <p:cNvCxnSpPr>
              <a:stCxn id="58" idx="7"/>
              <a:endCxn id="72" idx="2"/>
            </p:cNvCxnSpPr>
            <p:nvPr/>
          </p:nvCxnSpPr>
          <p:spPr>
            <a:xfrm rot="5400000" flipH="1" flipV="1">
              <a:off x="5778196" y="2053867"/>
              <a:ext cx="294005" cy="72728"/>
            </a:xfrm>
            <a:prstGeom prst="curvedConnector2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05" name="Picture 2" descr="ê¿íµ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4845" b="74783" l="22020" r="8178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37" t="4388" r="19757" b="24307"/>
            <a:stretch/>
          </p:blipFill>
          <p:spPr bwMode="auto">
            <a:xfrm>
              <a:off x="5018471" y="2823370"/>
              <a:ext cx="566600" cy="92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눈물 방울 105"/>
            <p:cNvSpPr/>
            <p:nvPr/>
          </p:nvSpPr>
          <p:spPr>
            <a:xfrm rot="5400000">
              <a:off x="5279515" y="2694954"/>
              <a:ext cx="203788" cy="200155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" name="Picture 2" descr="Ice Queen Crown Pixel by Nerdy-pixel-girl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5409960" y="1751171"/>
              <a:ext cx="643850" cy="514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" descr="ê¿ ëí¼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2740" b="97847" l="9785" r="8982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600921" y="2730403"/>
              <a:ext cx="957678" cy="957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눈물 방울 108"/>
            <p:cNvSpPr/>
            <p:nvPr/>
          </p:nvSpPr>
          <p:spPr>
            <a:xfrm rot="10800000">
              <a:off x="5811540" y="2688427"/>
              <a:ext cx="200155" cy="203788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7614" y="1346114"/>
            <a:ext cx="3571875" cy="2181225"/>
            <a:chOff x="5686425" y="1304925"/>
            <a:chExt cx="3571875" cy="2181225"/>
          </a:xfrm>
        </p:grpSpPr>
        <p:sp>
          <p:nvSpPr>
            <p:cNvPr id="8" name="자유형 7"/>
            <p:cNvSpPr/>
            <p:nvPr/>
          </p:nvSpPr>
          <p:spPr>
            <a:xfrm>
              <a:off x="5686425" y="1304925"/>
              <a:ext cx="3571875" cy="2181225"/>
            </a:xfrm>
            <a:custGeom>
              <a:avLst/>
              <a:gdLst>
                <a:gd name="connsiteX0" fmla="*/ 0 w 3571875"/>
                <a:gd name="connsiteY0" fmla="*/ 1466850 h 2181225"/>
                <a:gd name="connsiteX1" fmla="*/ 419100 w 3571875"/>
                <a:gd name="connsiteY1" fmla="*/ 1438275 h 2181225"/>
                <a:gd name="connsiteX2" fmla="*/ 676275 w 3571875"/>
                <a:gd name="connsiteY2" fmla="*/ 1295400 h 2181225"/>
                <a:gd name="connsiteX3" fmla="*/ 1057275 w 3571875"/>
                <a:gd name="connsiteY3" fmla="*/ 1104900 h 2181225"/>
                <a:gd name="connsiteX4" fmla="*/ 1704975 w 3571875"/>
                <a:gd name="connsiteY4" fmla="*/ 942975 h 2181225"/>
                <a:gd name="connsiteX5" fmla="*/ 2200275 w 3571875"/>
                <a:gd name="connsiteY5" fmla="*/ 552450 h 2181225"/>
                <a:gd name="connsiteX6" fmla="*/ 2847975 w 3571875"/>
                <a:gd name="connsiteY6" fmla="*/ 304800 h 2181225"/>
                <a:gd name="connsiteX7" fmla="*/ 3219450 w 3571875"/>
                <a:gd name="connsiteY7" fmla="*/ 0 h 2181225"/>
                <a:gd name="connsiteX8" fmla="*/ 3571875 w 3571875"/>
                <a:gd name="connsiteY8" fmla="*/ 742950 h 2181225"/>
                <a:gd name="connsiteX9" fmla="*/ 3362325 w 3571875"/>
                <a:gd name="connsiteY9" fmla="*/ 990600 h 2181225"/>
                <a:gd name="connsiteX10" fmla="*/ 2600325 w 3571875"/>
                <a:gd name="connsiteY10" fmla="*/ 1228725 h 2181225"/>
                <a:gd name="connsiteX11" fmla="*/ 2181225 w 3571875"/>
                <a:gd name="connsiteY11" fmla="*/ 1619250 h 2181225"/>
                <a:gd name="connsiteX12" fmla="*/ 1304925 w 3571875"/>
                <a:gd name="connsiteY12" fmla="*/ 1790700 h 2181225"/>
                <a:gd name="connsiteX13" fmla="*/ 666750 w 3571875"/>
                <a:gd name="connsiteY13" fmla="*/ 2181225 h 2181225"/>
                <a:gd name="connsiteX14" fmla="*/ 133350 w 3571875"/>
                <a:gd name="connsiteY14" fmla="*/ 1752600 h 2181225"/>
                <a:gd name="connsiteX15" fmla="*/ 0 w 3571875"/>
                <a:gd name="connsiteY15" fmla="*/ 1466850 h 218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1875" h="2181225">
                  <a:moveTo>
                    <a:pt x="0" y="1466850"/>
                  </a:moveTo>
                  <a:lnTo>
                    <a:pt x="419100" y="1438275"/>
                  </a:lnTo>
                  <a:lnTo>
                    <a:pt x="676275" y="1295400"/>
                  </a:lnTo>
                  <a:lnTo>
                    <a:pt x="1057275" y="1104900"/>
                  </a:lnTo>
                  <a:lnTo>
                    <a:pt x="1704975" y="942975"/>
                  </a:lnTo>
                  <a:lnTo>
                    <a:pt x="2200275" y="552450"/>
                  </a:lnTo>
                  <a:lnTo>
                    <a:pt x="2847975" y="304800"/>
                  </a:lnTo>
                  <a:lnTo>
                    <a:pt x="3219450" y="0"/>
                  </a:lnTo>
                  <a:lnTo>
                    <a:pt x="3571875" y="742950"/>
                  </a:lnTo>
                  <a:lnTo>
                    <a:pt x="3362325" y="990600"/>
                  </a:lnTo>
                  <a:lnTo>
                    <a:pt x="2600325" y="1228725"/>
                  </a:lnTo>
                  <a:lnTo>
                    <a:pt x="2181225" y="1619250"/>
                  </a:lnTo>
                  <a:lnTo>
                    <a:pt x="1304925" y="1790700"/>
                  </a:lnTo>
                  <a:lnTo>
                    <a:pt x="666750" y="2181225"/>
                  </a:lnTo>
                  <a:lnTo>
                    <a:pt x="133350" y="1752600"/>
                  </a:lnTo>
                  <a:lnTo>
                    <a:pt x="0" y="1466850"/>
                  </a:lnTo>
                  <a:close/>
                </a:path>
              </a:pathLst>
            </a:custGeom>
            <a:solidFill>
              <a:srgbClr val="FBA3F1">
                <a:alpha val="30000"/>
              </a:srgbClr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하트 8"/>
            <p:cNvSpPr/>
            <p:nvPr/>
          </p:nvSpPr>
          <p:spPr>
            <a:xfrm>
              <a:off x="6782086" y="2542703"/>
              <a:ext cx="267645" cy="267645"/>
            </a:xfrm>
            <a:prstGeom prst="heart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하트 72"/>
            <p:cNvSpPr/>
            <p:nvPr/>
          </p:nvSpPr>
          <p:spPr>
            <a:xfrm>
              <a:off x="7265802" y="2739382"/>
              <a:ext cx="267645" cy="267645"/>
            </a:xfrm>
            <a:prstGeom prst="heart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하트 73"/>
            <p:cNvSpPr/>
            <p:nvPr/>
          </p:nvSpPr>
          <p:spPr>
            <a:xfrm>
              <a:off x="7783733" y="1810800"/>
              <a:ext cx="474150" cy="474150"/>
            </a:xfrm>
            <a:prstGeom prst="hear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6350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하트 74"/>
            <p:cNvSpPr/>
            <p:nvPr/>
          </p:nvSpPr>
          <p:spPr>
            <a:xfrm>
              <a:off x="8591197" y="1780064"/>
              <a:ext cx="573722" cy="573722"/>
            </a:xfrm>
            <a:prstGeom prst="hear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  <a:softEdge rad="31750"/>
            </a:effectLst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하트 75"/>
            <p:cNvSpPr/>
            <p:nvPr/>
          </p:nvSpPr>
          <p:spPr>
            <a:xfrm>
              <a:off x="6329206" y="2842298"/>
              <a:ext cx="182805" cy="182805"/>
            </a:xfrm>
            <a:prstGeom prst="heart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199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화이트 </a:t>
            </a:r>
            <a:r>
              <a:rPr lang="ko-KR" altLang="en-US" sz="2000" dirty="0" err="1" smtClean="0"/>
              <a:t>데이</a:t>
            </a:r>
            <a:r>
              <a:rPr lang="ko-KR" altLang="en-US" sz="2000" dirty="0" smtClean="0"/>
              <a:t> 꿀벌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40222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</a:t>
            </a:r>
            <a:endParaRPr lang="en-US" altLang="ko-KR" sz="1000" dirty="0" smtClean="0"/>
          </a:p>
          <a:p>
            <a:r>
              <a:rPr lang="ko-KR" altLang="en-US" sz="1000" dirty="0" smtClean="0"/>
              <a:t>벌이 빠르게 날개를 파닥이며 날아서 이동한다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7</a:t>
            </a:r>
            <a:r>
              <a:rPr lang="ko-KR" altLang="en-US" sz="1000" smtClean="0"/>
              <a:t>성 꿀벌의 경우 꿀벌이 지나간 경로로 하트 이펙트 잔향이 남는다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36503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공중에 날아다니다가 유저 캐릭터 주위를 한바퀴 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96918" y="4084303"/>
            <a:ext cx="58144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</a:t>
            </a:r>
            <a:br>
              <a:rPr lang="en-US" altLang="ko-KR" sz="1000" dirty="0" smtClean="0"/>
            </a:br>
            <a:r>
              <a:rPr lang="ko-KR" altLang="en-US" sz="1000" smtClean="0"/>
              <a:t>가만히 있던 꿀벌을 유저 캐릭터가 콕콕 찌르며 놀리다가 화가 난 꿀벌의 침에 엉덩이를 세게 맞고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유저캐릭터가 아파한다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9253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303</Words>
  <Application>Microsoft Office PowerPoint</Application>
  <PresentationFormat>와이드스크린</PresentationFormat>
  <Paragraphs>33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펫</dc:title>
  <dc:creator>안명선</dc:creator>
  <cp:lastModifiedBy>안명선</cp:lastModifiedBy>
  <cp:revision>145</cp:revision>
  <dcterms:created xsi:type="dcterms:W3CDTF">2018-11-13T08:00:44Z</dcterms:created>
  <dcterms:modified xsi:type="dcterms:W3CDTF">2018-12-06T01:40:11Z</dcterms:modified>
</cp:coreProperties>
</file>