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2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3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9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0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15B5-F7E8-42AA-90F6-0E346AF0B952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EE79-A6E5-44D2-9FD7-1DE9B2038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긁는 </a:t>
            </a:r>
            <a:r>
              <a:rPr lang="ko-KR" altLang="en-US" dirty="0" err="1" smtClean="0"/>
              <a:t>복권형</a:t>
            </a:r>
            <a:r>
              <a:rPr lang="ko-KR" altLang="en-US" dirty="0" smtClean="0"/>
              <a:t> 랜덤박스 </a:t>
            </a:r>
            <a:r>
              <a:rPr lang="en-US" altLang="ko-KR" dirty="0" smtClean="0"/>
              <a:t>UI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56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41158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긁는 </a:t>
            </a:r>
            <a:r>
              <a:rPr lang="ko-KR" altLang="en-US" sz="1600" b="1" dirty="0" err="1" smtClean="0"/>
              <a:t>복권형</a:t>
            </a:r>
            <a:r>
              <a:rPr lang="ko-KR" altLang="en-US" sz="1600" b="1" dirty="0" smtClean="0"/>
              <a:t> 랜덤 박스 기본 </a:t>
            </a:r>
            <a:r>
              <a:rPr lang="ko-KR" altLang="en-US" sz="1600" b="1" dirty="0" err="1" smtClean="0"/>
              <a:t>썸네일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1158"/>
            <a:ext cx="6413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긁는 </a:t>
            </a:r>
            <a:r>
              <a:rPr lang="ko-KR" altLang="en-US" sz="1000" dirty="0" err="1" smtClean="0"/>
              <a:t>복권형</a:t>
            </a:r>
            <a:r>
              <a:rPr lang="ko-KR" altLang="en-US" sz="1000" dirty="0" smtClean="0"/>
              <a:t> 랜덤 박스는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빙고 박스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라는 이름으로 판매되며 아래와 같이 복권 티켓 형태의 썸네일을 갖는다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1026" name="Picture 2" descr="lotto house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8" t="16625" r="39356" b="62750"/>
          <a:stretch/>
        </p:blipFill>
        <p:spPr bwMode="auto">
          <a:xfrm>
            <a:off x="2409825" y="1128537"/>
            <a:ext cx="1438275" cy="173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humb7.shutterstock.com/display_pic_with_logo/1523243/240896284/stock-vector-lottery-related-vector-icon-set-24089628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7" t="2022" r="34296" b="68191"/>
          <a:stretch/>
        </p:blipFill>
        <p:spPr bwMode="auto">
          <a:xfrm>
            <a:off x="3918384" y="1366662"/>
            <a:ext cx="1314451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tto ticket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882316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5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4949936" y="6544561"/>
            <a:ext cx="3000376" cy="180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41158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복권 랜덤 박스 </a:t>
            </a:r>
            <a:r>
              <a:rPr lang="en-US" altLang="ko-KR" sz="1600" b="1" dirty="0" smtClean="0"/>
              <a:t>UI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1158"/>
            <a:ext cx="3663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빙고 박스를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아래와 같이 복권 랜덤 박스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가 나온다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grpSp>
        <p:nvGrpSpPr>
          <p:cNvPr id="4" name="그룹 3"/>
          <p:cNvGrpSpPr/>
          <p:nvPr/>
        </p:nvGrpSpPr>
        <p:grpSpPr>
          <a:xfrm>
            <a:off x="3765623" y="1892011"/>
            <a:ext cx="4184689" cy="4652548"/>
            <a:chOff x="3765623" y="1606261"/>
            <a:chExt cx="4184689" cy="4652548"/>
          </a:xfrm>
        </p:grpSpPr>
        <p:grpSp>
          <p:nvGrpSpPr>
            <p:cNvPr id="5" name="그룹 4"/>
            <p:cNvGrpSpPr/>
            <p:nvPr/>
          </p:nvGrpSpPr>
          <p:grpSpPr>
            <a:xfrm>
              <a:off x="3765623" y="1606261"/>
              <a:ext cx="4184689" cy="4652548"/>
              <a:chOff x="5327815" y="1746821"/>
              <a:chExt cx="3804263" cy="4229589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5327815" y="1746821"/>
                <a:ext cx="3800475" cy="448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빙고 박스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331603" y="2199544"/>
                <a:ext cx="3800475" cy="377686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0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33060" y="2224261"/>
              <a:ext cx="3853981" cy="3853981"/>
              <a:chOff x="9442919" y="4114800"/>
              <a:chExt cx="2743200" cy="27432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9442919" y="4114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0357319" y="4114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1271719" y="4114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442919" y="50292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0357319" y="50292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1271719" y="50292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442919" y="594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0357319" y="594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1271719" y="594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45743" y="2208636"/>
              <a:ext cx="1073186" cy="1047621"/>
              <a:chOff x="1603355" y="3251073"/>
              <a:chExt cx="2571750" cy="2510487"/>
            </a:xfrm>
          </p:grpSpPr>
          <p:pic>
            <p:nvPicPr>
              <p:cNvPr id="73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4" name="그룹 73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원형 75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다이아몬드 77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5330403" y="2208636"/>
              <a:ext cx="1073186" cy="1047621"/>
              <a:chOff x="1603355" y="3251073"/>
              <a:chExt cx="2571750" cy="2510487"/>
            </a:xfrm>
          </p:grpSpPr>
          <p:pic>
            <p:nvPicPr>
              <p:cNvPr id="67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69" name="타원 68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원형 69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다이아몬드 71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/>
            <p:cNvGrpSpPr/>
            <p:nvPr/>
          </p:nvGrpSpPr>
          <p:grpSpPr>
            <a:xfrm>
              <a:off x="6615063" y="2208636"/>
              <a:ext cx="1073186" cy="1047621"/>
              <a:chOff x="1603355" y="3251073"/>
              <a:chExt cx="2571750" cy="2510487"/>
            </a:xfrm>
          </p:grpSpPr>
          <p:pic>
            <p:nvPicPr>
              <p:cNvPr id="61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2" name="그룹 61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원형 63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다이아몬드 65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그룹 9"/>
            <p:cNvGrpSpPr/>
            <p:nvPr/>
          </p:nvGrpSpPr>
          <p:grpSpPr>
            <a:xfrm>
              <a:off x="4045743" y="3520965"/>
              <a:ext cx="1073186" cy="1047621"/>
              <a:chOff x="1603355" y="3251073"/>
              <a:chExt cx="2571750" cy="2510487"/>
            </a:xfrm>
          </p:grpSpPr>
          <p:pic>
            <p:nvPicPr>
              <p:cNvPr id="55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57" name="타원 56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형 57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다이아몬드 59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5330403" y="3520965"/>
              <a:ext cx="1073186" cy="1047621"/>
              <a:chOff x="1603355" y="3251073"/>
              <a:chExt cx="2571750" cy="2510487"/>
            </a:xfrm>
          </p:grpSpPr>
          <p:pic>
            <p:nvPicPr>
              <p:cNvPr id="49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" name="그룹 49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형 51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다이아몬드 53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>
              <a:off x="6615063" y="3520965"/>
              <a:ext cx="1073186" cy="1047621"/>
              <a:chOff x="1603355" y="3251073"/>
              <a:chExt cx="2571750" cy="2510487"/>
            </a:xfrm>
          </p:grpSpPr>
          <p:pic>
            <p:nvPicPr>
              <p:cNvPr id="43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형 45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다이아몬드 47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" name="그룹 12"/>
            <p:cNvGrpSpPr/>
            <p:nvPr/>
          </p:nvGrpSpPr>
          <p:grpSpPr>
            <a:xfrm>
              <a:off x="4038797" y="4717272"/>
              <a:ext cx="1073186" cy="1047621"/>
              <a:chOff x="1603355" y="3251073"/>
              <a:chExt cx="2571750" cy="2510487"/>
            </a:xfrm>
          </p:grpSpPr>
          <p:pic>
            <p:nvPicPr>
              <p:cNvPr id="37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원형 39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다이아몬드 41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/>
            <p:cNvGrpSpPr/>
            <p:nvPr/>
          </p:nvGrpSpPr>
          <p:grpSpPr>
            <a:xfrm>
              <a:off x="5323457" y="4717272"/>
              <a:ext cx="1073186" cy="1047621"/>
              <a:chOff x="1603355" y="3251073"/>
              <a:chExt cx="2571750" cy="2510487"/>
            </a:xfrm>
          </p:grpSpPr>
          <p:pic>
            <p:nvPicPr>
              <p:cNvPr id="31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그룹 31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원형 33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다이아몬드 35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6608117" y="4717272"/>
              <a:ext cx="1073186" cy="1047621"/>
              <a:chOff x="1603355" y="3251073"/>
              <a:chExt cx="2571750" cy="2510487"/>
            </a:xfrm>
          </p:grpSpPr>
          <p:pic>
            <p:nvPicPr>
              <p:cNvPr id="25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원형 27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다이아몬드 29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3931761" y="3278996"/>
              <a:ext cx="1338828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 </a:t>
              </a:r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2818" y="3278996"/>
              <a:ext cx="131959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</a:t>
              </a:r>
              <a:r>
                <a:rPr lang="ko-KR" altLang="en-US" sz="900" b="1" smtClean="0"/>
                <a:t>팬츠 </a:t>
              </a:r>
              <a:r>
                <a:rPr lang="en-US" altLang="ko-KR" sz="900" b="1" dirty="0" smtClean="0"/>
                <a:t>…</a:t>
              </a:r>
              <a:endParaRPr lang="ko-KR" alt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08117" y="3278996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8616" y="4548762"/>
              <a:ext cx="1338828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 </a:t>
              </a:r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9673" y="4548762"/>
              <a:ext cx="131959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</a:t>
              </a:r>
              <a:r>
                <a:rPr lang="ko-KR" altLang="en-US" sz="900" b="1" smtClean="0"/>
                <a:t>팬츠 </a:t>
              </a:r>
              <a:r>
                <a:rPr lang="en-US" altLang="ko-KR" sz="900" b="1" dirty="0" smtClean="0"/>
                <a:t>…</a:t>
              </a:r>
              <a:endParaRPr lang="ko-KR" altLang="en-US" sz="9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4972" y="4548762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9056" y="5813606"/>
              <a:ext cx="1338828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 </a:t>
              </a:r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0113" y="5813606"/>
              <a:ext cx="131959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</a:t>
              </a:r>
              <a:r>
                <a:rPr lang="ko-KR" altLang="en-US" sz="900" b="1" smtClean="0"/>
                <a:t>팬츠 </a:t>
              </a:r>
              <a:r>
                <a:rPr lang="en-US" altLang="ko-KR" sz="900" b="1" dirty="0" smtClean="0"/>
                <a:t>…</a:t>
              </a:r>
              <a:endParaRPr lang="ko-KR" altLang="en-US" sz="9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35412" y="5813606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341120" y="1952351"/>
            <a:ext cx="1774845" cy="24622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smtClean="0"/>
              <a:t>빙고 박스 </a:t>
            </a:r>
            <a:r>
              <a:rPr lang="ko-KR" altLang="en-US" sz="1000" smtClean="0"/>
              <a:t>설명 가이드 버튼</a:t>
            </a:r>
            <a:endParaRPr lang="ko-KR" alt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8234710" y="2564833"/>
            <a:ext cx="1172116" cy="24622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빙고 상자 아이콘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049103" y="3208762"/>
            <a:ext cx="1515158" cy="24622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빙고 상자 확률 표시 </a:t>
            </a:r>
            <a:r>
              <a:rPr lang="en-US" altLang="ko-KR" sz="1000" dirty="0" smtClean="0"/>
              <a:t>UI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056049" y="3671560"/>
            <a:ext cx="2547492" cy="24622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빙고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상자에서 얻을 수 있는 보상 표시 </a:t>
            </a:r>
            <a:r>
              <a:rPr lang="en-US" altLang="ko-KR" sz="1000" dirty="0" smtClean="0"/>
              <a:t>UI</a:t>
            </a:r>
            <a:endParaRPr lang="ko-KR" altLang="en-US" sz="1000" dirty="0"/>
          </a:p>
        </p:txBody>
      </p:sp>
      <p:cxnSp>
        <p:nvCxnSpPr>
          <p:cNvPr id="95" name="직선 화살표 연결선 94"/>
          <p:cNvCxnSpPr>
            <a:stCxn id="90" idx="3"/>
            <a:endCxn id="1026" idx="1"/>
          </p:cNvCxnSpPr>
          <p:nvPr/>
        </p:nvCxnSpPr>
        <p:spPr>
          <a:xfrm>
            <a:off x="3115965" y="2075462"/>
            <a:ext cx="729274" cy="70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1" idx="1"/>
            <a:endCxn id="61" idx="3"/>
          </p:cNvCxnSpPr>
          <p:nvPr/>
        </p:nvCxnSpPr>
        <p:spPr>
          <a:xfrm flipH="1">
            <a:off x="7688249" y="2687944"/>
            <a:ext cx="546461" cy="327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1"/>
            <a:endCxn id="63" idx="6"/>
          </p:cNvCxnSpPr>
          <p:nvPr/>
        </p:nvCxnSpPr>
        <p:spPr>
          <a:xfrm flipH="1">
            <a:off x="7596475" y="3331873"/>
            <a:ext cx="452628" cy="19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3" idx="1"/>
            <a:endCxn id="18" idx="3"/>
          </p:cNvCxnSpPr>
          <p:nvPr/>
        </p:nvCxnSpPr>
        <p:spPr>
          <a:xfrm flipH="1" flipV="1">
            <a:off x="7651993" y="3680162"/>
            <a:ext cx="404056" cy="1145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3765623" y="6544561"/>
            <a:ext cx="1997002" cy="18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159033" y="6527279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마감까지</a:t>
            </a:r>
            <a:r>
              <a:rPr lang="ko-KR" altLang="en-US" sz="1000" dirty="0" smtClean="0"/>
              <a:t> 시간 </a:t>
            </a:r>
            <a:r>
              <a:rPr lang="en-US" altLang="ko-KR" sz="1000" dirty="0" smtClean="0"/>
              <a:t>: 2m </a:t>
            </a:r>
            <a:r>
              <a:rPr lang="en-US" altLang="ko-KR" sz="1000" dirty="0"/>
              <a:t>5</a:t>
            </a:r>
            <a:r>
              <a:rPr lang="en-US" altLang="ko-KR" sz="1000" dirty="0" smtClean="0"/>
              <a:t>0s</a:t>
            </a:r>
            <a:endParaRPr lang="ko-KR" altLang="en-US" sz="1000"/>
          </a:p>
        </p:txBody>
      </p:sp>
      <p:sp>
        <p:nvSpPr>
          <p:cNvPr id="112" name="TextBox 111"/>
          <p:cNvSpPr txBox="1"/>
          <p:nvPr/>
        </p:nvSpPr>
        <p:spPr>
          <a:xfrm>
            <a:off x="8234710" y="6456735"/>
            <a:ext cx="1329551" cy="24622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마감 시간 알림 </a:t>
            </a:r>
            <a:r>
              <a:rPr lang="en-US" altLang="ko-KR" sz="1000" dirty="0" smtClean="0"/>
              <a:t>UI</a:t>
            </a:r>
            <a:endParaRPr lang="ko-KR" altLang="en-US" sz="1000" dirty="0"/>
          </a:p>
        </p:txBody>
      </p:sp>
      <p:cxnSp>
        <p:nvCxnSpPr>
          <p:cNvPr id="113" name="직선 화살표 연결선 112"/>
          <p:cNvCxnSpPr>
            <a:stCxn id="112" idx="1"/>
            <a:endCxn id="110" idx="3"/>
          </p:cNvCxnSpPr>
          <p:nvPr/>
        </p:nvCxnSpPr>
        <p:spPr>
          <a:xfrm flipH="1">
            <a:off x="7950312" y="6579846"/>
            <a:ext cx="284398" cy="54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ampeross/qetto-2/72/info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39" y="1952351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사각형 설명선 100"/>
          <p:cNvSpPr/>
          <p:nvPr/>
        </p:nvSpPr>
        <p:spPr>
          <a:xfrm>
            <a:off x="218042" y="2283465"/>
            <a:ext cx="3447098" cy="1374513"/>
          </a:xfrm>
          <a:prstGeom prst="wedgeRectCallout">
            <a:avLst>
              <a:gd name="adj1" fmla="val 56133"/>
              <a:gd name="adj2" fmla="val -418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/>
              <a:t>1</a:t>
            </a:r>
            <a:r>
              <a:rPr lang="en-US" altLang="ko-KR" sz="900" dirty="0"/>
              <a:t>. </a:t>
            </a:r>
            <a:r>
              <a:rPr lang="ko-KR" altLang="en-US" sz="900"/>
              <a:t>아래 상자 중 하나를 클릭하시면 운에 따라 상자가 열리고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/>
              <a:t>상자 속 보상이 지급됩니다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2. </a:t>
            </a:r>
            <a:r>
              <a:rPr lang="ko-KR" altLang="en-US" sz="900"/>
              <a:t>원하시는 보상 획득에 실패해도 포기하지 마시고 다른 상자에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/>
              <a:t>도전해보세요</a:t>
            </a:r>
            <a:r>
              <a:rPr lang="en-US" altLang="ko-KR" sz="900" dirty="0"/>
              <a:t>!</a:t>
            </a:r>
          </a:p>
          <a:p>
            <a:r>
              <a:rPr lang="en-US" altLang="ko-KR" sz="900" dirty="0"/>
              <a:t>3. 5</a:t>
            </a:r>
            <a:r>
              <a:rPr lang="ko-KR" altLang="en-US" sz="900"/>
              <a:t>분 안에 아이템을 획득하셔야 하며 </a:t>
            </a:r>
            <a:r>
              <a:rPr lang="en-US" altLang="ko-KR" sz="900" dirty="0"/>
              <a:t>5</a:t>
            </a:r>
            <a:r>
              <a:rPr lang="ko-KR" altLang="en-US" sz="900"/>
              <a:t>분이 지난 이후에도 보상을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/>
              <a:t>지급 받지 못한 경우 기본 보상이 지급됩니다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4. </a:t>
            </a:r>
            <a:r>
              <a:rPr lang="ko-KR" altLang="en-US" sz="900"/>
              <a:t>만약 보상을 지급 받지 못한 상태에서 </a:t>
            </a:r>
            <a:r>
              <a:rPr lang="en-US" altLang="ko-KR" sz="900" dirty="0"/>
              <a:t>UI</a:t>
            </a:r>
            <a:r>
              <a:rPr lang="ko-KR" altLang="en-US" sz="900"/>
              <a:t>가 종료될 경우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/>
              <a:t>기본 보상이 </a:t>
            </a:r>
            <a:r>
              <a:rPr lang="ko-KR" altLang="en-US" sz="900"/>
              <a:t>지급됩니다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41834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12192000" cy="441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빙고 상자 아이콘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1158"/>
            <a:ext cx="653255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빙고 상자를 클릭하면 아래와 같이 빙고 상자가 </a:t>
            </a:r>
            <a:r>
              <a:rPr lang="en-US" altLang="ko-KR" sz="1000" dirty="0" smtClean="0"/>
              <a:t>0.5</a:t>
            </a:r>
            <a:r>
              <a:rPr lang="ko-KR" altLang="en-US" sz="1000" smtClean="0"/>
              <a:t>초간 좌우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상하로 줄어들었다가 늘어졌다가를 반복한다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빙고 상자 결과가 나오기 전까지 유저는 다른 상자를 클릭해도 아무런 반응을 하지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이후 보상 받기에 성공할 경우 후광과 함께 상자가 열린 아이콘이 표시되며 보상이 지급된다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보상 받기에 실패할 경우 상자가 닫힌 채로 비활성화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결과가 나온 이후 유저는 다른 상자를 클릭할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grpSp>
        <p:nvGrpSpPr>
          <p:cNvPr id="152" name="그룹 151"/>
          <p:cNvGrpSpPr/>
          <p:nvPr/>
        </p:nvGrpSpPr>
        <p:grpSpPr>
          <a:xfrm>
            <a:off x="407193" y="2128811"/>
            <a:ext cx="9332309" cy="3478094"/>
            <a:chOff x="407193" y="1586164"/>
            <a:chExt cx="9332309" cy="3478094"/>
          </a:xfrm>
        </p:grpSpPr>
        <p:grpSp>
          <p:nvGrpSpPr>
            <p:cNvPr id="146" name="그룹 145"/>
            <p:cNvGrpSpPr/>
            <p:nvPr/>
          </p:nvGrpSpPr>
          <p:grpSpPr>
            <a:xfrm rot="1595459">
              <a:off x="8154179" y="1707763"/>
              <a:ext cx="1585323" cy="1576195"/>
              <a:chOff x="7891808" y="816854"/>
              <a:chExt cx="2110064" cy="2097915"/>
            </a:xfrm>
          </p:grpSpPr>
          <p:grpSp>
            <p:nvGrpSpPr>
              <p:cNvPr id="141" name="그룹 140"/>
              <p:cNvGrpSpPr/>
              <p:nvPr/>
            </p:nvGrpSpPr>
            <p:grpSpPr>
              <a:xfrm rot="18900000">
                <a:off x="7909806" y="816854"/>
                <a:ext cx="2092066" cy="2095158"/>
                <a:chOff x="976385" y="3812508"/>
                <a:chExt cx="2092066" cy="2095158"/>
              </a:xfrm>
            </p:grpSpPr>
            <p:sp>
              <p:nvSpPr>
                <p:cNvPr id="142" name="사다리꼴 141"/>
                <p:cNvSpPr/>
                <p:nvPr/>
              </p:nvSpPr>
              <p:spPr>
                <a:xfrm rot="2700000">
                  <a:off x="1349845" y="4691513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사다리꼴 142"/>
                <p:cNvSpPr/>
                <p:nvPr/>
              </p:nvSpPr>
              <p:spPr>
                <a:xfrm rot="18900000">
                  <a:off x="2212322" y="4691514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사다리꼴 143"/>
                <p:cNvSpPr/>
                <p:nvPr/>
              </p:nvSpPr>
              <p:spPr>
                <a:xfrm rot="8100000">
                  <a:off x="1336408" y="3812508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사다리꼴 144"/>
                <p:cNvSpPr/>
                <p:nvPr/>
              </p:nvSpPr>
              <p:spPr>
                <a:xfrm rot="13500000">
                  <a:off x="2225759" y="3812508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7891808" y="819611"/>
                <a:ext cx="2092066" cy="2095158"/>
                <a:chOff x="976385" y="3812508"/>
                <a:chExt cx="2092066" cy="2095158"/>
              </a:xfrm>
            </p:grpSpPr>
            <p:sp>
              <p:nvSpPr>
                <p:cNvPr id="136" name="사다리꼴 135"/>
                <p:cNvSpPr/>
                <p:nvPr/>
              </p:nvSpPr>
              <p:spPr>
                <a:xfrm rot="2700000">
                  <a:off x="1349845" y="4691513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사다리꼴 136"/>
                <p:cNvSpPr/>
                <p:nvPr/>
              </p:nvSpPr>
              <p:spPr>
                <a:xfrm rot="18900000">
                  <a:off x="2212322" y="4691514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사다리꼴 137"/>
                <p:cNvSpPr/>
                <p:nvPr/>
              </p:nvSpPr>
              <p:spPr>
                <a:xfrm rot="8100000">
                  <a:off x="1336408" y="3812508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사다리꼴 138"/>
                <p:cNvSpPr/>
                <p:nvPr/>
              </p:nvSpPr>
              <p:spPr>
                <a:xfrm rot="13500000">
                  <a:off x="2225759" y="3812508"/>
                  <a:ext cx="469232" cy="1216152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5" name="그룹 124"/>
            <p:cNvGrpSpPr/>
            <p:nvPr/>
          </p:nvGrpSpPr>
          <p:grpSpPr>
            <a:xfrm>
              <a:off x="407193" y="1971910"/>
              <a:ext cx="1673021" cy="1047621"/>
              <a:chOff x="407193" y="1341861"/>
              <a:chExt cx="1673021" cy="104762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07193" y="1341861"/>
                <a:ext cx="1073186" cy="1047621"/>
                <a:chOff x="1603355" y="3251073"/>
                <a:chExt cx="2571750" cy="2510487"/>
              </a:xfrm>
            </p:grpSpPr>
            <p:pic>
              <p:nvPicPr>
                <p:cNvPr id="76" name="Picture 4" descr="보물상자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04" t="77229" r="57111" b="3027"/>
                <a:stretch/>
              </p:blipFill>
              <p:spPr bwMode="auto">
                <a:xfrm>
                  <a:off x="1603355" y="3251073"/>
                  <a:ext cx="2571750" cy="2495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7" name="그룹 76"/>
                <p:cNvGrpSpPr/>
                <p:nvPr/>
              </p:nvGrpSpPr>
              <p:grpSpPr>
                <a:xfrm>
                  <a:off x="3040782" y="4847160"/>
                  <a:ext cx="914400" cy="914400"/>
                  <a:chOff x="1809750" y="2981207"/>
                  <a:chExt cx="914400" cy="914400"/>
                </a:xfrm>
              </p:grpSpPr>
              <p:sp>
                <p:nvSpPr>
                  <p:cNvPr id="78" name="타원 77"/>
                  <p:cNvSpPr/>
                  <p:nvPr/>
                </p:nvSpPr>
                <p:spPr>
                  <a:xfrm>
                    <a:off x="1809750" y="2981207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원형 78"/>
                  <p:cNvSpPr/>
                  <p:nvPr/>
                </p:nvSpPr>
                <p:spPr>
                  <a:xfrm rot="5400000">
                    <a:off x="1809750" y="2981207"/>
                    <a:ext cx="914400" cy="914400"/>
                  </a:xfrm>
                  <a:prstGeom prst="pie">
                    <a:avLst>
                      <a:gd name="adj1" fmla="val 10847521"/>
                      <a:gd name="adj2" fmla="val 16200000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타원 79"/>
                  <p:cNvSpPr/>
                  <p:nvPr/>
                </p:nvSpPr>
                <p:spPr>
                  <a:xfrm>
                    <a:off x="2220591" y="3392048"/>
                    <a:ext cx="92717" cy="9271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다이아몬드 80"/>
                  <p:cNvSpPr/>
                  <p:nvPr/>
                </p:nvSpPr>
                <p:spPr>
                  <a:xfrm rot="3600000">
                    <a:off x="2068666" y="3369469"/>
                    <a:ext cx="87006" cy="328494"/>
                  </a:xfrm>
                  <a:prstGeom prst="diamond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3" name="왼쪽 화살표 102"/>
              <p:cNvSpPr/>
              <p:nvPr/>
            </p:nvSpPr>
            <p:spPr>
              <a:xfrm rot="1800000">
                <a:off x="1040124" y="1745910"/>
                <a:ext cx="476574" cy="398748"/>
              </a:xfrm>
              <a:prstGeom prst="lef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433883" y="200380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클릭</a:t>
                </a:r>
                <a:endParaRPr lang="ko-KR" altLang="en-US" dirty="0"/>
              </a:p>
            </p:txBody>
          </p:sp>
        </p:grpSp>
        <p:pic>
          <p:nvPicPr>
            <p:cNvPr id="106" name="Picture 4" descr="보물상자 아이콘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4" t="77229" r="57111" b="3027"/>
            <a:stretch/>
          </p:blipFill>
          <p:spPr bwMode="auto">
            <a:xfrm>
              <a:off x="3517699" y="1758586"/>
              <a:ext cx="681474" cy="1471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7" name="그룹 106"/>
            <p:cNvGrpSpPr/>
            <p:nvPr/>
          </p:nvGrpSpPr>
          <p:grpSpPr>
            <a:xfrm>
              <a:off x="3921679" y="2639832"/>
              <a:ext cx="381578" cy="381577"/>
              <a:chOff x="1809750" y="2981207"/>
              <a:chExt cx="914400" cy="9144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1809750" y="298120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원형 108"/>
              <p:cNvSpPr/>
              <p:nvPr/>
            </p:nvSpPr>
            <p:spPr>
              <a:xfrm rot="5400000">
                <a:off x="1809750" y="2981207"/>
                <a:ext cx="914400" cy="914400"/>
              </a:xfrm>
              <a:prstGeom prst="pie">
                <a:avLst>
                  <a:gd name="adj1" fmla="val 10847521"/>
                  <a:gd name="adj2" fmla="val 162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220591" y="3392048"/>
                <a:ext cx="92717" cy="927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다이아몬드 110"/>
              <p:cNvSpPr/>
              <p:nvPr/>
            </p:nvSpPr>
            <p:spPr>
              <a:xfrm rot="3600000">
                <a:off x="2068666" y="3369469"/>
                <a:ext cx="87006" cy="328494"/>
              </a:xfrm>
              <a:prstGeom prst="diamon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2" name="Picture 4" descr="보물상자 아이콘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4" t="77229" r="57111" b="3027"/>
            <a:stretch/>
          </p:blipFill>
          <p:spPr bwMode="auto">
            <a:xfrm>
              <a:off x="5246133" y="2070457"/>
              <a:ext cx="1383218" cy="8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3" name="그룹 112"/>
            <p:cNvGrpSpPr/>
            <p:nvPr/>
          </p:nvGrpSpPr>
          <p:grpSpPr>
            <a:xfrm>
              <a:off x="6000985" y="2639832"/>
              <a:ext cx="381578" cy="381577"/>
              <a:chOff x="1809750" y="2981207"/>
              <a:chExt cx="914400" cy="914400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1809750" y="298120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원형 114"/>
              <p:cNvSpPr/>
              <p:nvPr/>
            </p:nvSpPr>
            <p:spPr>
              <a:xfrm rot="5400000">
                <a:off x="1809750" y="2981207"/>
                <a:ext cx="914400" cy="914400"/>
              </a:xfrm>
              <a:prstGeom prst="pie">
                <a:avLst>
                  <a:gd name="adj1" fmla="val 10847521"/>
                  <a:gd name="adj2" fmla="val 162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220591" y="3392048"/>
                <a:ext cx="92717" cy="927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다이아몬드 116"/>
              <p:cNvSpPr/>
              <p:nvPr/>
            </p:nvSpPr>
            <p:spPr>
              <a:xfrm rot="3600000">
                <a:off x="2068666" y="3369469"/>
                <a:ext cx="87006" cy="328494"/>
              </a:xfrm>
              <a:prstGeom prst="diamon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8439698" y="4016637"/>
              <a:ext cx="1073186" cy="1047621"/>
              <a:chOff x="1603355" y="3251073"/>
              <a:chExt cx="2571750" cy="2510487"/>
            </a:xfrm>
          </p:grpSpPr>
          <p:pic>
            <p:nvPicPr>
              <p:cNvPr id="119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0" name="그룹 119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원형 121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다이아몬드 123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6" name="오른쪽 화살표 125"/>
            <p:cNvSpPr/>
            <p:nvPr/>
          </p:nvSpPr>
          <p:spPr>
            <a:xfrm>
              <a:off x="2235231" y="232288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아래로 구부러진 화살표 126"/>
            <p:cNvSpPr/>
            <p:nvPr/>
          </p:nvSpPr>
          <p:spPr>
            <a:xfrm>
              <a:off x="4199173" y="1586164"/>
              <a:ext cx="1584294" cy="42862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아래로 구부러진 화살표 127"/>
            <p:cNvSpPr/>
            <p:nvPr/>
          </p:nvSpPr>
          <p:spPr>
            <a:xfrm rot="10800000">
              <a:off x="4112467" y="3160926"/>
              <a:ext cx="1584294" cy="42862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238374" y="3647305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0.5</a:t>
              </a:r>
              <a:r>
                <a:rPr lang="ko-KR" altLang="en-US" smtClean="0"/>
                <a:t>초간 반복</a:t>
              </a:r>
              <a:endParaRPr lang="ko-KR" altLang="en-US" dirty="0"/>
            </a:p>
          </p:txBody>
        </p:sp>
        <p:sp>
          <p:nvSpPr>
            <p:cNvPr id="130" name="오른쪽 화살표 129"/>
            <p:cNvSpPr/>
            <p:nvPr/>
          </p:nvSpPr>
          <p:spPr>
            <a:xfrm>
              <a:off x="6894999" y="225028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오른쪽 화살표 130"/>
            <p:cNvSpPr/>
            <p:nvPr/>
          </p:nvSpPr>
          <p:spPr>
            <a:xfrm rot="2700000">
              <a:off x="6657411" y="354595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925895" y="26824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성공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23449" y="4288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실패</a:t>
              </a:r>
              <a:endParaRPr lang="ko-KR" altLang="en-US" dirty="0"/>
            </a:p>
          </p:txBody>
        </p:sp>
        <p:pic>
          <p:nvPicPr>
            <p:cNvPr id="134" name="Picture 8" descr="http://cliparts.co/cliparts/5cR/X6a/5cRX6ae9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748" y="2014789"/>
              <a:ext cx="985086" cy="944714"/>
            </a:xfrm>
            <a:prstGeom prst="rect">
              <a:avLst/>
            </a:prstGeom>
            <a:noFill/>
          </p:spPr>
        </p:pic>
        <p:grpSp>
          <p:nvGrpSpPr>
            <p:cNvPr id="147" name="그룹 146"/>
            <p:cNvGrpSpPr/>
            <p:nvPr/>
          </p:nvGrpSpPr>
          <p:grpSpPr>
            <a:xfrm>
              <a:off x="9218885" y="2657299"/>
              <a:ext cx="381578" cy="381577"/>
              <a:chOff x="1809750" y="2981207"/>
              <a:chExt cx="914400" cy="91440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809750" y="298120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원형 148"/>
              <p:cNvSpPr/>
              <p:nvPr/>
            </p:nvSpPr>
            <p:spPr>
              <a:xfrm rot="5400000">
                <a:off x="1809750" y="2981207"/>
                <a:ext cx="914400" cy="914400"/>
              </a:xfrm>
              <a:prstGeom prst="pie">
                <a:avLst>
                  <a:gd name="adj1" fmla="val 10847521"/>
                  <a:gd name="adj2" fmla="val 162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2220591" y="3392048"/>
                <a:ext cx="92717" cy="927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다이아몬드 150"/>
              <p:cNvSpPr/>
              <p:nvPr/>
            </p:nvSpPr>
            <p:spPr>
              <a:xfrm rot="3600000">
                <a:off x="2068666" y="3369469"/>
                <a:ext cx="87006" cy="328494"/>
              </a:xfrm>
              <a:prstGeom prst="diamon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604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12192000" cy="441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빙고 상자 확률 표시 </a:t>
            </a:r>
            <a:r>
              <a:rPr lang="en-US" altLang="ko-KR" sz="1600" b="1" dirty="0" smtClean="0"/>
              <a:t>UI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1158"/>
            <a:ext cx="799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아래와 같이 바늘이 하나만 있는 시계 모양으로 보상 획득 성공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실패 지역으로 나뉘어 있다</a:t>
            </a:r>
            <a:r>
              <a:rPr lang="en-US" altLang="ko-KR" sz="1000" dirty="0" smtClean="0"/>
              <a:t>.(</a:t>
            </a:r>
            <a:r>
              <a:rPr lang="ko-KR" altLang="en-US" sz="1000" smtClean="0"/>
              <a:t>획득 성공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실패 지역의 비율은 모두 동일</a:t>
            </a:r>
            <a:r>
              <a:rPr lang="en-US" altLang="ko-KR" sz="10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빙고 상자를 클릭하면 아래와 같이 </a:t>
            </a:r>
            <a:r>
              <a:rPr lang="en-US" altLang="ko-KR" sz="1000" dirty="0" smtClean="0"/>
              <a:t>0.5</a:t>
            </a:r>
            <a:r>
              <a:rPr lang="ko-KR" altLang="en-US" sz="1000" smtClean="0"/>
              <a:t>초간 빙고 상자 확률 표시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의 바늘이 돌기 시작한다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보상 받기에 성공할 경우 바늘이 성공 쪽을 가리킨다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보상 받기에 실패할 경우 바늘이 실패 쪽을 가리키고 비활성화 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407193" y="3943307"/>
            <a:ext cx="1673021" cy="1047621"/>
            <a:chOff x="407193" y="1341861"/>
            <a:chExt cx="1673021" cy="1047621"/>
          </a:xfrm>
        </p:grpSpPr>
        <p:grpSp>
          <p:nvGrpSpPr>
            <p:cNvPr id="10" name="그룹 9"/>
            <p:cNvGrpSpPr/>
            <p:nvPr/>
          </p:nvGrpSpPr>
          <p:grpSpPr>
            <a:xfrm>
              <a:off x="407193" y="1341861"/>
              <a:ext cx="1073186" cy="1047621"/>
              <a:chOff x="1603355" y="3251073"/>
              <a:chExt cx="2571750" cy="2510487"/>
            </a:xfrm>
          </p:grpSpPr>
          <p:pic>
            <p:nvPicPr>
              <p:cNvPr id="76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7" name="그룹 76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원형 78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다이아몬드 80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3" name="왼쪽 화살표 102"/>
            <p:cNvSpPr/>
            <p:nvPr/>
          </p:nvSpPr>
          <p:spPr>
            <a:xfrm rot="1800000">
              <a:off x="1040124" y="1745910"/>
              <a:ext cx="476574" cy="398748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33883" y="2003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클릭</a:t>
              </a:r>
              <a:endParaRPr lang="ko-KR" altLang="en-US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644608" y="4053541"/>
            <a:ext cx="1012271" cy="1012268"/>
            <a:chOff x="1809750" y="2981207"/>
            <a:chExt cx="914400" cy="914400"/>
          </a:xfrm>
        </p:grpSpPr>
        <p:sp>
          <p:nvSpPr>
            <p:cNvPr id="108" name="타원 107"/>
            <p:cNvSpPr/>
            <p:nvPr/>
          </p:nvSpPr>
          <p:spPr>
            <a:xfrm>
              <a:off x="1809750" y="298120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형 108"/>
            <p:cNvSpPr/>
            <p:nvPr/>
          </p:nvSpPr>
          <p:spPr>
            <a:xfrm rot="5400000">
              <a:off x="1809750" y="2981207"/>
              <a:ext cx="914400" cy="914400"/>
            </a:xfrm>
            <a:prstGeom prst="pie">
              <a:avLst>
                <a:gd name="adj1" fmla="val 10847521"/>
                <a:gd name="adj2" fmla="val 1620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2220591" y="3392048"/>
              <a:ext cx="92717" cy="92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/>
            <p:cNvSpPr/>
            <p:nvPr/>
          </p:nvSpPr>
          <p:spPr>
            <a:xfrm rot="3600000">
              <a:off x="2068666" y="3369469"/>
              <a:ext cx="87006" cy="32849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237840" y="5782073"/>
            <a:ext cx="989716" cy="989716"/>
            <a:chOff x="1809750" y="2981207"/>
            <a:chExt cx="914400" cy="914400"/>
          </a:xfrm>
        </p:grpSpPr>
        <p:sp>
          <p:nvSpPr>
            <p:cNvPr id="121" name="타원 120"/>
            <p:cNvSpPr/>
            <p:nvPr/>
          </p:nvSpPr>
          <p:spPr>
            <a:xfrm>
              <a:off x="1809750" y="2981207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원형 121"/>
            <p:cNvSpPr/>
            <p:nvPr/>
          </p:nvSpPr>
          <p:spPr>
            <a:xfrm rot="5400000">
              <a:off x="1809750" y="2981207"/>
              <a:ext cx="914400" cy="914400"/>
            </a:xfrm>
            <a:prstGeom prst="pie">
              <a:avLst>
                <a:gd name="adj1" fmla="val 10847521"/>
                <a:gd name="adj2" fmla="val 162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220591" y="3392048"/>
              <a:ext cx="92717" cy="927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다이아몬드 123"/>
            <p:cNvSpPr/>
            <p:nvPr/>
          </p:nvSpPr>
          <p:spPr>
            <a:xfrm rot="3600000">
              <a:off x="2068666" y="3369469"/>
              <a:ext cx="87006" cy="32849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오른쪽 화살표 125"/>
          <p:cNvSpPr/>
          <p:nvPr/>
        </p:nvSpPr>
        <p:spPr>
          <a:xfrm>
            <a:off x="2235231" y="42942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945411" y="517317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r>
              <a:rPr lang="ko-KR" altLang="en-US" smtClean="0"/>
              <a:t>초간 바늘이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0" name="오른쪽 화살표 129"/>
          <p:cNvSpPr/>
          <p:nvPr/>
        </p:nvSpPr>
        <p:spPr>
          <a:xfrm>
            <a:off x="5992589" y="42216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오른쪽 화살표 130"/>
          <p:cNvSpPr/>
          <p:nvPr/>
        </p:nvSpPr>
        <p:spPr>
          <a:xfrm rot="2700000">
            <a:off x="5910607" y="55173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6023485" y="4653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076645" y="6260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실패</a:t>
            </a:r>
            <a:endParaRPr lang="ko-KR" altLang="en-US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7288017" y="3969143"/>
            <a:ext cx="989717" cy="989716"/>
            <a:chOff x="1809750" y="2981207"/>
            <a:chExt cx="914400" cy="914400"/>
          </a:xfrm>
        </p:grpSpPr>
        <p:sp>
          <p:nvSpPr>
            <p:cNvPr id="148" name="타원 147"/>
            <p:cNvSpPr/>
            <p:nvPr/>
          </p:nvSpPr>
          <p:spPr>
            <a:xfrm>
              <a:off x="1809750" y="298120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원형 148"/>
            <p:cNvSpPr/>
            <p:nvPr/>
          </p:nvSpPr>
          <p:spPr>
            <a:xfrm rot="5400000">
              <a:off x="1809750" y="2981207"/>
              <a:ext cx="914400" cy="914400"/>
            </a:xfrm>
            <a:prstGeom prst="pie">
              <a:avLst>
                <a:gd name="adj1" fmla="val 10847521"/>
                <a:gd name="adj2" fmla="val 1620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2220591" y="3392048"/>
              <a:ext cx="92717" cy="92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다이아몬드 150"/>
            <p:cNvSpPr/>
            <p:nvPr/>
          </p:nvSpPr>
          <p:spPr>
            <a:xfrm rot="3600000">
              <a:off x="2385470" y="3167066"/>
              <a:ext cx="87006" cy="32849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원형 화살표 1"/>
          <p:cNvSpPr/>
          <p:nvPr/>
        </p:nvSpPr>
        <p:spPr>
          <a:xfrm rot="5619612">
            <a:off x="3831795" y="4186872"/>
            <a:ext cx="719715" cy="7197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107388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584032" y="2064505"/>
            <a:ext cx="1254668" cy="1254667"/>
            <a:chOff x="1809750" y="2981207"/>
            <a:chExt cx="914400" cy="914400"/>
          </a:xfrm>
        </p:grpSpPr>
        <p:sp>
          <p:nvSpPr>
            <p:cNvPr id="62" name="타원 61"/>
            <p:cNvSpPr/>
            <p:nvPr/>
          </p:nvSpPr>
          <p:spPr>
            <a:xfrm>
              <a:off x="1809750" y="298120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형 62"/>
            <p:cNvSpPr/>
            <p:nvPr/>
          </p:nvSpPr>
          <p:spPr>
            <a:xfrm rot="5400000">
              <a:off x="1809750" y="2981207"/>
              <a:ext cx="914400" cy="914400"/>
            </a:xfrm>
            <a:prstGeom prst="pie">
              <a:avLst>
                <a:gd name="adj1" fmla="val 10847521"/>
                <a:gd name="adj2" fmla="val 1620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220591" y="3392048"/>
              <a:ext cx="92717" cy="92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다이아몬드 64"/>
            <p:cNvSpPr/>
            <p:nvPr/>
          </p:nvSpPr>
          <p:spPr>
            <a:xfrm rot="3600000">
              <a:off x="2385470" y="3167066"/>
              <a:ext cx="87006" cy="32849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30383" y="2016563"/>
            <a:ext cx="1733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획득 성공 지역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59183" y="2997953"/>
            <a:ext cx="1733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획득 실패 지역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97058" y="2756910"/>
            <a:ext cx="22862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성공</a:t>
            </a:r>
            <a:r>
              <a:rPr lang="en-US" altLang="ko-KR" dirty="0" smtClean="0"/>
              <a:t>/</a:t>
            </a:r>
            <a:r>
              <a:rPr lang="ko-KR" altLang="en-US" smtClean="0"/>
              <a:t>실패 표시 바늘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8" idx="1"/>
          </p:cNvCxnSpPr>
          <p:nvPr/>
        </p:nvCxnSpPr>
        <p:spPr>
          <a:xfrm flipH="1" flipV="1">
            <a:off x="4491038" y="2625371"/>
            <a:ext cx="606020" cy="31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직선 화살표 연결선 70"/>
          <p:cNvCxnSpPr>
            <a:stCxn id="4" idx="1"/>
          </p:cNvCxnSpPr>
          <p:nvPr/>
        </p:nvCxnSpPr>
        <p:spPr>
          <a:xfrm flipH="1">
            <a:off x="4573749" y="2201229"/>
            <a:ext cx="456634" cy="8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stCxn id="67" idx="3"/>
          </p:cNvCxnSpPr>
          <p:nvPr/>
        </p:nvCxnSpPr>
        <p:spPr>
          <a:xfrm flipV="1">
            <a:off x="3392350" y="2937364"/>
            <a:ext cx="476202" cy="24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114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287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긁는 복권형 랜덤박스 UI</vt:lpstr>
      <vt:lpstr>긁는 복권형 랜덤 박스 기본 썸네일</vt:lpstr>
      <vt:lpstr>복권 랜덤 박스 UI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복권형 랜덤박스 UI</dc:title>
  <dc:creator>안명선</dc:creator>
  <cp:lastModifiedBy>안명선</cp:lastModifiedBy>
  <cp:revision>35</cp:revision>
  <dcterms:created xsi:type="dcterms:W3CDTF">2018-01-24T08:54:27Z</dcterms:created>
  <dcterms:modified xsi:type="dcterms:W3CDTF">2018-02-01T07:57:17Z</dcterms:modified>
</cp:coreProperties>
</file>