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57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6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4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8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8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6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2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1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모듬</a:t>
            </a:r>
            <a:r>
              <a:rPr lang="ko-KR" altLang="en-US" dirty="0" smtClean="0"/>
              <a:t> 바구니 개선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8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홈가든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모듬</a:t>
            </a:r>
            <a:r>
              <a:rPr lang="ko-KR" altLang="en-US" sz="2400" b="1" dirty="0" smtClean="0"/>
              <a:t> 바구니 개선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보상 바구니 및 씨앗을 모아 컬렉션을 완성 시켜 보상을 얻을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개선 방법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모둠</a:t>
            </a:r>
            <a:r>
              <a:rPr lang="ko-KR" altLang="en-US" sz="1200" dirty="0" smtClean="0"/>
              <a:t> 바구니의 종류를 늘리고 작물 바구니 뿐 아니라 현재 보유하고 있는 씨앗을 통해서도 보상을 얻을 수 있도록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각 달</a:t>
            </a:r>
            <a:r>
              <a:rPr lang="en-US" altLang="ko-KR" sz="1200" dirty="0"/>
              <a:t> </a:t>
            </a:r>
            <a:r>
              <a:rPr lang="ko-KR" altLang="en-US" sz="1200" smtClean="0"/>
              <a:t>혹은 시즌마다 모아야 할 작물 바구니 및 씨앗 종류가 변경된다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개별 컬렉션 뿐 아니라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전체 컬렉션</a:t>
            </a:r>
            <a:r>
              <a:rPr lang="en-US" altLang="ko-KR" sz="1200" dirty="0" smtClean="0"/>
              <a:t>’</a:t>
            </a:r>
            <a:r>
              <a:rPr lang="ko-KR" altLang="en-US" sz="1200" smtClean="0"/>
              <a:t>이라는 개념이 추가되며 전체 컬렉션을 완성 했을 때도 유저는 보상을 지급 받는다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‘</a:t>
            </a:r>
            <a:r>
              <a:rPr lang="ko-KR" altLang="en-US" sz="1200" smtClean="0"/>
              <a:t>한정 컬렉션</a:t>
            </a:r>
            <a:r>
              <a:rPr lang="en-US" altLang="ko-KR" sz="1200" dirty="0" smtClean="0"/>
              <a:t>’ </a:t>
            </a:r>
            <a:r>
              <a:rPr lang="ko-KR" altLang="en-US" sz="1200" smtClean="0"/>
              <a:t>개념을 도입하여 유저가 특정 기간에 특정 컬렉션을 모을 수 있도록 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필요한 작업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기존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 신규 시스템 관련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추가됨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동일한 작물 바구니를 여러 번 모을 수 있도록 시스템 변경 필요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전체 컬렉션 개념을 도입할 수 있도록 시스템 변경 필요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작물 바구니 뿐 아니라 씨앗도 </a:t>
            </a:r>
            <a:r>
              <a:rPr lang="ko-KR" altLang="en-US" sz="1200" dirty="0" err="1" smtClean="0"/>
              <a:t>카운팅</a:t>
            </a:r>
            <a:r>
              <a:rPr lang="ko-KR" altLang="en-US" sz="1200" dirty="0" smtClean="0"/>
              <a:t> 할 수 있는 시스템 추가 필요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특정 날짜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달 별로 컬렉션이 오픈되고 닫히는 시스템 추가 필요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UI </a:t>
            </a:r>
            <a:r>
              <a:rPr lang="ko-KR" altLang="en-US" sz="1200" b="1" smtClean="0">
                <a:solidFill>
                  <a:srgbClr val="FF0000"/>
                </a:solidFill>
              </a:rPr>
              <a:t>컨셉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모둠</a:t>
            </a:r>
            <a:r>
              <a:rPr lang="ko-KR" altLang="en-US" sz="1200" dirty="0" smtClean="0"/>
              <a:t> 바구니 </a:t>
            </a:r>
            <a:r>
              <a:rPr lang="ko-KR" altLang="en-US" sz="1200" dirty="0" err="1" smtClean="0"/>
              <a:t>컨셉에서</a:t>
            </a:r>
            <a:r>
              <a:rPr lang="ko-KR" altLang="en-US" sz="1200" dirty="0" smtClean="0"/>
              <a:t> 크게 변경 되지 않는다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기존과 동일하게 보상 바구니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를 열면 일반 바구니 옆에 모둠 바구니와 씨앗 바구니 버튼이 있고 각각을 클릭하면 각각의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나온다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486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30" y="2108513"/>
            <a:ext cx="1600200" cy="22479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879705" y="836558"/>
            <a:ext cx="7013864" cy="5549690"/>
            <a:chOff x="2686050" y="71437"/>
            <a:chExt cx="8486775" cy="67151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050" y="71437"/>
              <a:ext cx="8486775" cy="671512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668181" y="6369247"/>
              <a:ext cx="1383265" cy="36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 dirty="0" err="1" smtClean="0"/>
                <a:t>모둠</a:t>
              </a:r>
              <a:r>
                <a:rPr lang="ko-KR" altLang="en-US" sz="1100" b="1" dirty="0" smtClean="0"/>
                <a:t> 씨앗</a:t>
              </a:r>
              <a:endParaRPr lang="ko-KR" altLang="en-US" sz="11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55991" y="6369248"/>
              <a:ext cx="1383265" cy="36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 dirty="0" err="1" smtClean="0"/>
                <a:t>모둠</a:t>
              </a:r>
              <a:r>
                <a:rPr lang="ko-KR" altLang="en-US" sz="1100" b="1" dirty="0" smtClean="0"/>
                <a:t> 바구니 </a:t>
              </a:r>
              <a:endParaRPr lang="ko-KR" altLang="en-US" sz="11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766425" y="6564154"/>
            <a:ext cx="147348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열기 버튼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395257" y="6564154"/>
            <a:ext cx="147348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씨앗 바구니 열기 버튼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>
            <a:stCxn id="8" idx="0"/>
            <a:endCxn id="7" idx="2"/>
          </p:cNvCxnSpPr>
          <p:nvPr/>
        </p:nvCxnSpPr>
        <p:spPr>
          <a:xfrm flipV="1">
            <a:off x="5503165" y="6342953"/>
            <a:ext cx="162964" cy="2212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" idx="0"/>
            <a:endCxn id="6" idx="2"/>
          </p:cNvCxnSpPr>
          <p:nvPr/>
        </p:nvCxnSpPr>
        <p:spPr>
          <a:xfrm flipH="1" flipV="1">
            <a:off x="6915873" y="6342953"/>
            <a:ext cx="216124" cy="2212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왼쪽 화살표 17"/>
          <p:cNvSpPr/>
          <p:nvPr/>
        </p:nvSpPr>
        <p:spPr>
          <a:xfrm rot="2700000">
            <a:off x="1440125" y="4118211"/>
            <a:ext cx="625255" cy="464039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2901297" y="2990147"/>
            <a:ext cx="8610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82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바구니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 모둠 바구니 컬렉션 </a:t>
            </a:r>
            <a:r>
              <a:rPr lang="en-US" altLang="ko-KR" sz="1200" dirty="0" smtClean="0"/>
              <a:t>UI </a:t>
            </a:r>
            <a:r>
              <a:rPr lang="ko-KR" altLang="en-US" sz="1200" smtClean="0"/>
              <a:t>열기 버튼과 씨앗 컬렉션 </a:t>
            </a:r>
            <a:r>
              <a:rPr lang="en-US" altLang="ko-KR" sz="1200" dirty="0" smtClean="0"/>
              <a:t>UI </a:t>
            </a:r>
            <a:r>
              <a:rPr lang="ko-KR" altLang="en-US" sz="1200" smtClean="0"/>
              <a:t>열기 버튼이 추가된다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2854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37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err="1" smtClean="0"/>
              <a:t>모둠</a:t>
            </a:r>
            <a:r>
              <a:rPr lang="ko-KR" altLang="en-US" sz="1200" dirty="0" smtClean="0"/>
              <a:t> 바구니 컬렉션의 경우 아래와 같이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구성되어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152525"/>
            <a:ext cx="5961784" cy="472645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612481" y="5621405"/>
            <a:ext cx="914400" cy="2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씨앗 바구니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7539038" y="5221066"/>
            <a:ext cx="981075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마법 걸기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보상 </a:t>
            </a:r>
            <a:r>
              <a:rPr lang="ko-KR" altLang="en-US" sz="900" dirty="0" smtClean="0"/>
              <a:t>얻기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6362700" y="5221066"/>
            <a:ext cx="1145382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마법 걸기 </a:t>
            </a:r>
            <a:r>
              <a:rPr lang="en-US" altLang="ko-KR" sz="900" dirty="0" smtClean="0"/>
              <a:t>+</a:t>
            </a:r>
            <a:br>
              <a:rPr lang="en-US" altLang="ko-KR" sz="900" dirty="0" smtClean="0"/>
            </a:br>
            <a:r>
              <a:rPr lang="ko-KR" altLang="en-US" sz="900" smtClean="0"/>
              <a:t>보상 얻기</a:t>
            </a:r>
            <a:endParaRPr lang="en-US" altLang="ko-KR" sz="9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2668029" y="5221066"/>
            <a:ext cx="976781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일반 보상 얻기</a:t>
            </a:r>
            <a:endParaRPr lang="ko-KR" altLang="en-US" sz="900" dirty="0"/>
          </a:p>
        </p:txBody>
      </p:sp>
      <p:sp>
        <p:nvSpPr>
          <p:cNvPr id="26" name="타원 25"/>
          <p:cNvSpPr/>
          <p:nvPr/>
        </p:nvSpPr>
        <p:spPr>
          <a:xfrm>
            <a:off x="5660231" y="5386388"/>
            <a:ext cx="57150" cy="571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53827" y="1893995"/>
            <a:ext cx="1204689" cy="170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>
                <a:solidFill>
                  <a:schemeClr val="tx1"/>
                </a:solidFill>
              </a:rPr>
              <a:t>컬렉션 보상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6176" y="2105910"/>
            <a:ext cx="21804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</a:rPr>
              <a:t>슈퍼 추가 보상 </a:t>
            </a:r>
            <a:r>
              <a:rPr lang="en-US" altLang="ko-KR" sz="600" dirty="0" smtClean="0">
                <a:solidFill>
                  <a:schemeClr val="bg1"/>
                </a:solidFill>
              </a:rPr>
              <a:t>: </a:t>
            </a:r>
            <a:r>
              <a:rPr lang="ko-KR" altLang="en-US" sz="600" smtClean="0">
                <a:solidFill>
                  <a:schemeClr val="bg1"/>
                </a:solidFill>
              </a:rPr>
              <a:t>스페셜 럭키 박스 및 홈가든 경험치 </a:t>
            </a:r>
            <a:r>
              <a:rPr lang="en-US" altLang="ko-KR" sz="600" dirty="0">
                <a:solidFill>
                  <a:schemeClr val="bg1"/>
                </a:solidFill>
              </a:rPr>
              <a:t>5</a:t>
            </a:r>
            <a:r>
              <a:rPr lang="en-US" altLang="ko-KR" sz="600" dirty="0" smtClean="0">
                <a:solidFill>
                  <a:schemeClr val="bg1"/>
                </a:solidFill>
              </a:rPr>
              <a:t>000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00781" y="4852070"/>
            <a:ext cx="2281805" cy="2600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00781" y="4854692"/>
            <a:ext cx="1816063" cy="2600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컬렉션 </a:t>
            </a:r>
            <a:r>
              <a:rPr lang="ko-KR" altLang="en-US" sz="1200" smtClean="0"/>
              <a:t>완성 </a:t>
            </a:r>
            <a:r>
              <a:rPr lang="en-US" altLang="ko-KR" sz="1200" dirty="0" smtClean="0"/>
              <a:t>60/70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3667125" y="4438650"/>
            <a:ext cx="914400" cy="118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1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2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3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4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</a:t>
            </a:r>
            <a:endParaRPr lang="ko-KR" alt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2403403" y="6042170"/>
            <a:ext cx="313739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열기 버튼을 클릭해서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여러 </a:t>
            </a:r>
            <a:r>
              <a:rPr lang="ko-KR" altLang="en-US" sz="1000" dirty="0" smtClean="0"/>
              <a:t>개의 컬렉션 시리즈 중 하나를 선택할 수 </a:t>
            </a:r>
            <a:r>
              <a:rPr lang="ko-KR" altLang="en-US" sz="1000" smtClean="0"/>
              <a:t>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특정 컬렉션 시리즈의 경우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특정 </a:t>
            </a:r>
            <a:r>
              <a:rPr lang="ko-KR" altLang="en-US" sz="1000" dirty="0" smtClean="0"/>
              <a:t>기간에만 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32" idx="0"/>
            <a:endCxn id="31" idx="2"/>
          </p:cNvCxnSpPr>
          <p:nvPr/>
        </p:nvCxnSpPr>
        <p:spPr>
          <a:xfrm flipV="1">
            <a:off x="3972102" y="5621405"/>
            <a:ext cx="152223" cy="42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062" y="4947409"/>
            <a:ext cx="2159566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일반 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모둠 </a:t>
            </a:r>
            <a:r>
              <a:rPr lang="ko-KR" altLang="en-US" sz="1000" dirty="0" smtClean="0"/>
              <a:t>바구니 완성 </a:t>
            </a:r>
            <a:r>
              <a:rPr lang="ko-KR" altLang="en-US" sz="1000" smtClean="0"/>
              <a:t>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조금 </a:t>
            </a:r>
            <a:r>
              <a:rPr lang="ko-KR" altLang="en-US" sz="1000" dirty="0" smtClean="0"/>
              <a:t>만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4" name="직선 화살표 연결선 33"/>
          <p:cNvCxnSpPr>
            <a:stCxn id="33" idx="3"/>
            <a:endCxn id="25" idx="1"/>
          </p:cNvCxnSpPr>
          <p:nvPr/>
        </p:nvCxnSpPr>
        <p:spPr>
          <a:xfrm>
            <a:off x="2230628" y="5378296"/>
            <a:ext cx="437401" cy="1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8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77" y="4787571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953454" y="5025549"/>
            <a:ext cx="257314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모둠 바구니 완성 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 보통으로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40" name="직선 화살표 연결선 39"/>
          <p:cNvCxnSpPr>
            <a:stCxn id="39" idx="1"/>
            <a:endCxn id="23" idx="3"/>
          </p:cNvCxnSpPr>
          <p:nvPr/>
        </p:nvCxnSpPr>
        <p:spPr>
          <a:xfrm flipH="1">
            <a:off x="8520113" y="5379492"/>
            <a:ext cx="4333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97525" y="6037410"/>
            <a:ext cx="267573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 일정량의 캔디가 소모되면서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</a:t>
            </a:r>
            <a:r>
              <a:rPr lang="ko-KR" altLang="en-US" sz="1000" dirty="0" smtClean="0"/>
              <a:t>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‘</a:t>
            </a:r>
            <a:r>
              <a:rPr lang="ko-KR" altLang="en-US" sz="1000" smtClean="0"/>
              <a:t>슈퍼</a:t>
            </a:r>
            <a:r>
              <a:rPr lang="en-US" altLang="ko-KR" sz="1000" dirty="0" smtClean="0"/>
              <a:t>’</a:t>
            </a:r>
            <a:r>
              <a:rPr lang="ko-KR" altLang="en-US" sz="1000" smtClean="0"/>
              <a:t> 모둠 </a:t>
            </a:r>
            <a:r>
              <a:rPr lang="ko-KR" altLang="en-US" sz="1000" dirty="0" smtClean="0"/>
              <a:t>바구니 완성 보상이 </a:t>
            </a:r>
            <a:r>
              <a:rPr lang="ko-KR" altLang="en-US" sz="1000" smtClean="0"/>
              <a:t>지급되는데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ko-KR" altLang="en-US" sz="1000" dirty="0" smtClean="0"/>
              <a:t>컬렉션 완성 게이지도 더 많이 채워진다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47" name="직선 화살표 연결선 46"/>
          <p:cNvCxnSpPr>
            <a:stCxn id="44" idx="0"/>
            <a:endCxn id="24" idx="2"/>
          </p:cNvCxnSpPr>
          <p:nvPr/>
        </p:nvCxnSpPr>
        <p:spPr>
          <a:xfrm flipV="1">
            <a:off x="6935391" y="5537918"/>
            <a:ext cx="0" cy="499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54016" y="2336266"/>
            <a:ext cx="2406428" cy="70788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해당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다 </a:t>
            </a:r>
            <a:r>
              <a:rPr lang="ko-KR" altLang="en-US" sz="1000" dirty="0" smtClean="0"/>
              <a:t>채워서 소모할 때마다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컬렉션 완성 게이지가 채워지며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다 채웠을 경우 특정 보상을 받게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2" name="직선 화살표 연결선 61"/>
          <p:cNvCxnSpPr>
            <a:stCxn id="61" idx="2"/>
            <a:endCxn id="30" idx="0"/>
          </p:cNvCxnSpPr>
          <p:nvPr/>
        </p:nvCxnSpPr>
        <p:spPr>
          <a:xfrm>
            <a:off x="2857230" y="3044152"/>
            <a:ext cx="2551583" cy="18105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7698" y="836455"/>
            <a:ext cx="2714205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완성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얻게 </a:t>
            </a:r>
            <a:r>
              <a:rPr lang="ko-KR" altLang="en-US" sz="1000" dirty="0" smtClean="0"/>
              <a:t>되는 보상 표시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슈퍼 추가 보상의 경우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</a:t>
            </a:r>
            <a:r>
              <a:rPr lang="ko-KR" altLang="en-US" sz="1000" dirty="0" smtClean="0"/>
              <a:t>걸기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보상 얻기를 해야 얻을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7" name="직선 화살표 연결선 66"/>
          <p:cNvCxnSpPr>
            <a:stCxn id="66" idx="2"/>
            <a:endCxn id="28" idx="1"/>
          </p:cNvCxnSpPr>
          <p:nvPr/>
        </p:nvCxnSpPr>
        <p:spPr>
          <a:xfrm>
            <a:off x="2114801" y="1544341"/>
            <a:ext cx="861375" cy="6539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11558" y="836455"/>
            <a:ext cx="2836033" cy="40011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컬렉션 보상 정보 보기 버튼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해당 컬렉션 시리즈의 모든 보상을 볼 수 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6" name="직선 화살표 연결선 35"/>
          <p:cNvCxnSpPr>
            <a:stCxn id="35" idx="2"/>
            <a:endCxn id="27" idx="0"/>
          </p:cNvCxnSpPr>
          <p:nvPr/>
        </p:nvCxnSpPr>
        <p:spPr>
          <a:xfrm flipH="1">
            <a:off x="6556172" y="1236565"/>
            <a:ext cx="1473403" cy="6574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rockettheme/ecommerce/96/gif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26" y="1792412"/>
            <a:ext cx="291356" cy="2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129032" y="2105844"/>
            <a:ext cx="2854279" cy="106717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달콤한 </a:t>
            </a:r>
            <a:r>
              <a:rPr lang="ko-KR" altLang="en-US" sz="1000" dirty="0" err="1" smtClean="0">
                <a:solidFill>
                  <a:schemeClr val="bg1">
                    <a:alpha val="60000"/>
                  </a:schemeClr>
                </a:solidFill>
              </a:rPr>
              <a:t>모둠</a:t>
            </a: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 과일바구니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(1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FF00">
                    <a:alpha val="90000"/>
                  </a:srgbClr>
                </a:solidFill>
              </a:rPr>
              <a:t>프리미엄 </a:t>
            </a:r>
            <a:r>
              <a:rPr lang="ko-KR" altLang="en-US" sz="1000" dirty="0" err="1">
                <a:solidFill>
                  <a:srgbClr val="FFFF00">
                    <a:alpha val="90000"/>
                  </a:srgbClr>
                </a:solidFill>
              </a:rPr>
              <a:t>모둠</a:t>
            </a:r>
            <a:r>
              <a:rPr lang="ko-KR" altLang="en-US" sz="1000" dirty="0">
                <a:solidFill>
                  <a:srgbClr val="FFFF00">
                    <a:alpha val="90000"/>
                  </a:srgbClr>
                </a:solidFill>
              </a:rPr>
              <a:t> 과일바구니 </a:t>
            </a:r>
            <a:r>
              <a:rPr lang="en-US" altLang="ko-KR" sz="1000" dirty="0">
                <a:solidFill>
                  <a:srgbClr val="FFFF00">
                    <a:alpha val="90000"/>
                  </a:srgbClr>
                </a:solidFill>
              </a:rPr>
              <a:t>: </a:t>
            </a:r>
            <a:r>
              <a:rPr lang="ko-KR" altLang="en-US" sz="1000">
                <a:solidFill>
                  <a:srgbClr val="FFFF00">
                    <a:alpha val="90000"/>
                  </a:srgbClr>
                </a:solidFill>
              </a:rPr>
              <a:t>작아진 내 몸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(7</a:t>
            </a:r>
            <a:r>
              <a:rPr lang="ko-KR" altLang="en-US" sz="1000" smtClean="0">
                <a:solidFill>
                  <a:srgbClr val="FFFF00">
                    <a:alpha val="90000"/>
                  </a:srgbClr>
                </a:solidFill>
              </a:rPr>
              <a:t>일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천상의 </a:t>
            </a:r>
            <a:r>
              <a:rPr lang="ko-KR" altLang="en-US" sz="1000" dirty="0" err="1">
                <a:solidFill>
                  <a:schemeClr val="bg1">
                    <a:alpha val="60000"/>
                  </a:schemeClr>
                </a:solidFill>
              </a:rPr>
              <a:t>모둠</a:t>
            </a:r>
            <a:r>
              <a:rPr lang="ko-KR" altLang="en-US" sz="1000" dirty="0">
                <a:solidFill>
                  <a:schemeClr val="bg1">
                    <a:alpha val="60000"/>
                  </a:schemeClr>
                </a:solidFill>
              </a:rPr>
              <a:t> 과일바구니 </a:t>
            </a:r>
            <a:r>
              <a:rPr lang="en-US" altLang="ko-KR" sz="1000" dirty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(30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과일 컬렉션 전체 완성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무기한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954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씨앗 바구니 컬렉션의 경우 아래와 같이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구성되어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나만의 씨앗이나 햇살 품은 씨앗과 같이 특수한 형태의 씨앗은 여기에 포함할 수 없다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152525"/>
            <a:ext cx="5961784" cy="472645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612481" y="5621405"/>
            <a:ext cx="914400" cy="2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씨앗 바구니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7539038" y="5221066"/>
            <a:ext cx="981075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컬렉션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완성하기</a:t>
            </a:r>
            <a:endParaRPr lang="ko-KR" altLang="en-US" sz="900" dirty="0"/>
          </a:p>
        </p:txBody>
      </p:sp>
      <p:sp>
        <p:nvSpPr>
          <p:cNvPr id="26" name="타원 25"/>
          <p:cNvSpPr/>
          <p:nvPr/>
        </p:nvSpPr>
        <p:spPr>
          <a:xfrm>
            <a:off x="5660231" y="5386388"/>
            <a:ext cx="57150" cy="571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53827" y="1893995"/>
            <a:ext cx="1204689" cy="170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>
                <a:solidFill>
                  <a:schemeClr val="tx1"/>
                </a:solidFill>
              </a:rPr>
              <a:t>컬렉션 보상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3403" y="6042170"/>
            <a:ext cx="313739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유저는 씨앗 바구니 열기 버튼을 클릭해서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여러 </a:t>
            </a:r>
            <a:r>
              <a:rPr lang="ko-KR" altLang="en-US" sz="1000" dirty="0" smtClean="0"/>
              <a:t>개의 컬렉션 시리즈 중 하나를 선택할 수 </a:t>
            </a:r>
            <a:r>
              <a:rPr lang="ko-KR" altLang="en-US" sz="1000" smtClean="0"/>
              <a:t>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/>
              <a:t>특정 컬렉션 시리즈의 경우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/>
              <a:t>특정 기간에만 할 수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cxnSp>
        <p:nvCxnSpPr>
          <p:cNvPr id="3" name="직선 화살표 연결선 2"/>
          <p:cNvCxnSpPr>
            <a:stCxn id="32" idx="0"/>
            <a:endCxn id="31" idx="2"/>
          </p:cNvCxnSpPr>
          <p:nvPr/>
        </p:nvCxnSpPr>
        <p:spPr>
          <a:xfrm flipV="1">
            <a:off x="3972102" y="5621405"/>
            <a:ext cx="1096235" cy="42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547640" y="4864075"/>
            <a:ext cx="2543171" cy="426575"/>
            <a:chOff x="338145" y="3888212"/>
            <a:chExt cx="2543171" cy="426575"/>
          </a:xfrm>
        </p:grpSpPr>
        <p:sp>
          <p:nvSpPr>
            <p:cNvPr id="29" name="직사각형 28"/>
            <p:cNvSpPr/>
            <p:nvPr/>
          </p:nvSpPr>
          <p:spPr>
            <a:xfrm>
              <a:off x="338145" y="3952711"/>
              <a:ext cx="2281805" cy="26005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8145" y="3955333"/>
              <a:ext cx="1816063" cy="2600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컬렉션 완성 </a:t>
              </a:r>
              <a:r>
                <a:rPr lang="en-US" altLang="ko-KR" sz="1200" dirty="0" smtClean="0"/>
                <a:t>60/70</a:t>
              </a:r>
              <a:endParaRPr lang="ko-KR" altLang="en-US" sz="1200" dirty="0"/>
            </a:p>
          </p:txBody>
        </p:sp>
        <p:pic>
          <p:nvPicPr>
            <p:cNvPr id="38" name="Picture 2" descr="http://icons.iconarchive.com/icons/archigraphs/christmas/96/Prese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741" y="3888212"/>
              <a:ext cx="426575" cy="42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8953454" y="5102493"/>
            <a:ext cx="2573141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컬렉션 완성 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 </a:t>
            </a:r>
            <a:r>
              <a:rPr lang="ko-KR" altLang="en-US" sz="1000" dirty="0" err="1" smtClean="0"/>
              <a:t>랜덤하게</a:t>
            </a:r>
            <a:r>
              <a:rPr lang="ko-KR" altLang="en-US" sz="1000" dirty="0" smtClean="0"/>
              <a:t>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40" name="직선 화살표 연결선 39"/>
          <p:cNvCxnSpPr>
            <a:stCxn id="39" idx="1"/>
            <a:endCxn id="23" idx="3"/>
          </p:cNvCxnSpPr>
          <p:nvPr/>
        </p:nvCxnSpPr>
        <p:spPr>
          <a:xfrm flipH="1">
            <a:off x="8520113" y="5379492"/>
            <a:ext cx="4333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25528" y="3902165"/>
            <a:ext cx="2589170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해당 컬렉션을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완성할 때마다 해당 씨앗 컬렉션 게이지가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채워지며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다 채웠을 경우 특정 보상을 받게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227380" y="990343"/>
            <a:ext cx="1774845" cy="4001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씨앗 컬렉션 완성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얻게 </a:t>
            </a:r>
            <a:r>
              <a:rPr lang="ko-KR" altLang="en-US" sz="1000" dirty="0" smtClean="0"/>
              <a:t>되는 </a:t>
            </a:r>
            <a:r>
              <a:rPr lang="ko-KR" altLang="en-US" sz="1000" smtClean="0"/>
              <a:t>보상 표시</a:t>
            </a:r>
            <a:endParaRPr lang="ko-KR" altLang="en-US" sz="1000" dirty="0"/>
          </a:p>
        </p:txBody>
      </p:sp>
      <p:cxnSp>
        <p:nvCxnSpPr>
          <p:cNvPr id="67" name="직선 화살표 연결선 66"/>
          <p:cNvCxnSpPr>
            <a:stCxn id="66" idx="2"/>
          </p:cNvCxnSpPr>
          <p:nvPr/>
        </p:nvCxnSpPr>
        <p:spPr>
          <a:xfrm>
            <a:off x="2114803" y="1390453"/>
            <a:ext cx="633358" cy="5476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11558" y="836455"/>
            <a:ext cx="2836033" cy="40011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컬렉션 보상 정보 보기 버튼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해당 컬렉션 시리즈의 모든 보상을 볼 수 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6" name="직선 화살표 연결선 35"/>
          <p:cNvCxnSpPr>
            <a:stCxn id="35" idx="2"/>
            <a:endCxn id="27" idx="0"/>
          </p:cNvCxnSpPr>
          <p:nvPr/>
        </p:nvCxnSpPr>
        <p:spPr>
          <a:xfrm flipH="1">
            <a:off x="6556172" y="1236565"/>
            <a:ext cx="1473403" cy="6574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rockettheme/ecommerce/96/gif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26" y="1792412"/>
            <a:ext cx="291356" cy="2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228108" y="2084995"/>
            <a:ext cx="2854279" cy="106717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달콤한 씨앗 바구니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(1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FF00">
                    <a:alpha val="90000"/>
                  </a:srgbClr>
                </a:solidFill>
              </a:rPr>
              <a:t>행운의 탄생석 바구니 </a:t>
            </a:r>
            <a:r>
              <a:rPr lang="en-US" altLang="ko-KR" sz="1000" dirty="0">
                <a:solidFill>
                  <a:srgbClr val="FFFF00">
                    <a:alpha val="90000"/>
                  </a:srgbClr>
                </a:solidFill>
              </a:rPr>
              <a:t>: </a:t>
            </a:r>
            <a:r>
              <a:rPr lang="ko-KR" altLang="en-US" sz="1000">
                <a:solidFill>
                  <a:srgbClr val="FFFF00">
                    <a:alpha val="90000"/>
                  </a:srgbClr>
                </a:solidFill>
              </a:rPr>
              <a:t>작아진 내 몸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(7</a:t>
            </a:r>
            <a:r>
              <a:rPr lang="ko-KR" altLang="en-US" sz="1000" smtClean="0">
                <a:solidFill>
                  <a:srgbClr val="FFFF00">
                    <a:alpha val="90000"/>
                  </a:srgbClr>
                </a:solidFill>
              </a:rPr>
              <a:t>일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천상의 씨앗 바구니 </a:t>
            </a:r>
            <a:r>
              <a:rPr lang="en-US" altLang="ko-KR" sz="1000" dirty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(30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과일 컬렉션 전체 완성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무기한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11137" y="4438650"/>
            <a:ext cx="914400" cy="118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1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2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3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4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</a:t>
            </a:r>
            <a:endParaRPr lang="ko-KR" altLang="en-US" sz="1000"/>
          </a:p>
        </p:txBody>
      </p:sp>
      <p:cxnSp>
        <p:nvCxnSpPr>
          <p:cNvPr id="62" name="직선 화살표 연결선 61"/>
          <p:cNvCxnSpPr>
            <a:stCxn id="61" idx="1"/>
            <a:endCxn id="29" idx="0"/>
          </p:cNvCxnSpPr>
          <p:nvPr/>
        </p:nvCxnSpPr>
        <p:spPr>
          <a:xfrm flipH="1">
            <a:off x="5688543" y="4256108"/>
            <a:ext cx="1536985" cy="6724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2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8" y="774356"/>
            <a:ext cx="7228104" cy="5519351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37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씨앗</a:t>
            </a:r>
            <a:r>
              <a:rPr lang="en-US" altLang="ko-KR" sz="1200" dirty="0" smtClean="0"/>
              <a:t>/ </a:t>
            </a:r>
            <a:r>
              <a:rPr lang="ko-KR" altLang="en-US" sz="1200" smtClean="0"/>
              <a:t>바구니 컬렉션의 경우 아래와 같이 홈가드닝 컬렉션 페이지에 하나가 추가되며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유저가 각 컬렉션 시리즈를 최초로 </a:t>
            </a:r>
            <a:r>
              <a:rPr lang="en-US" altLang="ko-KR" sz="1200" dirty="0" smtClean="0"/>
              <a:t>1</a:t>
            </a:r>
            <a:r>
              <a:rPr lang="ko-KR" altLang="en-US" sz="1200" smtClean="0"/>
              <a:t>번 완성할 때마다 컬렉션이 완성되어진다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443415" y="1301578"/>
            <a:ext cx="700217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컬렉션시리즈</a:t>
            </a:r>
            <a:r>
              <a:rPr lang="en-US" altLang="ko-KR" sz="1200" dirty="0" smtClean="0"/>
              <a:t>1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3443414" y="2269524"/>
            <a:ext cx="700217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/>
              <a:t>2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3443415" y="3237470"/>
            <a:ext cx="700217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3</a:t>
            </a:r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3443414" y="4205416"/>
            <a:ext cx="700217" cy="708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4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3443414" y="5173362"/>
            <a:ext cx="700217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5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603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씨앗 </a:t>
            </a:r>
            <a:r>
              <a:rPr lang="en-US" altLang="ko-KR" dirty="0" smtClean="0"/>
              <a:t>/ </a:t>
            </a:r>
            <a:r>
              <a:rPr lang="ko-KR" altLang="en-US" smtClean="0"/>
              <a:t>바구니 컬렉션을 통한 기대 효과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7033" y="2562225"/>
            <a:ext cx="526939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시즌 </a:t>
            </a:r>
            <a:r>
              <a:rPr lang="en-US" altLang="ko-KR" dirty="0" smtClean="0"/>
              <a:t>1 </a:t>
            </a:r>
            <a:r>
              <a:rPr lang="ko-KR" altLang="en-US" smtClean="0"/>
              <a:t>씨앗 컬렉션을 통해 이론상 무과금 유저도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시즌 </a:t>
            </a:r>
            <a:r>
              <a:rPr lang="en-US" altLang="ko-KR" dirty="0" smtClean="0"/>
              <a:t>2~6 </a:t>
            </a:r>
            <a:r>
              <a:rPr lang="ko-KR" altLang="en-US" smtClean="0"/>
              <a:t>씨앗 획득할 수 있도록 하여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홈가든</a:t>
            </a:r>
            <a:r>
              <a:rPr lang="ko-KR" altLang="en-US" dirty="0" smtClean="0"/>
              <a:t> 유저 수 및 </a:t>
            </a:r>
            <a:r>
              <a:rPr lang="ko-KR" altLang="en-US" dirty="0" err="1" smtClean="0"/>
              <a:t>홈가든</a:t>
            </a:r>
            <a:r>
              <a:rPr lang="ko-KR" altLang="en-US" dirty="0" smtClean="0"/>
              <a:t> 매출 상승에 기여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57480" y="1536830"/>
            <a:ext cx="22284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실제로는 천상의 맛이나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프리미엄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달콤함을 얻기 위해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캔디를 지출이 필요하다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1" name="직선 화살표 연결선 10"/>
          <p:cNvCxnSpPr>
            <a:stCxn id="9" idx="2"/>
            <a:endCxn id="7" idx="0"/>
          </p:cNvCxnSpPr>
          <p:nvPr/>
        </p:nvCxnSpPr>
        <p:spPr>
          <a:xfrm>
            <a:off x="8671728" y="2183161"/>
            <a:ext cx="1" cy="37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8344" y="2562224"/>
            <a:ext cx="517641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바구니 컬렉션을 통해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유저에게 눈에 보이는 목표를 제시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err="1" smtClean="0"/>
              <a:t>알바</a:t>
            </a:r>
            <a:r>
              <a:rPr lang="ko-KR" altLang="en-US" dirty="0"/>
              <a:t> </a:t>
            </a:r>
            <a:r>
              <a:rPr lang="ko-KR" altLang="en-US" dirty="0" smtClean="0"/>
              <a:t>활성화를 통한 </a:t>
            </a:r>
            <a:r>
              <a:rPr lang="ko-KR" altLang="en-US" dirty="0" err="1" smtClean="0"/>
              <a:t>홈가든</a:t>
            </a:r>
            <a:r>
              <a:rPr lang="ko-KR" altLang="en-US" dirty="0" smtClean="0"/>
              <a:t> 작물의 가치 제고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smtClean="0"/>
              <a:t>즉시 수확을 통한 캔디 소모율 증가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4084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43" y="856736"/>
            <a:ext cx="5961784" cy="472645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0011082" y="2448956"/>
            <a:ext cx="475514" cy="524108"/>
            <a:chOff x="1250950" y="768350"/>
            <a:chExt cx="685800" cy="755883"/>
          </a:xfrm>
        </p:grpSpPr>
        <p:sp>
          <p:nvSpPr>
            <p:cNvPr id="6" name="직사각형 5"/>
            <p:cNvSpPr/>
            <p:nvPr/>
          </p:nvSpPr>
          <p:spPr>
            <a:xfrm>
              <a:off x="1285875" y="1118493"/>
              <a:ext cx="419100" cy="4057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4" descr="http://icons.iconarchive.com/icons/hopstarter/sleek-xp-basic/72/Ok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950" y="76835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3935755" y="5321497"/>
            <a:ext cx="914400" cy="2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씨앗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6869456" y="4925277"/>
            <a:ext cx="981075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마법 걸기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보상 </a:t>
            </a:r>
            <a:r>
              <a:rPr lang="ko-KR" altLang="en-US" sz="900" dirty="0" smtClean="0"/>
              <a:t>얻기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5693118" y="4925277"/>
            <a:ext cx="1145382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마법 걸기 </a:t>
            </a:r>
            <a:r>
              <a:rPr lang="en-US" altLang="ko-KR" sz="900" dirty="0" smtClean="0"/>
              <a:t>+</a:t>
            </a:r>
            <a:br>
              <a:rPr lang="en-US" altLang="ko-KR" sz="900" dirty="0" smtClean="0"/>
            </a:br>
            <a:r>
              <a:rPr lang="ko-KR" altLang="en-US" sz="900" smtClean="0"/>
              <a:t>보상 얻기</a:t>
            </a:r>
            <a:endParaRPr lang="en-US" altLang="ko-KR" sz="9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998447" y="4925277"/>
            <a:ext cx="976781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일반 보상 얻기</a:t>
            </a:r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4990649" y="5090599"/>
            <a:ext cx="57150" cy="571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95400" y="1573492"/>
            <a:ext cx="1603441" cy="170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smtClean="0"/>
              <a:t>컬렉션 보상 </a:t>
            </a:r>
            <a:r>
              <a:rPr lang="en-US" altLang="ko-KR" sz="900" dirty="0" smtClean="0"/>
              <a:t>( 20</a:t>
            </a:r>
            <a:r>
              <a:rPr lang="ko-KR" altLang="en-US" sz="900" smtClean="0"/>
              <a:t>일 남음</a:t>
            </a:r>
            <a:r>
              <a:rPr lang="en-US" altLang="ko-KR" sz="9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9450" y="1775690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+mj-lt"/>
              </a:rPr>
              <a:t>추가보상</a:t>
            </a:r>
            <a:r>
              <a:rPr lang="en-US" altLang="ko-KR" sz="7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700" smtClean="0">
                <a:solidFill>
                  <a:schemeClr val="bg1"/>
                </a:solidFill>
                <a:latin typeface="+mj-lt"/>
              </a:rPr>
              <a:t>럭키박스 및 홈가든경험치 </a:t>
            </a:r>
            <a:r>
              <a:rPr lang="en-US" altLang="ko-KR" sz="700" dirty="0" smtClean="0">
                <a:solidFill>
                  <a:schemeClr val="bg1"/>
                </a:solidFill>
                <a:latin typeface="+mj-lt"/>
              </a:rPr>
              <a:t>4000</a:t>
            </a:r>
          </a:p>
          <a:p>
            <a:r>
              <a:rPr lang="ko-KR" altLang="en-US" sz="700" dirty="0" err="1" smtClean="0">
                <a:solidFill>
                  <a:schemeClr val="bg1"/>
                </a:solidFill>
                <a:latin typeface="+mj-lt"/>
              </a:rPr>
              <a:t>유니크추</a:t>
            </a:r>
            <a:r>
              <a:rPr lang="ko-KR" altLang="en-US" sz="700" dirty="0" smtClean="0">
                <a:solidFill>
                  <a:schemeClr val="bg1"/>
                </a:solidFill>
                <a:latin typeface="+mj-lt"/>
              </a:rPr>
              <a:t> 가보상</a:t>
            </a:r>
            <a:r>
              <a:rPr lang="en-US" altLang="ko-KR" sz="7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700" smtClean="0">
                <a:solidFill>
                  <a:schemeClr val="bg1"/>
                </a:solidFill>
                <a:latin typeface="+mj-lt"/>
              </a:rPr>
              <a:t>럭키박스 및 홈가든경험치 </a:t>
            </a:r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altLang="ko-KR" sz="700" dirty="0" smtClean="0">
                <a:solidFill>
                  <a:schemeClr val="bg1"/>
                </a:solidFill>
                <a:latin typeface="+mj-lt"/>
              </a:rPr>
              <a:t>000</a:t>
            </a:r>
            <a:endParaRPr lang="ko-KR" altLang="en-US" sz="7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31199" y="4556281"/>
            <a:ext cx="2281805" cy="2600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31199" y="4558903"/>
            <a:ext cx="1816063" cy="2600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컬렉션 </a:t>
            </a:r>
            <a:r>
              <a:rPr lang="ko-KR" altLang="en-US" sz="1200" smtClean="0"/>
              <a:t>완성 </a:t>
            </a:r>
            <a:r>
              <a:rPr lang="en-US" altLang="ko-KR" sz="1200" dirty="0" smtClean="0"/>
              <a:t>6/7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10115035" y="3219965"/>
            <a:ext cx="914400" cy="118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1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2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3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4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</a:t>
            </a:r>
            <a:endParaRPr lang="ko-KR" altLang="en-US" sz="100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84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아래와 같이 기존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바구니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 모둠 바구니 컬렉션 시스템과 모둠 씨앗 컬렉션 시스템도 추가된다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err="1" smtClean="0"/>
              <a:t>모둠</a:t>
            </a:r>
            <a:r>
              <a:rPr lang="ko-KR" altLang="en-US" sz="1200" dirty="0" smtClean="0"/>
              <a:t> 바구니 컬렉션 시스템에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모둠</a:t>
            </a:r>
            <a:r>
              <a:rPr lang="ko-KR" altLang="en-US" sz="1200" dirty="0" smtClean="0"/>
              <a:t> 씨앗 컬렉션 시스템은 </a:t>
            </a:r>
            <a:endParaRPr lang="en-US" altLang="ko-KR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2993942" y="5321498"/>
            <a:ext cx="914400" cy="2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99450" y="5791200"/>
            <a:ext cx="147348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열기 버튼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8282" y="5791200"/>
            <a:ext cx="147348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씨앗 바구니 열기 버튼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>
            <a:stCxn id="20" idx="0"/>
            <a:endCxn id="19" idx="2"/>
          </p:cNvCxnSpPr>
          <p:nvPr/>
        </p:nvCxnSpPr>
        <p:spPr>
          <a:xfrm flipV="1">
            <a:off x="3036190" y="5562731"/>
            <a:ext cx="414952" cy="228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직선 화살표 연결선 23"/>
          <p:cNvCxnSpPr>
            <a:stCxn id="21" idx="0"/>
            <a:endCxn id="8" idx="2"/>
          </p:cNvCxnSpPr>
          <p:nvPr/>
        </p:nvCxnSpPr>
        <p:spPr>
          <a:xfrm flipH="1" flipV="1">
            <a:off x="4392955" y="5562730"/>
            <a:ext cx="272067" cy="228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225807" y="4401700"/>
            <a:ext cx="167545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 보상만 얻을 수 있음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27" idx="3"/>
            <a:endCxn id="11" idx="0"/>
          </p:cNvCxnSpPr>
          <p:nvPr/>
        </p:nvCxnSpPr>
        <p:spPr>
          <a:xfrm>
            <a:off x="1901266" y="4524811"/>
            <a:ext cx="585572" cy="400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7998204" y="4524810"/>
            <a:ext cx="167545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 보상만 얻을 수 있음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130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37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씨앗 바구니 컬렉션의 경우 아래와 같이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구성되어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152525"/>
            <a:ext cx="5961784" cy="472645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612481" y="5621405"/>
            <a:ext cx="914400" cy="2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씨앗 바구니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7539038" y="5221066"/>
            <a:ext cx="981075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마법 걸기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보상 </a:t>
            </a:r>
            <a:r>
              <a:rPr lang="ko-KR" altLang="en-US" sz="900" dirty="0" smtClean="0"/>
              <a:t>얻기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6362700" y="5221066"/>
            <a:ext cx="1145382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마법 걸기 </a:t>
            </a:r>
            <a:r>
              <a:rPr lang="en-US" altLang="ko-KR" sz="900" dirty="0" smtClean="0"/>
              <a:t>+</a:t>
            </a:r>
            <a:br>
              <a:rPr lang="en-US" altLang="ko-KR" sz="900" dirty="0" smtClean="0"/>
            </a:br>
            <a:r>
              <a:rPr lang="ko-KR" altLang="en-US" sz="900" smtClean="0"/>
              <a:t>보상 얻기</a:t>
            </a:r>
            <a:endParaRPr lang="en-US" altLang="ko-KR" sz="9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2668029" y="5221066"/>
            <a:ext cx="976781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일반 보상 얻기</a:t>
            </a:r>
            <a:endParaRPr lang="ko-KR" altLang="en-US" sz="900" dirty="0"/>
          </a:p>
        </p:txBody>
      </p:sp>
      <p:sp>
        <p:nvSpPr>
          <p:cNvPr id="26" name="타원 25"/>
          <p:cNvSpPr/>
          <p:nvPr/>
        </p:nvSpPr>
        <p:spPr>
          <a:xfrm>
            <a:off x="5660231" y="5386388"/>
            <a:ext cx="57150" cy="571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53827" y="1893995"/>
            <a:ext cx="1204689" cy="170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>
                <a:solidFill>
                  <a:schemeClr val="tx1"/>
                </a:solidFill>
              </a:rPr>
              <a:t>컬렉션 보상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6176" y="2105910"/>
            <a:ext cx="21804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</a:rPr>
              <a:t>슈퍼 추가 보상 </a:t>
            </a:r>
            <a:r>
              <a:rPr lang="en-US" altLang="ko-KR" sz="600" dirty="0" smtClean="0">
                <a:solidFill>
                  <a:schemeClr val="bg1"/>
                </a:solidFill>
              </a:rPr>
              <a:t>: </a:t>
            </a:r>
            <a:r>
              <a:rPr lang="ko-KR" altLang="en-US" sz="600" smtClean="0">
                <a:solidFill>
                  <a:schemeClr val="bg1"/>
                </a:solidFill>
              </a:rPr>
              <a:t>스페셜 럭키 박스 및 홈가든 경험치 </a:t>
            </a:r>
            <a:r>
              <a:rPr lang="en-US" altLang="ko-KR" sz="600" dirty="0">
                <a:solidFill>
                  <a:schemeClr val="bg1"/>
                </a:solidFill>
              </a:rPr>
              <a:t>5</a:t>
            </a:r>
            <a:r>
              <a:rPr lang="en-US" altLang="ko-KR" sz="600" dirty="0" smtClean="0">
                <a:solidFill>
                  <a:schemeClr val="bg1"/>
                </a:solidFill>
              </a:rPr>
              <a:t>000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11137" y="4438650"/>
            <a:ext cx="914400" cy="118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1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2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3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4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</a:t>
            </a:r>
            <a:endParaRPr lang="ko-KR" alt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2403403" y="6042170"/>
            <a:ext cx="313739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열기 버튼을 클릭해서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여러 </a:t>
            </a:r>
            <a:r>
              <a:rPr lang="ko-KR" altLang="en-US" sz="1000" dirty="0" smtClean="0"/>
              <a:t>개의 컬렉션 시리즈 중 하나를 선택할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32" idx="0"/>
            <a:endCxn id="31" idx="2"/>
          </p:cNvCxnSpPr>
          <p:nvPr/>
        </p:nvCxnSpPr>
        <p:spPr>
          <a:xfrm flipV="1">
            <a:off x="3972102" y="5621405"/>
            <a:ext cx="1096235" cy="42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062" y="4947409"/>
            <a:ext cx="2159566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일반 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모둠 </a:t>
            </a:r>
            <a:r>
              <a:rPr lang="ko-KR" altLang="en-US" sz="1000" dirty="0" smtClean="0"/>
              <a:t>바구니 완성 </a:t>
            </a:r>
            <a:r>
              <a:rPr lang="ko-KR" altLang="en-US" sz="1000" smtClean="0"/>
              <a:t>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조금 </a:t>
            </a:r>
            <a:r>
              <a:rPr lang="ko-KR" altLang="en-US" sz="1000" dirty="0" smtClean="0"/>
              <a:t>만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4" name="직선 화살표 연결선 33"/>
          <p:cNvCxnSpPr>
            <a:stCxn id="33" idx="3"/>
            <a:endCxn id="25" idx="1"/>
          </p:cNvCxnSpPr>
          <p:nvPr/>
        </p:nvCxnSpPr>
        <p:spPr>
          <a:xfrm>
            <a:off x="2230628" y="5378296"/>
            <a:ext cx="437401" cy="1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76863" y="4166138"/>
            <a:ext cx="2543171" cy="426575"/>
            <a:chOff x="338145" y="3888212"/>
            <a:chExt cx="2543171" cy="426575"/>
          </a:xfrm>
        </p:grpSpPr>
        <p:sp>
          <p:nvSpPr>
            <p:cNvPr id="29" name="직사각형 28"/>
            <p:cNvSpPr/>
            <p:nvPr/>
          </p:nvSpPr>
          <p:spPr>
            <a:xfrm>
              <a:off x="338145" y="3952711"/>
              <a:ext cx="2281805" cy="26005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8145" y="3955333"/>
              <a:ext cx="1816063" cy="2600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컬렉션 </a:t>
              </a:r>
              <a:r>
                <a:rPr lang="ko-KR" altLang="en-US" sz="1200" smtClean="0"/>
                <a:t>완성 </a:t>
              </a:r>
              <a:r>
                <a:rPr lang="en-US" altLang="ko-KR" sz="1200" dirty="0" smtClean="0"/>
                <a:t>60/70</a:t>
              </a:r>
              <a:endParaRPr lang="ko-KR" altLang="en-US" sz="1200" dirty="0"/>
            </a:p>
          </p:txBody>
        </p:sp>
        <p:pic>
          <p:nvPicPr>
            <p:cNvPr id="38" name="Picture 2" descr="http://icons.iconarchive.com/icons/archigraphs/christmas/96/Prese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741" y="3888212"/>
              <a:ext cx="426575" cy="42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8953454" y="5025549"/>
            <a:ext cx="257314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모둠 바구니 완성 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 보통으로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40" name="직선 화살표 연결선 39"/>
          <p:cNvCxnSpPr>
            <a:stCxn id="39" idx="1"/>
            <a:endCxn id="23" idx="3"/>
          </p:cNvCxnSpPr>
          <p:nvPr/>
        </p:nvCxnSpPr>
        <p:spPr>
          <a:xfrm flipH="1">
            <a:off x="8520113" y="5379492"/>
            <a:ext cx="4333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97525" y="6037410"/>
            <a:ext cx="267573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 일정량의 캔디가 소모되면서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</a:t>
            </a:r>
            <a:r>
              <a:rPr lang="ko-KR" altLang="en-US" sz="1000" dirty="0" smtClean="0"/>
              <a:t>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‘</a:t>
            </a:r>
            <a:r>
              <a:rPr lang="ko-KR" altLang="en-US" sz="1000" smtClean="0"/>
              <a:t>슈퍼</a:t>
            </a:r>
            <a:r>
              <a:rPr lang="en-US" altLang="ko-KR" sz="1000" dirty="0" smtClean="0"/>
              <a:t>’</a:t>
            </a:r>
            <a:r>
              <a:rPr lang="ko-KR" altLang="en-US" sz="1000" smtClean="0"/>
              <a:t> 모둠 </a:t>
            </a:r>
            <a:r>
              <a:rPr lang="ko-KR" altLang="en-US" sz="1000" dirty="0" smtClean="0"/>
              <a:t>바구니 완성 보상이 </a:t>
            </a:r>
            <a:r>
              <a:rPr lang="ko-KR" altLang="en-US" sz="1000" smtClean="0"/>
              <a:t>지급되는데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ko-KR" altLang="en-US" sz="1000" dirty="0" smtClean="0"/>
              <a:t>컬렉션 완성 게이지도 더 많이 채워진다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47" name="직선 화살표 연결선 46"/>
          <p:cNvCxnSpPr>
            <a:stCxn id="44" idx="0"/>
            <a:endCxn id="24" idx="2"/>
          </p:cNvCxnSpPr>
          <p:nvPr/>
        </p:nvCxnSpPr>
        <p:spPr>
          <a:xfrm flipV="1">
            <a:off x="6935391" y="5537918"/>
            <a:ext cx="0" cy="499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1601" y="2660509"/>
            <a:ext cx="2406428" cy="70788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해당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다 </a:t>
            </a:r>
            <a:r>
              <a:rPr lang="ko-KR" altLang="en-US" sz="1000" dirty="0" smtClean="0"/>
              <a:t>채워서 소모할 때마다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컬렉션 완성 게이지가 채워지며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다 채웠을 경우 특정 보상을 받게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2" name="직선 화살표 연결선 61"/>
          <p:cNvCxnSpPr>
            <a:stCxn id="61" idx="2"/>
            <a:endCxn id="30" idx="0"/>
          </p:cNvCxnSpPr>
          <p:nvPr/>
        </p:nvCxnSpPr>
        <p:spPr>
          <a:xfrm flipH="1">
            <a:off x="1384895" y="3368395"/>
            <a:ext cx="79920" cy="86486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7698" y="836455"/>
            <a:ext cx="2714205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완성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얻게 </a:t>
            </a:r>
            <a:r>
              <a:rPr lang="ko-KR" altLang="en-US" sz="1000" dirty="0" smtClean="0"/>
              <a:t>되는 보상 표시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슈퍼 추가 보상의 경우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</a:t>
            </a:r>
            <a:r>
              <a:rPr lang="ko-KR" altLang="en-US" sz="1000" dirty="0" smtClean="0"/>
              <a:t>걸기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보상 얻기를 해야 얻을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7" name="직선 화살표 연결선 66"/>
          <p:cNvCxnSpPr>
            <a:stCxn id="66" idx="2"/>
            <a:endCxn id="28" idx="1"/>
          </p:cNvCxnSpPr>
          <p:nvPr/>
        </p:nvCxnSpPr>
        <p:spPr>
          <a:xfrm>
            <a:off x="2114801" y="1544341"/>
            <a:ext cx="861375" cy="6539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11558" y="836455"/>
            <a:ext cx="2836033" cy="40011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컬렉션 보상 정보 보기 버튼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해당 컬렉션 시리즈의 모든 보상을 볼 수 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6" name="직선 화살표 연결선 35"/>
          <p:cNvCxnSpPr>
            <a:stCxn id="35" idx="2"/>
            <a:endCxn id="27" idx="0"/>
          </p:cNvCxnSpPr>
          <p:nvPr/>
        </p:nvCxnSpPr>
        <p:spPr>
          <a:xfrm flipH="1">
            <a:off x="6556172" y="1236565"/>
            <a:ext cx="1473403" cy="6574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rockettheme/ecommerce/96/gif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26" y="1792412"/>
            <a:ext cx="291356" cy="2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9123833" y="1865920"/>
            <a:ext cx="2854279" cy="106717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달콤한 </a:t>
            </a:r>
            <a:r>
              <a:rPr lang="ko-KR" altLang="en-US" sz="1000" dirty="0" err="1" smtClean="0">
                <a:solidFill>
                  <a:schemeClr val="bg1">
                    <a:alpha val="60000"/>
                  </a:schemeClr>
                </a:solidFill>
              </a:rPr>
              <a:t>모둠</a:t>
            </a: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 과일바구니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(1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FF00">
                    <a:alpha val="90000"/>
                  </a:srgbClr>
                </a:solidFill>
              </a:rPr>
              <a:t>프리미엄 </a:t>
            </a:r>
            <a:r>
              <a:rPr lang="ko-KR" altLang="en-US" sz="1000" dirty="0" err="1">
                <a:solidFill>
                  <a:srgbClr val="FFFF00">
                    <a:alpha val="90000"/>
                  </a:srgbClr>
                </a:solidFill>
              </a:rPr>
              <a:t>모둠</a:t>
            </a:r>
            <a:r>
              <a:rPr lang="ko-KR" altLang="en-US" sz="1000" dirty="0">
                <a:solidFill>
                  <a:srgbClr val="FFFF00">
                    <a:alpha val="90000"/>
                  </a:srgbClr>
                </a:solidFill>
              </a:rPr>
              <a:t> 과일바구니 </a:t>
            </a:r>
            <a:r>
              <a:rPr lang="en-US" altLang="ko-KR" sz="1000" dirty="0">
                <a:solidFill>
                  <a:srgbClr val="FFFF00">
                    <a:alpha val="90000"/>
                  </a:srgbClr>
                </a:solidFill>
              </a:rPr>
              <a:t>: </a:t>
            </a:r>
            <a:r>
              <a:rPr lang="ko-KR" altLang="en-US" sz="1000">
                <a:solidFill>
                  <a:srgbClr val="FFFF00">
                    <a:alpha val="90000"/>
                  </a:srgbClr>
                </a:solidFill>
              </a:rPr>
              <a:t>작아진 내 몸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(7</a:t>
            </a:r>
            <a:r>
              <a:rPr lang="ko-KR" altLang="en-US" sz="1000" smtClean="0">
                <a:solidFill>
                  <a:srgbClr val="FFFF00">
                    <a:alpha val="90000"/>
                  </a:srgbClr>
                </a:solidFill>
              </a:rPr>
              <a:t>일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천상의 </a:t>
            </a:r>
            <a:r>
              <a:rPr lang="ko-KR" altLang="en-US" sz="1000" dirty="0" err="1">
                <a:solidFill>
                  <a:schemeClr val="bg1">
                    <a:alpha val="60000"/>
                  </a:schemeClr>
                </a:solidFill>
              </a:rPr>
              <a:t>모둠</a:t>
            </a:r>
            <a:r>
              <a:rPr lang="ko-KR" altLang="en-US" sz="1000" dirty="0">
                <a:solidFill>
                  <a:schemeClr val="bg1">
                    <a:alpha val="60000"/>
                  </a:schemeClr>
                </a:solidFill>
              </a:rPr>
              <a:t> 과일바구니 </a:t>
            </a:r>
            <a:r>
              <a:rPr lang="en-US" altLang="ko-KR" sz="1000" dirty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(30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과일 컬렉션 전체 완성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무기한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 rot="2700000">
            <a:off x="2926638" y="2547150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2700000">
            <a:off x="4105693" y="2547150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2700000">
            <a:off x="5284748" y="2547150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2700000">
            <a:off x="6463803" y="2547150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2700000">
            <a:off x="7642860" y="2547150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2700000">
            <a:off x="2926638" y="3677742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2700000">
            <a:off x="4105693" y="3677742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2700000">
            <a:off x="5284748" y="3677742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2700000">
            <a:off x="6463803" y="3677742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2700000">
            <a:off x="7642860" y="3677742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2700000">
            <a:off x="3524816" y="3103954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2700000">
            <a:off x="4702118" y="3103954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2700000">
            <a:off x="5879420" y="3103954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rot="2700000">
            <a:off x="7056721" y="3103954"/>
            <a:ext cx="68700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759</Words>
  <Application>Microsoft Office PowerPoint</Application>
  <PresentationFormat>와이드스크린</PresentationFormat>
  <Paragraphs>144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홈가든 모듬 바구니 개선</vt:lpstr>
      <vt:lpstr>홈가든 모듬 바구니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모듬 바구니 개선</dc:title>
  <dc:creator>안명선</dc:creator>
  <cp:lastModifiedBy>안명선</cp:lastModifiedBy>
  <cp:revision>124</cp:revision>
  <dcterms:created xsi:type="dcterms:W3CDTF">2018-12-11T03:35:13Z</dcterms:created>
  <dcterms:modified xsi:type="dcterms:W3CDTF">2018-12-17T02:44:50Z</dcterms:modified>
</cp:coreProperties>
</file>