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  <p:sldId id="267" r:id="rId9"/>
    <p:sldId id="282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5" r:id="rId18"/>
    <p:sldId id="272" r:id="rId19"/>
    <p:sldId id="273" r:id="rId20"/>
    <p:sldId id="276" r:id="rId21"/>
    <p:sldId id="274" r:id="rId22"/>
    <p:sldId id="285" r:id="rId23"/>
    <p:sldId id="277" r:id="rId24"/>
    <p:sldId id="286" r:id="rId25"/>
    <p:sldId id="266" r:id="rId26"/>
    <p:sldId id="278" r:id="rId27"/>
    <p:sldId id="279" r:id="rId28"/>
    <p:sldId id="287" r:id="rId29"/>
    <p:sldId id="280" r:id="rId30"/>
    <p:sldId id="283" r:id="rId31"/>
    <p:sldId id="284" r:id="rId32"/>
    <p:sldId id="281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582" autoAdjust="0"/>
  </p:normalViewPr>
  <p:slideViewPr>
    <p:cSldViewPr>
      <p:cViewPr varScale="1">
        <p:scale>
          <a:sx n="116" d="100"/>
          <a:sy n="116" d="100"/>
        </p:scale>
        <p:origin x="14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339E-CA98-4635-B6D3-F16EE1D14A22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7AF1-90EC-4F0C-8554-DA2791B59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416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339E-CA98-4635-B6D3-F16EE1D14A22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7AF1-90EC-4F0C-8554-DA2791B59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88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339E-CA98-4635-B6D3-F16EE1D14A22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7AF1-90EC-4F0C-8554-DA2791B59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61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339E-CA98-4635-B6D3-F16EE1D14A22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7AF1-90EC-4F0C-8554-DA2791B59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99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339E-CA98-4635-B6D3-F16EE1D14A22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7AF1-90EC-4F0C-8554-DA2791B59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2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339E-CA98-4635-B6D3-F16EE1D14A22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7AF1-90EC-4F0C-8554-DA2791B59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39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339E-CA98-4635-B6D3-F16EE1D14A22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7AF1-90EC-4F0C-8554-DA2791B59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3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339E-CA98-4635-B6D3-F16EE1D14A22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7AF1-90EC-4F0C-8554-DA2791B59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11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339E-CA98-4635-B6D3-F16EE1D14A22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7AF1-90EC-4F0C-8554-DA2791B59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25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339E-CA98-4635-B6D3-F16EE1D14A22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7AF1-90EC-4F0C-8554-DA2791B59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75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339E-CA98-4635-B6D3-F16EE1D14A22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7AF1-90EC-4F0C-8554-DA2791B59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66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339E-CA98-4635-B6D3-F16EE1D14A22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27AF1-90EC-4F0C-8554-DA2791B59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42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8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emf"/><Relationship Id="rId7" Type="http://schemas.openxmlformats.org/officeDocument/2006/relationships/image" Target="../media/image38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emf"/><Relationship Id="rId4" Type="http://schemas.openxmlformats.org/officeDocument/2006/relationships/image" Target="../media/image35.emf"/><Relationship Id="rId9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러브 </a:t>
            </a:r>
            <a:r>
              <a:rPr lang="ko-KR" altLang="en-US" dirty="0" err="1" smtClean="0"/>
              <a:t>캐미</a:t>
            </a:r>
            <a:r>
              <a:rPr lang="ko-KR" altLang="en-US" dirty="0" smtClean="0"/>
              <a:t> 작물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732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51520" y="4725144"/>
            <a:ext cx="4431246" cy="1864916"/>
            <a:chOff x="1979712" y="2348880"/>
            <a:chExt cx="4431246" cy="1864916"/>
          </a:xfrm>
        </p:grpSpPr>
        <p:grpSp>
          <p:nvGrpSpPr>
            <p:cNvPr id="4" name="그룹 3"/>
            <p:cNvGrpSpPr/>
            <p:nvPr/>
          </p:nvGrpSpPr>
          <p:grpSpPr>
            <a:xfrm>
              <a:off x="1979712" y="2348880"/>
              <a:ext cx="4431246" cy="1864916"/>
              <a:chOff x="2503773" y="2629179"/>
              <a:chExt cx="4431246" cy="1864916"/>
            </a:xfrm>
          </p:grpSpPr>
          <p:pic>
            <p:nvPicPr>
              <p:cNvPr id="5" name="Picture 8" descr="http://icons.iconarchive.com/icons/dailyoverview/tv/128/television-04-icon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53681" y="2912952"/>
                <a:ext cx="832731" cy="832732"/>
              </a:xfrm>
              <a:prstGeom prst="rect">
                <a:avLst/>
              </a:prstGeom>
              <a:noFill/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1534" y="3741755"/>
                <a:ext cx="752340" cy="752340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69" y="3741755"/>
                <a:ext cx="752340" cy="752340"/>
              </a:xfrm>
              <a:prstGeom prst="rect">
                <a:avLst/>
              </a:prstGeom>
            </p:spPr>
          </p:pic>
          <p:cxnSp>
            <p:nvCxnSpPr>
              <p:cNvPr id="8" name="직선 화살표 연결선 7"/>
              <p:cNvCxnSpPr/>
              <p:nvPr/>
            </p:nvCxnSpPr>
            <p:spPr>
              <a:xfrm flipV="1">
                <a:off x="3275856" y="3408218"/>
                <a:ext cx="730879" cy="524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/>
              <p:cNvCxnSpPr/>
              <p:nvPr/>
            </p:nvCxnSpPr>
            <p:spPr>
              <a:xfrm flipH="1" flipV="1">
                <a:off x="5037513" y="3408218"/>
                <a:ext cx="830631" cy="4528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2961591" y="3376706"/>
                <a:ext cx="91563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smtClean="0"/>
                  <a:t>소유 및 관리</a:t>
                </a:r>
                <a:endParaRPr lang="ko-KR" altLang="en-US" sz="100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397624" y="3397292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관리</a:t>
                </a:r>
                <a:endParaRPr lang="ko-KR" altLang="en-US" sz="1000" dirty="0"/>
              </a:p>
            </p:txBody>
          </p:sp>
          <p:cxnSp>
            <p:nvCxnSpPr>
              <p:cNvPr id="12" name="구부러진 연결선 11"/>
              <p:cNvCxnSpPr>
                <a:stCxn id="5" idx="0"/>
                <a:endCxn id="7" idx="1"/>
              </p:cNvCxnSpPr>
              <p:nvPr/>
            </p:nvCxnSpPr>
            <p:spPr>
              <a:xfrm rot="16200000" flipH="1" flipV="1">
                <a:off x="2966071" y="2613949"/>
                <a:ext cx="1204973" cy="1802978"/>
              </a:xfrm>
              <a:prstGeom prst="curvedConnector4">
                <a:avLst>
                  <a:gd name="adj1" fmla="val -6553"/>
                  <a:gd name="adj2" fmla="val 104841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구부러진 연결선 12"/>
              <p:cNvCxnSpPr>
                <a:stCxn id="5" idx="0"/>
                <a:endCxn id="6" idx="3"/>
              </p:cNvCxnSpPr>
              <p:nvPr/>
            </p:nvCxnSpPr>
            <p:spPr>
              <a:xfrm rot="16200000" flipH="1">
                <a:off x="4879473" y="2503525"/>
                <a:ext cx="1204973" cy="2023827"/>
              </a:xfrm>
              <a:prstGeom prst="curvedConnector4">
                <a:avLst>
                  <a:gd name="adj1" fmla="val -18971"/>
                  <a:gd name="adj2" fmla="val 111295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2503773" y="2629179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smtClean="0"/>
                  <a:t>보상</a:t>
                </a:r>
                <a:endParaRPr lang="ko-KR" altLang="en-US" sz="100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493873" y="2739862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smtClean="0"/>
                  <a:t>보상</a:t>
                </a:r>
                <a:endParaRPr lang="ko-KR" altLang="en-US" sz="100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758248" y="353958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성장</a:t>
              </a:r>
              <a:endParaRPr lang="ko-KR" altLang="en-US" sz="10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97678" y="188640"/>
            <a:ext cx="4272962" cy="2356452"/>
            <a:chOff x="3068781" y="4997747"/>
            <a:chExt cx="4272962" cy="2356452"/>
          </a:xfrm>
        </p:grpSpPr>
        <p:grpSp>
          <p:nvGrpSpPr>
            <p:cNvPr id="24" name="그룹 23"/>
            <p:cNvGrpSpPr/>
            <p:nvPr/>
          </p:nvGrpSpPr>
          <p:grpSpPr>
            <a:xfrm>
              <a:off x="3068781" y="4997747"/>
              <a:ext cx="4272962" cy="1007606"/>
              <a:chOff x="3068781" y="4997747"/>
              <a:chExt cx="4272962" cy="1007606"/>
            </a:xfrm>
          </p:grpSpPr>
          <p:pic>
            <p:nvPicPr>
              <p:cNvPr id="18" name="Picture 8" descr="http://icons.iconarchive.com/icons/dailyoverview/tv/128/television-04-icon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8481" y="5085184"/>
                <a:ext cx="832731" cy="832732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8" descr="http://icons.iconarchive.com/icons/dailyoverview/tv/128/television-04-icon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8781" y="5217167"/>
                <a:ext cx="568766" cy="568767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8" descr="http://icons.iconarchive.com/icons/dailyoverview/tv/128/television-04-icon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34139" y="4997747"/>
                <a:ext cx="1007604" cy="1007606"/>
              </a:xfrm>
              <a:prstGeom prst="rect">
                <a:avLst/>
              </a:prstGeom>
              <a:noFill/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오른쪽 화살표 21"/>
              <p:cNvSpPr/>
              <p:nvPr/>
            </p:nvSpPr>
            <p:spPr>
              <a:xfrm>
                <a:off x="3758248" y="5332882"/>
                <a:ext cx="605934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오른쪽 화살표 22"/>
              <p:cNvSpPr/>
              <p:nvPr/>
            </p:nvSpPr>
            <p:spPr>
              <a:xfrm>
                <a:off x="5569708" y="5301578"/>
                <a:ext cx="605934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50" name="Picture 2" descr="http://icons.iconarchive.com/icons/hopstarter/sleek-xp-basic/128/Money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0640" y="6831469"/>
              <a:ext cx="388475" cy="388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http://icons.iconarchive.com/icons/hopstarter/sleek-xp-basic/128/Money-ic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6627" y="6653450"/>
              <a:ext cx="568767" cy="568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http://icons.iconarchive.com/icons/hopstarter/sleek-xp-basic/128/Money-ic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9853" y="6521467"/>
              <a:ext cx="832732" cy="832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오른쪽 화살표 27"/>
            <p:cNvSpPr/>
            <p:nvPr/>
          </p:nvSpPr>
          <p:spPr>
            <a:xfrm rot="5400000">
              <a:off x="3268343" y="6105165"/>
              <a:ext cx="193069" cy="4846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오른쪽 화살표 28"/>
            <p:cNvSpPr/>
            <p:nvPr/>
          </p:nvSpPr>
          <p:spPr>
            <a:xfrm rot="5400000">
              <a:off x="4980487" y="6105165"/>
              <a:ext cx="193069" cy="4846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오른쪽 화살표 29"/>
            <p:cNvSpPr/>
            <p:nvPr/>
          </p:nvSpPr>
          <p:spPr>
            <a:xfrm rot="5400000">
              <a:off x="6741407" y="6105165"/>
              <a:ext cx="193069" cy="4846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4684615" y="3530000"/>
            <a:ext cx="3942820" cy="1876630"/>
            <a:chOff x="4684615" y="3530000"/>
            <a:chExt cx="3942820" cy="1876630"/>
          </a:xfrm>
        </p:grpSpPr>
        <p:grpSp>
          <p:nvGrpSpPr>
            <p:cNvPr id="31" name="그룹 30"/>
            <p:cNvGrpSpPr/>
            <p:nvPr/>
          </p:nvGrpSpPr>
          <p:grpSpPr>
            <a:xfrm>
              <a:off x="5766748" y="3530000"/>
              <a:ext cx="2860687" cy="1876630"/>
              <a:chOff x="5674820" y="1757112"/>
              <a:chExt cx="2860687" cy="1876630"/>
            </a:xfrm>
          </p:grpSpPr>
          <p:pic>
            <p:nvPicPr>
              <p:cNvPr id="32" name="Picture 8" descr="http://icons.iconarchive.com/icons/dailyoverview/tv/128/television-04-icon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4820" y="1757112"/>
                <a:ext cx="832731" cy="832732"/>
              </a:xfrm>
              <a:prstGeom prst="rect">
                <a:avLst/>
              </a:prstGeom>
              <a:noFill/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2" descr="http://icons.iconarchive.com/icons/hopstarter/sleek-xp-basic/128/Money-ico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1832" y="2069387"/>
                <a:ext cx="388475" cy="3884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오른쪽 화살표 33"/>
              <p:cNvSpPr/>
              <p:nvPr/>
            </p:nvSpPr>
            <p:spPr>
              <a:xfrm>
                <a:off x="6537687" y="1983298"/>
                <a:ext cx="368420" cy="48463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6" name="Picture 2" descr="http://icons.iconarchive.com/icons/iconleak/or/128/archive-icon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58330" y="3054611"/>
                <a:ext cx="470055" cy="4700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오른쪽 화살표 36"/>
              <p:cNvSpPr/>
              <p:nvPr/>
            </p:nvSpPr>
            <p:spPr>
              <a:xfrm rot="5400000">
                <a:off x="7001858" y="2513920"/>
                <a:ext cx="368420" cy="48463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8" name="Picture 2" descr="http://icons.iconarchive.com/icons/iconleak/or/128/archive-icon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7299" y="2945534"/>
                <a:ext cx="688208" cy="688208"/>
              </a:xfrm>
              <a:prstGeom prst="rect">
                <a:avLst/>
              </a:prstGeom>
              <a:noFill/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" name="오른쪽 화살표 38"/>
              <p:cNvSpPr/>
              <p:nvPr/>
            </p:nvSpPr>
            <p:spPr>
              <a:xfrm>
                <a:off x="7453632" y="3040033"/>
                <a:ext cx="368420" cy="48463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1" name="Picture 8" descr="http://icons.iconarchive.com/icons/dailyoverview/tv/128/television-04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4615" y="3672052"/>
              <a:ext cx="568766" cy="568767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오른쪽 화살표 42"/>
            <p:cNvSpPr/>
            <p:nvPr/>
          </p:nvSpPr>
          <p:spPr>
            <a:xfrm>
              <a:off x="5309730" y="3756186"/>
              <a:ext cx="368420" cy="4846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854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-1111910" y="836712"/>
            <a:ext cx="8101430" cy="4933900"/>
            <a:chOff x="-1111910" y="836712"/>
            <a:chExt cx="8101430" cy="4933900"/>
          </a:xfrm>
        </p:grpSpPr>
        <p:sp>
          <p:nvSpPr>
            <p:cNvPr id="4" name="직사각형 3"/>
            <p:cNvSpPr/>
            <p:nvPr/>
          </p:nvSpPr>
          <p:spPr>
            <a:xfrm>
              <a:off x="2911916" y="836712"/>
              <a:ext cx="4077604" cy="49339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dirty="0" smtClean="0"/>
                <a:t>아담한 우리 집 컬렉션</a:t>
              </a:r>
              <a:endParaRPr lang="ko-KR" altLang="en-US" dirty="0"/>
            </a:p>
          </p:txBody>
        </p:sp>
        <p:pic>
          <p:nvPicPr>
            <p:cNvPr id="5" name="Picture 2" descr="http://icons.iconarchive.com/icons/iconleak/or/128/archive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920" y="3698083"/>
              <a:ext cx="1219200" cy="1219201"/>
            </a:xfrm>
            <a:prstGeom prst="rect">
              <a:avLst/>
            </a:prstGeom>
            <a:noFill/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http://icons.iconarchive.com/icons/archigraphs/modern-chairs/128/Pink-Seat-icon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3603" y="3501008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http://icons.iconarchive.com/icons/dunedhel/hinode/128/futon-icon.png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1608" y="1772816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 descr="http://icons.iconarchive.com/icons/dailyoverview/tv/128/television-04-ico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671" y="1542775"/>
              <a:ext cx="1219200" cy="1219204"/>
            </a:xfrm>
            <a:prstGeom prst="rect">
              <a:avLst/>
            </a:prstGeom>
            <a:noFill/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그룹 8"/>
            <p:cNvGrpSpPr/>
            <p:nvPr/>
          </p:nvGrpSpPr>
          <p:grpSpPr>
            <a:xfrm>
              <a:off x="-1111910" y="2382416"/>
              <a:ext cx="3942820" cy="1876630"/>
              <a:chOff x="4684615" y="3530000"/>
              <a:chExt cx="3942820" cy="1876630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5766748" y="3530000"/>
                <a:ext cx="2860687" cy="1876630"/>
                <a:chOff x="5674820" y="1757112"/>
                <a:chExt cx="2860687" cy="1876630"/>
              </a:xfrm>
            </p:grpSpPr>
            <p:pic>
              <p:nvPicPr>
                <p:cNvPr id="13" name="Picture 8" descr="http://icons.iconarchive.com/icons/dailyoverview/tv/128/television-04-icon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74820" y="1757112"/>
                  <a:ext cx="832731" cy="832732"/>
                </a:xfrm>
                <a:prstGeom prst="rect">
                  <a:avLst/>
                </a:prstGeom>
                <a:noFill/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Picture 2" descr="http://icons.iconarchive.com/icons/hopstarter/sleek-xp-basic/128/Money-icon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991832" y="2069387"/>
                  <a:ext cx="388475" cy="3884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" name="오른쪽 화살표 14"/>
                <p:cNvSpPr/>
                <p:nvPr/>
              </p:nvSpPr>
              <p:spPr>
                <a:xfrm>
                  <a:off x="6537687" y="1983298"/>
                  <a:ext cx="368420" cy="48463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6" name="Picture 2" descr="http://icons.iconarchive.com/icons/iconleak/or/128/archive-icon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958330" y="3054611"/>
                  <a:ext cx="470055" cy="4700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오른쪽 화살표 16"/>
                <p:cNvSpPr/>
                <p:nvPr/>
              </p:nvSpPr>
              <p:spPr>
                <a:xfrm rot="5400000">
                  <a:off x="7001858" y="2513920"/>
                  <a:ext cx="368420" cy="48463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8" name="Picture 2" descr="http://icons.iconarchive.com/icons/iconleak/or/128/archive-icon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47299" y="2945534"/>
                  <a:ext cx="688208" cy="688208"/>
                </a:xfrm>
                <a:prstGeom prst="rect">
                  <a:avLst/>
                </a:prstGeom>
                <a:noFill/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9" name="오른쪽 화살표 18"/>
                <p:cNvSpPr/>
                <p:nvPr/>
              </p:nvSpPr>
              <p:spPr>
                <a:xfrm>
                  <a:off x="7453632" y="3040033"/>
                  <a:ext cx="368420" cy="48463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1" name="Picture 8" descr="http://icons.iconarchive.com/icons/dailyoverview/tv/128/television-04-icon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84615" y="3672052"/>
                <a:ext cx="568766" cy="568767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오른쪽 화살표 11"/>
              <p:cNvSpPr/>
              <p:nvPr/>
            </p:nvSpPr>
            <p:spPr>
              <a:xfrm>
                <a:off x="5309730" y="3756186"/>
                <a:ext cx="368420" cy="48463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1" name="꺾인 연결선 20"/>
            <p:cNvCxnSpPr>
              <a:stCxn id="13" idx="0"/>
              <a:endCxn id="8" idx="1"/>
            </p:cNvCxnSpPr>
            <p:nvPr/>
          </p:nvCxnSpPr>
          <p:spPr>
            <a:xfrm rot="5400000" flipH="1" flipV="1">
              <a:off x="1586611" y="952356"/>
              <a:ext cx="230039" cy="263008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꺾인 연결선 21"/>
            <p:cNvCxnSpPr>
              <a:stCxn id="18" idx="2"/>
              <a:endCxn id="5" idx="1"/>
            </p:cNvCxnSpPr>
            <p:nvPr/>
          </p:nvCxnSpPr>
          <p:spPr>
            <a:xfrm rot="16200000" flipH="1">
              <a:off x="3145044" y="3600808"/>
              <a:ext cx="48638" cy="136511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1205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538303" y="2336799"/>
            <a:ext cx="6553705" cy="2709000"/>
            <a:chOff x="538303" y="2336799"/>
            <a:chExt cx="6553705" cy="2709000"/>
          </a:xfrm>
        </p:grpSpPr>
        <p:grpSp>
          <p:nvGrpSpPr>
            <p:cNvPr id="24" name="그룹 23"/>
            <p:cNvGrpSpPr/>
            <p:nvPr/>
          </p:nvGrpSpPr>
          <p:grpSpPr>
            <a:xfrm>
              <a:off x="4932040" y="2617321"/>
              <a:ext cx="1909057" cy="1909057"/>
              <a:chOff x="2051720" y="1094322"/>
              <a:chExt cx="4501455" cy="4501455"/>
            </a:xfrm>
          </p:grpSpPr>
          <p:pic>
            <p:nvPicPr>
              <p:cNvPr id="6" name="Picture 2" descr="http://icons.iconarchive.com/icons/iconleak/or/128/archive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09553" y="3645024"/>
                <a:ext cx="1219200" cy="1219201"/>
              </a:xfrm>
              <a:prstGeom prst="rect">
                <a:avLst/>
              </a:prstGeom>
              <a:noFill/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http://icons.iconarchive.com/icons/archigraphs/modern-chairs/128/Pink-Seat-ic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8547" y="3284984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6" descr="http://icons.iconarchive.com/icons/dunedhel/hinode/128/futon-ic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19153" y="1915796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8" descr="http://icons.iconarchive.com/icons/dailyoverview/tv/128/television-04-ico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0257" y="2125846"/>
                <a:ext cx="1219200" cy="1219204"/>
              </a:xfrm>
              <a:prstGeom prst="rect">
                <a:avLst/>
              </a:prstGeom>
              <a:noFill/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도넛 22"/>
              <p:cNvSpPr/>
              <p:nvPr/>
            </p:nvSpPr>
            <p:spPr>
              <a:xfrm>
                <a:off x="2051720" y="1094322"/>
                <a:ext cx="4501455" cy="4501455"/>
              </a:xfrm>
              <a:prstGeom prst="donut">
                <a:avLst>
                  <a:gd name="adj" fmla="val 10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538303" y="2378196"/>
              <a:ext cx="2623209" cy="2667603"/>
              <a:chOff x="1446598" y="530475"/>
              <a:chExt cx="6185389" cy="6290066"/>
            </a:xfrm>
          </p:grpSpPr>
          <p:pic>
            <p:nvPicPr>
              <p:cNvPr id="26" name="Picture 2" descr="http://icons.iconarchive.com/icons/iconleak/or/128/archive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6598" y="5056313"/>
                <a:ext cx="1219200" cy="1219201"/>
              </a:xfrm>
              <a:prstGeom prst="rect">
                <a:avLst/>
              </a:prstGeom>
              <a:noFill/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4" descr="http://icons.iconarchive.com/icons/archigraphs/modern-chairs/128/Pink-Seat-ic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7390" y="5601340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6" descr="http://icons.iconarchive.com/icons/dunedhel/hinode/128/futon-ic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12788" y="1440253"/>
                <a:ext cx="1219199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8" descr="http://icons.iconarchive.com/icons/dailyoverview/tv/128/television-04-ico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2469" y="530475"/>
                <a:ext cx="1219199" cy="1219204"/>
              </a:xfrm>
              <a:prstGeom prst="rect">
                <a:avLst/>
              </a:prstGeom>
              <a:noFill/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도넛 29"/>
              <p:cNvSpPr/>
              <p:nvPr/>
            </p:nvSpPr>
            <p:spPr>
              <a:xfrm>
                <a:off x="2051720" y="1094322"/>
                <a:ext cx="4501455" cy="4501455"/>
              </a:xfrm>
              <a:prstGeom prst="donut">
                <a:avLst>
                  <a:gd name="adj" fmla="val 10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오른쪽 화살표 30"/>
            <p:cNvSpPr/>
            <p:nvPr/>
          </p:nvSpPr>
          <p:spPr>
            <a:xfrm>
              <a:off x="3496111" y="3329533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포인트가 4개인 별 31"/>
            <p:cNvSpPr/>
            <p:nvPr/>
          </p:nvSpPr>
          <p:spPr>
            <a:xfrm>
              <a:off x="4625033" y="2336799"/>
              <a:ext cx="914400" cy="914400"/>
            </a:xfrm>
            <a:prstGeom prst="star4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포인트가 4개인 별 32"/>
            <p:cNvSpPr/>
            <p:nvPr/>
          </p:nvSpPr>
          <p:spPr>
            <a:xfrm>
              <a:off x="6177608" y="3727449"/>
              <a:ext cx="914400" cy="914400"/>
            </a:xfrm>
            <a:prstGeom prst="star4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포인트가 4개인 별 33"/>
            <p:cNvSpPr/>
            <p:nvPr/>
          </p:nvSpPr>
          <p:spPr>
            <a:xfrm>
              <a:off x="5712013" y="3960363"/>
              <a:ext cx="914400" cy="914400"/>
            </a:xfrm>
            <a:prstGeom prst="star4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216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1060668" y="1124744"/>
            <a:ext cx="7508306" cy="2520280"/>
            <a:chOff x="1060668" y="1124744"/>
            <a:chExt cx="7508306" cy="2520280"/>
          </a:xfrm>
        </p:grpSpPr>
        <p:sp>
          <p:nvSpPr>
            <p:cNvPr id="4" name="직사각형 3"/>
            <p:cNvSpPr/>
            <p:nvPr/>
          </p:nvSpPr>
          <p:spPr>
            <a:xfrm>
              <a:off x="4491370" y="1124744"/>
              <a:ext cx="4077604" cy="25202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dirty="0" err="1" smtClean="0"/>
                <a:t>성장형</a:t>
              </a:r>
              <a:r>
                <a:rPr lang="ko-KR" altLang="en-US" dirty="0" smtClean="0"/>
                <a:t> </a:t>
              </a:r>
              <a:r>
                <a:rPr lang="ko-KR" altLang="en-US" dirty="0" err="1" smtClean="0"/>
                <a:t>엔티티</a:t>
              </a:r>
              <a:r>
                <a:rPr lang="ko-KR" altLang="en-US" dirty="0" smtClean="0"/>
                <a:t> 시즌 </a:t>
              </a:r>
              <a:r>
                <a:rPr lang="en-US" altLang="ko-KR" dirty="0" smtClean="0"/>
                <a:t>1</a:t>
              </a:r>
              <a:r>
                <a:rPr lang="ko-KR" altLang="en-US" smtClean="0"/>
                <a:t> </a:t>
              </a:r>
              <a:r>
                <a:rPr lang="ko-KR" altLang="en-US" dirty="0" smtClean="0"/>
                <a:t>컬렉션</a:t>
              </a:r>
              <a:endParaRPr lang="ko-KR" altLang="en-US" dirty="0"/>
            </a:p>
          </p:txBody>
        </p:sp>
        <p:pic>
          <p:nvPicPr>
            <p:cNvPr id="8" name="Picture 8" descr="http://icons.iconarchive.com/icons/dailyoverview/tv/128/television-04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5851" y="2006141"/>
              <a:ext cx="1219200" cy="1219204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http://icons.iconarchive.com/icons/dailyoverview/tv/128/television-04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801" y="2526432"/>
              <a:ext cx="832731" cy="832732"/>
            </a:xfrm>
            <a:prstGeom prst="rect">
              <a:avLst/>
            </a:prstGeom>
            <a:noFill/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http://icons.iconarchive.com/icons/dailyoverview/tv/128/television-04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668" y="2668484"/>
              <a:ext cx="568766" cy="568767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오른쪽 화살표 11"/>
            <p:cNvSpPr/>
            <p:nvPr/>
          </p:nvSpPr>
          <p:spPr>
            <a:xfrm>
              <a:off x="1685783" y="2752618"/>
              <a:ext cx="368420" cy="4846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꺾인 연결선 20"/>
            <p:cNvCxnSpPr>
              <a:stCxn id="23" idx="3"/>
              <a:endCxn id="8" idx="1"/>
            </p:cNvCxnSpPr>
            <p:nvPr/>
          </p:nvCxnSpPr>
          <p:spPr>
            <a:xfrm flipV="1">
              <a:off x="4352356" y="2615743"/>
              <a:ext cx="2833495" cy="327055"/>
            </a:xfrm>
            <a:prstGeom prst="bentConnector3">
              <a:avLst>
                <a:gd name="adj1" fmla="val 8546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8" descr="http://icons.iconarchive.com/icons/dailyoverview/tv/128/television-04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9625" y="2526432"/>
              <a:ext cx="832731" cy="832732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http://icons.iconarchive.com/icons/dailyoverview/tv/128/television-04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4305" y="1867067"/>
              <a:ext cx="832731" cy="832732"/>
            </a:xfrm>
            <a:prstGeom prst="rect">
              <a:avLst/>
            </a:prstGeom>
            <a:noFill/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8" descr="http://icons.iconarchive.com/icons/dailyoverview/tv/128/television-04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9174" y="1613998"/>
              <a:ext cx="568766" cy="568767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0" name="꺾인 연결선 29"/>
            <p:cNvCxnSpPr>
              <a:stCxn id="13" idx="0"/>
              <a:endCxn id="27" idx="1"/>
            </p:cNvCxnSpPr>
            <p:nvPr/>
          </p:nvCxnSpPr>
          <p:spPr>
            <a:xfrm rot="5400000" flipH="1" flipV="1">
              <a:off x="4045237" y="797364"/>
              <a:ext cx="242999" cy="321513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꺾인 연결선 32"/>
            <p:cNvCxnSpPr>
              <a:stCxn id="11" idx="0"/>
              <a:endCxn id="28" idx="1"/>
            </p:cNvCxnSpPr>
            <p:nvPr/>
          </p:nvCxnSpPr>
          <p:spPr>
            <a:xfrm rot="5400000" flipH="1" flipV="1">
              <a:off x="2682061" y="561372"/>
              <a:ext cx="770102" cy="344412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오른쪽 화살표 40"/>
            <p:cNvSpPr/>
            <p:nvPr/>
          </p:nvSpPr>
          <p:spPr>
            <a:xfrm>
              <a:off x="3063368" y="2735923"/>
              <a:ext cx="368420" cy="4846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1677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475928" y="206483"/>
            <a:ext cx="6479118" cy="2537964"/>
            <a:chOff x="612890" y="2336799"/>
            <a:chExt cx="6479118" cy="2537964"/>
          </a:xfrm>
        </p:grpSpPr>
        <p:grpSp>
          <p:nvGrpSpPr>
            <p:cNvPr id="22" name="그룹 21"/>
            <p:cNvGrpSpPr/>
            <p:nvPr/>
          </p:nvGrpSpPr>
          <p:grpSpPr>
            <a:xfrm>
              <a:off x="4932040" y="2617321"/>
              <a:ext cx="1909057" cy="1909057"/>
              <a:chOff x="2051720" y="1094322"/>
              <a:chExt cx="4501455" cy="4501455"/>
            </a:xfrm>
          </p:grpSpPr>
          <p:pic>
            <p:nvPicPr>
              <p:cNvPr id="41" name="Picture 8" descr="http://icons.iconarchive.com/icons/dailyoverview/tv/128/television-04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74320" y="2767340"/>
                <a:ext cx="1219200" cy="1219205"/>
              </a:xfrm>
              <a:prstGeom prst="rect">
                <a:avLst/>
              </a:prstGeom>
              <a:noFill/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도넛 41"/>
              <p:cNvSpPr/>
              <p:nvPr/>
            </p:nvSpPr>
            <p:spPr>
              <a:xfrm>
                <a:off x="2051720" y="1094322"/>
                <a:ext cx="4501455" cy="4501455"/>
              </a:xfrm>
              <a:prstGeom prst="donut">
                <a:avLst>
                  <a:gd name="adj" fmla="val 10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612890" y="2378196"/>
              <a:ext cx="2091101" cy="2148183"/>
              <a:chOff x="1622469" y="530475"/>
              <a:chExt cx="4930706" cy="5065302"/>
            </a:xfrm>
          </p:grpSpPr>
          <p:pic>
            <p:nvPicPr>
              <p:cNvPr id="39" name="Picture 8" descr="http://icons.iconarchive.com/icons/dailyoverview/tv/128/television-04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2469" y="530475"/>
                <a:ext cx="1219199" cy="1219204"/>
              </a:xfrm>
              <a:prstGeom prst="rect">
                <a:avLst/>
              </a:prstGeom>
              <a:noFill/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도넛 39"/>
              <p:cNvSpPr/>
              <p:nvPr/>
            </p:nvSpPr>
            <p:spPr>
              <a:xfrm>
                <a:off x="2051720" y="1094322"/>
                <a:ext cx="4501455" cy="4501455"/>
              </a:xfrm>
              <a:prstGeom prst="donut">
                <a:avLst>
                  <a:gd name="adj" fmla="val 10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오른쪽 화살표 26"/>
            <p:cNvSpPr/>
            <p:nvPr/>
          </p:nvSpPr>
          <p:spPr>
            <a:xfrm>
              <a:off x="3496111" y="3329533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포인트가 4개인 별 27"/>
            <p:cNvSpPr/>
            <p:nvPr/>
          </p:nvSpPr>
          <p:spPr>
            <a:xfrm>
              <a:off x="4625033" y="2336799"/>
              <a:ext cx="914400" cy="914400"/>
            </a:xfrm>
            <a:prstGeom prst="star4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포인트가 4개인 별 34"/>
            <p:cNvSpPr/>
            <p:nvPr/>
          </p:nvSpPr>
          <p:spPr>
            <a:xfrm>
              <a:off x="6177608" y="3727449"/>
              <a:ext cx="914400" cy="914400"/>
            </a:xfrm>
            <a:prstGeom prst="star4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포인트가 4개인 별 35"/>
            <p:cNvSpPr/>
            <p:nvPr/>
          </p:nvSpPr>
          <p:spPr>
            <a:xfrm>
              <a:off x="5712013" y="3960363"/>
              <a:ext cx="914400" cy="914400"/>
            </a:xfrm>
            <a:prstGeom prst="star4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Picture 8" descr="http://icons.iconarchive.com/icons/dailyoverview/tv/128/television-04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4293" y="4184649"/>
              <a:ext cx="517059" cy="517062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8" descr="http://icons.iconarchive.com/icons/dailyoverview/tv/128/television-04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1929" y="3353447"/>
              <a:ext cx="517059" cy="517062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그룹 3"/>
          <p:cNvGrpSpPr/>
          <p:nvPr/>
        </p:nvGrpSpPr>
        <p:grpSpPr>
          <a:xfrm>
            <a:off x="627225" y="2818507"/>
            <a:ext cx="6858868" cy="2537964"/>
            <a:chOff x="627225" y="2818507"/>
            <a:chExt cx="6858868" cy="2537964"/>
          </a:xfrm>
        </p:grpSpPr>
        <p:grpSp>
          <p:nvGrpSpPr>
            <p:cNvPr id="24" name="그룹 23"/>
            <p:cNvGrpSpPr/>
            <p:nvPr/>
          </p:nvGrpSpPr>
          <p:grpSpPr>
            <a:xfrm>
              <a:off x="1885018" y="3099029"/>
              <a:ext cx="5350164" cy="1909057"/>
              <a:chOff x="-6062228" y="1094322"/>
              <a:chExt cx="12615403" cy="4501455"/>
            </a:xfrm>
          </p:grpSpPr>
          <p:pic>
            <p:nvPicPr>
              <p:cNvPr id="9" name="Picture 8" descr="http://icons.iconarchive.com/icons/dailyoverview/tv/128/television-04-icon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6062228" y="2767330"/>
                <a:ext cx="1219200" cy="1219205"/>
              </a:xfrm>
              <a:prstGeom prst="rect">
                <a:avLst/>
              </a:prstGeom>
              <a:noFill/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도넛 22"/>
              <p:cNvSpPr/>
              <p:nvPr/>
            </p:nvSpPr>
            <p:spPr>
              <a:xfrm>
                <a:off x="2051720" y="1094322"/>
                <a:ext cx="4501455" cy="4501455"/>
              </a:xfrm>
              <a:prstGeom prst="donut">
                <a:avLst>
                  <a:gd name="adj" fmla="val 10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도넛 29"/>
            <p:cNvSpPr/>
            <p:nvPr/>
          </p:nvSpPr>
          <p:spPr>
            <a:xfrm>
              <a:off x="1189020" y="3099030"/>
              <a:ext cx="1909057" cy="1909057"/>
            </a:xfrm>
            <a:prstGeom prst="donut">
              <a:avLst>
                <a:gd name="adj" fmla="val 103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오른쪽 화살표 30"/>
            <p:cNvSpPr/>
            <p:nvPr/>
          </p:nvSpPr>
          <p:spPr>
            <a:xfrm>
              <a:off x="3890196" y="3811241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포인트가 4개인 별 31"/>
            <p:cNvSpPr/>
            <p:nvPr/>
          </p:nvSpPr>
          <p:spPr>
            <a:xfrm>
              <a:off x="5019118" y="2818507"/>
              <a:ext cx="914400" cy="914400"/>
            </a:xfrm>
            <a:prstGeom prst="star4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포인트가 4개인 별 32"/>
            <p:cNvSpPr/>
            <p:nvPr/>
          </p:nvSpPr>
          <p:spPr>
            <a:xfrm>
              <a:off x="6571693" y="4209157"/>
              <a:ext cx="914400" cy="914400"/>
            </a:xfrm>
            <a:prstGeom prst="star4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포인트가 4개인 별 33"/>
            <p:cNvSpPr/>
            <p:nvPr/>
          </p:nvSpPr>
          <p:spPr>
            <a:xfrm>
              <a:off x="6106098" y="4442071"/>
              <a:ext cx="914400" cy="914400"/>
            </a:xfrm>
            <a:prstGeom prst="star4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Picture 8" descr="http://icons.iconarchive.com/icons/dailyoverview/tv/128/television-04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6239" y="3778811"/>
              <a:ext cx="517059" cy="517062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2698" y="3979303"/>
              <a:ext cx="621768" cy="621768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25" y="3872917"/>
              <a:ext cx="621768" cy="621768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2875" y="3562033"/>
              <a:ext cx="621768" cy="621768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9938" y="3947108"/>
              <a:ext cx="621768" cy="6217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4984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24400" cy="6276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777" y="29527"/>
            <a:ext cx="811925" cy="990741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4724400" y="3501008"/>
            <a:ext cx="4724400" cy="2324919"/>
            <a:chOff x="4724400" y="3486385"/>
            <a:chExt cx="4724400" cy="2324919"/>
          </a:xfrm>
        </p:grpSpPr>
        <p:grpSp>
          <p:nvGrpSpPr>
            <p:cNvPr id="25" name="그룹 24"/>
            <p:cNvGrpSpPr/>
            <p:nvPr/>
          </p:nvGrpSpPr>
          <p:grpSpPr>
            <a:xfrm>
              <a:off x="4724400" y="3486385"/>
              <a:ext cx="4724400" cy="2324919"/>
              <a:chOff x="4724400" y="980728"/>
              <a:chExt cx="4724400" cy="2324919"/>
            </a:xfrm>
          </p:grpSpPr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2904"/>
              <a:stretch/>
            </p:blipFill>
            <p:spPr>
              <a:xfrm>
                <a:off x="4724400" y="980728"/>
                <a:ext cx="4724400" cy="1700808"/>
              </a:xfrm>
              <a:prstGeom prst="rect">
                <a:avLst/>
              </a:prstGeom>
            </p:spPr>
          </p:pic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0057"/>
              <a:stretch/>
            </p:blipFill>
            <p:spPr>
              <a:xfrm>
                <a:off x="4724400" y="2681536"/>
                <a:ext cx="4724400" cy="624111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29869" y="1590510"/>
                <a:ext cx="981075" cy="981075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95" r="63718" b="93040"/>
              <a:stretch/>
            </p:blipFill>
            <p:spPr>
              <a:xfrm>
                <a:off x="6453733" y="980728"/>
                <a:ext cx="1204160" cy="436872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6483380" y="996056"/>
                <a:ext cx="1144865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400" dirty="0" smtClean="0">
                    <a:solidFill>
                      <a:schemeClr val="bg1"/>
                    </a:solidFill>
                  </a:rPr>
                  <a:t>매니저 설정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1" name="그림 3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870" t="6390" r="1005" b="86727"/>
              <a:stretch/>
            </p:blipFill>
            <p:spPr>
              <a:xfrm>
                <a:off x="6591837" y="1417228"/>
                <a:ext cx="2084619" cy="432048"/>
              </a:xfrm>
              <a:prstGeom prst="rect">
                <a:avLst/>
              </a:prstGeom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6535858" y="1552371"/>
                <a:ext cx="7312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smtClean="0">
                    <a:solidFill>
                      <a:schemeClr val="bg1"/>
                    </a:solidFill>
                  </a:rPr>
                  <a:t>매니저 </a:t>
                </a:r>
                <a:r>
                  <a:rPr lang="en-US" altLang="ko-KR" sz="1000" dirty="0" smtClean="0">
                    <a:solidFill>
                      <a:schemeClr val="bg1"/>
                    </a:solidFill>
                  </a:rPr>
                  <a:t>M</a:t>
                </a:r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3" name="그림 3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83380" y="1984474"/>
                <a:ext cx="2584420" cy="552985"/>
              </a:xfrm>
              <a:prstGeom prst="rect">
                <a:avLst/>
              </a:prstGeom>
            </p:spPr>
          </p:pic>
          <p:pic>
            <p:nvPicPr>
              <p:cNvPr id="34" name="그림 3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95" r="63718" b="93040"/>
              <a:stretch/>
            </p:blipFill>
            <p:spPr>
              <a:xfrm>
                <a:off x="4771064" y="980728"/>
                <a:ext cx="1204160" cy="436872"/>
              </a:xfrm>
              <a:prstGeom prst="rect">
                <a:avLst/>
              </a:prstGeom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6485674" y="1957110"/>
                <a:ext cx="23471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chemeClr val="bg1"/>
                    </a:solidFill>
                  </a:rPr>
                  <a:t>현재 커플이 없어 캔디를 사용하여 임의의</a:t>
                </a:r>
                <a:endParaRPr lang="en-US" altLang="ko-KR" sz="900" dirty="0" smtClean="0">
                  <a:solidFill>
                    <a:schemeClr val="bg1"/>
                  </a:solidFill>
                </a:endParaRPr>
              </a:p>
              <a:p>
                <a:r>
                  <a:rPr lang="ko-KR" altLang="en-US" sz="900" smtClean="0">
                    <a:solidFill>
                      <a:schemeClr val="bg1"/>
                    </a:solidFill>
                  </a:rPr>
                  <a:t>커플을 만들어 드립니다</a:t>
                </a:r>
                <a:r>
                  <a:rPr lang="en-US" altLang="ko-KR" sz="900" dirty="0" smtClean="0">
                    <a:solidFill>
                      <a:schemeClr val="bg1"/>
                    </a:solidFill>
                  </a:rPr>
                  <a:t>.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37631" y="2682668"/>
                <a:ext cx="1152244" cy="621846"/>
              </a:xfrm>
              <a:prstGeom prst="rect">
                <a:avLst/>
              </a:prstGeom>
            </p:spPr>
          </p:pic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89792" y="2682668"/>
                <a:ext cx="1152244" cy="621846"/>
              </a:xfrm>
              <a:prstGeom prst="rect">
                <a:avLst/>
              </a:prstGeom>
            </p:spPr>
          </p:pic>
          <p:sp>
            <p:nvSpPr>
              <p:cNvPr id="38" name="모서리가 둥근 직사각형 37"/>
              <p:cNvSpPr/>
              <p:nvPr/>
            </p:nvSpPr>
            <p:spPr>
              <a:xfrm>
                <a:off x="7212612" y="2804473"/>
                <a:ext cx="2103450" cy="4003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확인</a:t>
                </a:r>
                <a:endParaRPr lang="ko-KR" altLang="en-US" dirty="0"/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>
                <a:off x="4885470" y="2816307"/>
                <a:ext cx="2103450" cy="4003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취소</a:t>
                </a:r>
                <a:endParaRPr lang="ko-KR" altLang="en-US" dirty="0"/>
              </a:p>
            </p:txBody>
          </p:sp>
        </p:grpSp>
        <p:sp>
          <p:nvSpPr>
            <p:cNvPr id="40" name="모서리가 둥근 직사각형 39"/>
            <p:cNvSpPr/>
            <p:nvPr/>
          </p:nvSpPr>
          <p:spPr>
            <a:xfrm>
              <a:off x="8432372" y="4069114"/>
              <a:ext cx="804315" cy="2144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/>
                <a:t>서명</a:t>
              </a:r>
              <a:endParaRPr lang="ko-KR" altLang="en-US" sz="900" dirty="0"/>
            </a:p>
          </p:txBody>
        </p:sp>
        <p:pic>
          <p:nvPicPr>
            <p:cNvPr id="1026" name="Picture 2" descr="http://icons.iconarchive.com/icons/hopstarter/sleek-xp-basic/128/Ok-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8279" y="4012248"/>
              <a:ext cx="224155" cy="224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그룹 40"/>
          <p:cNvGrpSpPr/>
          <p:nvPr/>
        </p:nvGrpSpPr>
        <p:grpSpPr>
          <a:xfrm>
            <a:off x="4724400" y="980728"/>
            <a:ext cx="4724400" cy="2324919"/>
            <a:chOff x="4724400" y="980728"/>
            <a:chExt cx="4724400" cy="2324919"/>
          </a:xfrm>
        </p:grpSpPr>
        <p:grpSp>
          <p:nvGrpSpPr>
            <p:cNvPr id="24" name="그룹 23"/>
            <p:cNvGrpSpPr/>
            <p:nvPr/>
          </p:nvGrpSpPr>
          <p:grpSpPr>
            <a:xfrm>
              <a:off x="4724400" y="980728"/>
              <a:ext cx="4724400" cy="2324919"/>
              <a:chOff x="4724400" y="980728"/>
              <a:chExt cx="4724400" cy="2324919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2904"/>
              <a:stretch/>
            </p:blipFill>
            <p:spPr>
              <a:xfrm>
                <a:off x="4724400" y="980728"/>
                <a:ext cx="4724400" cy="1700808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0057"/>
              <a:stretch/>
            </p:blipFill>
            <p:spPr>
              <a:xfrm>
                <a:off x="4724400" y="2681536"/>
                <a:ext cx="4724400" cy="624111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29869" y="1590510"/>
                <a:ext cx="981075" cy="981075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95" r="63718" b="93040"/>
              <a:stretch/>
            </p:blipFill>
            <p:spPr>
              <a:xfrm>
                <a:off x="6453733" y="980728"/>
                <a:ext cx="1204160" cy="436872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6483380" y="996056"/>
                <a:ext cx="1144865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sz="1400" dirty="0" smtClean="0">
                    <a:solidFill>
                      <a:schemeClr val="bg1"/>
                    </a:solidFill>
                  </a:rPr>
                  <a:t>매니저 설정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3" name="그림 1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870" t="6390" r="1005" b="86727"/>
              <a:stretch/>
            </p:blipFill>
            <p:spPr>
              <a:xfrm>
                <a:off x="6591837" y="1417228"/>
                <a:ext cx="2084619" cy="432048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6487834" y="1552371"/>
                <a:ext cx="81945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000" smtClean="0">
                    <a:solidFill>
                      <a:schemeClr val="bg1"/>
                    </a:solidFill>
                  </a:rPr>
                  <a:t>커플 이름</a:t>
                </a:r>
                <a:r>
                  <a:rPr lang="en-US" altLang="ko-KR" sz="1000" dirty="0" smtClean="0">
                    <a:solidFill>
                      <a:schemeClr val="bg1"/>
                    </a:solidFill>
                  </a:rPr>
                  <a:t>)</a:t>
                </a:r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83380" y="1984474"/>
                <a:ext cx="2584420" cy="552985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95" r="63718" b="93040"/>
              <a:stretch/>
            </p:blipFill>
            <p:spPr>
              <a:xfrm>
                <a:off x="4771064" y="980728"/>
                <a:ext cx="1204160" cy="436872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6485674" y="1957110"/>
                <a:ext cx="24577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900" smtClean="0">
                    <a:solidFill>
                      <a:schemeClr val="bg1"/>
                    </a:solidFill>
                  </a:rPr>
                  <a:t>커플 이름</a:t>
                </a:r>
                <a:r>
                  <a:rPr lang="en-US" altLang="ko-KR" sz="900" dirty="0" smtClean="0">
                    <a:solidFill>
                      <a:schemeClr val="bg1"/>
                    </a:solidFill>
                  </a:rPr>
                  <a:t>) </a:t>
                </a:r>
                <a:r>
                  <a:rPr lang="ko-KR" altLang="en-US" sz="900" smtClean="0">
                    <a:solidFill>
                      <a:schemeClr val="bg1"/>
                    </a:solidFill>
                  </a:rPr>
                  <a:t>님을 </a:t>
                </a:r>
                <a:r>
                  <a:rPr lang="en-US" altLang="ko-KR" sz="900" dirty="0" smtClean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900" smtClean="0">
                    <a:solidFill>
                      <a:schemeClr val="bg1"/>
                    </a:solidFill>
                  </a:rPr>
                  <a:t>엔티티 이름</a:t>
                </a:r>
                <a:r>
                  <a:rPr lang="en-US" altLang="ko-KR" sz="900" dirty="0" smtClean="0">
                    <a:solidFill>
                      <a:schemeClr val="bg1"/>
                    </a:solidFill>
                  </a:rPr>
                  <a:t>)</a:t>
                </a:r>
                <a:r>
                  <a:rPr lang="ko-KR" altLang="en-US" sz="900" smtClean="0">
                    <a:solidFill>
                      <a:schemeClr val="bg1"/>
                    </a:solidFill>
                  </a:rPr>
                  <a:t>의 매니저로</a:t>
                </a:r>
                <a:endParaRPr lang="en-US" altLang="ko-KR" sz="900" dirty="0" smtClean="0">
                  <a:solidFill>
                    <a:schemeClr val="bg1"/>
                  </a:solidFill>
                </a:endParaRPr>
              </a:p>
              <a:p>
                <a:r>
                  <a:rPr lang="ko-KR" altLang="en-US" sz="900" dirty="0" smtClean="0">
                    <a:solidFill>
                      <a:schemeClr val="bg1"/>
                    </a:solidFill>
                  </a:rPr>
                  <a:t>설정합니다</a:t>
                </a:r>
                <a:r>
                  <a:rPr lang="en-US" altLang="ko-KR" sz="900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en-US" altLang="ko-KR" sz="900" dirty="0" smtClean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900" smtClean="0">
                    <a:solidFill>
                      <a:schemeClr val="bg1"/>
                    </a:solidFill>
                  </a:rPr>
                  <a:t>커플 이름</a:t>
                </a:r>
                <a:r>
                  <a:rPr lang="en-US" altLang="ko-KR" sz="900" dirty="0" smtClean="0">
                    <a:solidFill>
                      <a:schemeClr val="bg1"/>
                    </a:solidFill>
                  </a:rPr>
                  <a:t>) </a:t>
                </a:r>
                <a:r>
                  <a:rPr lang="ko-KR" altLang="en-US" sz="900" smtClean="0">
                    <a:solidFill>
                      <a:schemeClr val="bg1"/>
                    </a:solidFill>
                  </a:rPr>
                  <a:t>님이 엔티티의 매니저로 임명 후</a:t>
                </a:r>
                <a:r>
                  <a:rPr lang="en-US" altLang="ko-KR" sz="900" dirty="0" smtClean="0">
                    <a:solidFill>
                      <a:schemeClr val="bg1"/>
                    </a:solidFill>
                  </a:rPr>
                  <a:t/>
                </a:r>
                <a:br>
                  <a:rPr lang="en-US" altLang="ko-KR" sz="900" dirty="0" smtClean="0">
                    <a:solidFill>
                      <a:schemeClr val="bg1"/>
                    </a:solidFill>
                  </a:rPr>
                </a:br>
                <a:r>
                  <a:rPr lang="ko-KR" altLang="en-US" sz="900" smtClean="0">
                    <a:solidFill>
                      <a:schemeClr val="bg1"/>
                    </a:solidFill>
                  </a:rPr>
                  <a:t>해당 엔티티를 관리할 수 있습니다</a:t>
                </a:r>
                <a:r>
                  <a:rPr lang="en-US" altLang="ko-KR" sz="900" dirty="0" smtClean="0">
                    <a:solidFill>
                      <a:schemeClr val="bg1"/>
                    </a:solidFill>
                  </a:rPr>
                  <a:t>.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37631" y="2682668"/>
                <a:ext cx="1152244" cy="621846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89792" y="2682668"/>
                <a:ext cx="1152244" cy="621846"/>
              </a:xfrm>
              <a:prstGeom prst="rect">
                <a:avLst/>
              </a:prstGeom>
            </p:spPr>
          </p:pic>
          <p:sp>
            <p:nvSpPr>
              <p:cNvPr id="9" name="모서리가 둥근 직사각형 8"/>
              <p:cNvSpPr/>
              <p:nvPr/>
            </p:nvSpPr>
            <p:spPr>
              <a:xfrm>
                <a:off x="7212612" y="2804473"/>
                <a:ext cx="2103450" cy="4003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확인</a:t>
                </a:r>
                <a:endParaRPr lang="ko-KR" altLang="en-US" dirty="0"/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4885470" y="2816307"/>
                <a:ext cx="2103450" cy="4003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취소</a:t>
                </a:r>
                <a:endParaRPr lang="ko-KR" altLang="en-US" dirty="0"/>
              </a:p>
            </p:txBody>
          </p:sp>
        </p:grpSp>
        <p:sp>
          <p:nvSpPr>
            <p:cNvPr id="42" name="모서리가 둥근 직사각형 41"/>
            <p:cNvSpPr/>
            <p:nvPr/>
          </p:nvSpPr>
          <p:spPr>
            <a:xfrm>
              <a:off x="8459055" y="1554328"/>
              <a:ext cx="804315" cy="2144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mtClean="0"/>
                <a:t>서명</a:t>
              </a:r>
              <a:endParaRPr lang="ko-KR" altLang="en-US" sz="900" dirty="0"/>
            </a:p>
          </p:txBody>
        </p:sp>
        <p:pic>
          <p:nvPicPr>
            <p:cNvPr id="43" name="Picture 2" descr="http://icons.iconarchive.com/icons/hopstarter/sleek-xp-basic/128/Ok-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4962" y="1497462"/>
              <a:ext cx="224155" cy="224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62810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/>
          <p:cNvSpPr/>
          <p:nvPr/>
        </p:nvSpPr>
        <p:spPr>
          <a:xfrm>
            <a:off x="8316416" y="329780"/>
            <a:ext cx="1175048" cy="21441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커플 경험치 변환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5428860" y="67653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접속</a:t>
            </a:r>
            <a:r>
              <a:rPr lang="en-US" altLang="ko-KR" dirty="0" smtClean="0"/>
              <a:t>, </a:t>
            </a:r>
            <a:r>
              <a:rPr lang="ko-KR" altLang="en-US" smtClean="0"/>
              <a:t>관리 </a:t>
            </a:r>
            <a:r>
              <a:rPr lang="en-US" altLang="ko-KR" dirty="0" smtClean="0"/>
              <a:t>, Max </a:t>
            </a:r>
            <a:r>
              <a:rPr lang="ko-KR" altLang="en-US" smtClean="0"/>
              <a:t>관리</a:t>
            </a:r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2044870" y="2204864"/>
            <a:ext cx="7051170" cy="3134069"/>
            <a:chOff x="2044870" y="2204864"/>
            <a:chExt cx="7051170" cy="3134069"/>
          </a:xfrm>
        </p:grpSpPr>
        <p:grpSp>
          <p:nvGrpSpPr>
            <p:cNvPr id="49" name="그룹 48"/>
            <p:cNvGrpSpPr/>
            <p:nvPr/>
          </p:nvGrpSpPr>
          <p:grpSpPr>
            <a:xfrm>
              <a:off x="3203848" y="2204864"/>
              <a:ext cx="4724809" cy="3134069"/>
              <a:chOff x="1115207" y="476672"/>
              <a:chExt cx="4724809" cy="3134069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9026"/>
              <a:stretch/>
            </p:blipFill>
            <p:spPr>
              <a:xfrm>
                <a:off x="1115616" y="476672"/>
                <a:ext cx="4724400" cy="1944216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95" r="63718" b="93040"/>
              <a:stretch/>
            </p:blipFill>
            <p:spPr>
              <a:xfrm>
                <a:off x="1162280" y="476672"/>
                <a:ext cx="1152295" cy="436872"/>
              </a:xfrm>
              <a:prstGeom prst="rect">
                <a:avLst/>
              </a:prstGeom>
            </p:spPr>
          </p:pic>
          <p:pic>
            <p:nvPicPr>
              <p:cNvPr id="9" name="그림 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0057"/>
              <a:stretch/>
            </p:blipFill>
            <p:spPr>
              <a:xfrm>
                <a:off x="1115616" y="2986630"/>
                <a:ext cx="4724400" cy="624111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95" r="63718" b="93040"/>
              <a:stretch/>
            </p:blipFill>
            <p:spPr>
              <a:xfrm>
                <a:off x="2844949" y="476672"/>
                <a:ext cx="1204160" cy="436872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2218969" y="492000"/>
                <a:ext cx="2456122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400" dirty="0" smtClean="0">
                    <a:solidFill>
                      <a:schemeClr val="bg1"/>
                    </a:solidFill>
                  </a:rPr>
                  <a:t>(</a:t>
                </a:r>
                <a:r>
                  <a:rPr lang="ko-KR" altLang="en-US" sz="1400" smtClean="0">
                    <a:solidFill>
                      <a:schemeClr val="bg1"/>
                    </a:solidFill>
                  </a:rPr>
                  <a:t>성장형 </a:t>
                </a:r>
                <a:r>
                  <a:rPr lang="ko-KR" altLang="en-US" sz="1400" dirty="0" err="1" smtClean="0">
                    <a:solidFill>
                      <a:schemeClr val="bg1"/>
                    </a:solidFill>
                  </a:rPr>
                  <a:t>엔티티</a:t>
                </a:r>
                <a:r>
                  <a:rPr lang="ko-KR" altLang="en-US" sz="1400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400" smtClean="0">
                    <a:solidFill>
                      <a:schemeClr val="bg1"/>
                    </a:solidFill>
                  </a:rPr>
                  <a:t>아이템 이름</a:t>
                </a:r>
                <a:r>
                  <a:rPr lang="en-US" altLang="ko-KR" sz="1400" dirty="0" smtClean="0">
                    <a:solidFill>
                      <a:schemeClr val="bg1"/>
                    </a:solidFill>
                  </a:rPr>
                  <a:t>)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3" name="그림 1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870" t="6390" r="1005" b="86727"/>
              <a:stretch/>
            </p:blipFill>
            <p:spPr>
              <a:xfrm>
                <a:off x="2983053" y="913172"/>
                <a:ext cx="2084619" cy="432048"/>
              </a:xfrm>
              <a:prstGeom prst="rect">
                <a:avLst/>
              </a:prstGeom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1546" y="959784"/>
                <a:ext cx="2865732" cy="552985"/>
              </a:xfrm>
              <a:prstGeom prst="rect">
                <a:avLst/>
              </a:prstGeom>
            </p:spPr>
          </p:pic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8847" y="2987762"/>
                <a:ext cx="1152244" cy="621846"/>
              </a:xfrm>
              <a:prstGeom prst="rect">
                <a:avLst/>
              </a:prstGeom>
            </p:spPr>
          </p:pic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1008" y="2987762"/>
                <a:ext cx="1152244" cy="621846"/>
              </a:xfrm>
              <a:prstGeom prst="rect">
                <a:avLst/>
              </a:prstGeom>
            </p:spPr>
          </p:pic>
          <p:sp>
            <p:nvSpPr>
              <p:cNvPr id="20" name="모서리가 둥근 직사각형 19"/>
              <p:cNvSpPr/>
              <p:nvPr/>
            </p:nvSpPr>
            <p:spPr>
              <a:xfrm>
                <a:off x="2420854" y="3131196"/>
                <a:ext cx="2103450" cy="4003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확인</a:t>
                </a:r>
                <a:endParaRPr lang="ko-KR" alt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567290" y="2138992"/>
                <a:ext cx="8707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>
                    <a:solidFill>
                      <a:schemeClr val="bg1"/>
                    </a:solidFill>
                  </a:rPr>
                  <a:t>아이템 이름</a:t>
                </a:r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5207" y="2413578"/>
                <a:ext cx="4724809" cy="574184"/>
              </a:xfrm>
              <a:prstGeom prst="rect">
                <a:avLst/>
              </a:prstGeom>
            </p:spPr>
          </p:pic>
          <p:sp>
            <p:nvSpPr>
              <p:cNvPr id="26" name="모서리가 둥근 직사각형 25"/>
              <p:cNvSpPr/>
              <p:nvPr/>
            </p:nvSpPr>
            <p:spPr>
              <a:xfrm>
                <a:off x="1276686" y="2477795"/>
                <a:ext cx="4430592" cy="400335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276686" y="2477795"/>
                <a:ext cx="3423902" cy="4003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013248" y="2486263"/>
                <a:ext cx="10358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</a:rPr>
                  <a:t>100/200</a:t>
                </a: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43932" y="1499750"/>
                <a:ext cx="2584928" cy="554784"/>
              </a:xfrm>
              <a:prstGeom prst="rect">
                <a:avLst/>
              </a:prstGeom>
            </p:spPr>
          </p:pic>
          <p:sp>
            <p:nvSpPr>
              <p:cNvPr id="6" name="모서리가 둥근 직사각형 5"/>
              <p:cNvSpPr/>
              <p:nvPr/>
            </p:nvSpPr>
            <p:spPr>
              <a:xfrm>
                <a:off x="4762184" y="2159613"/>
                <a:ext cx="948331" cy="21441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err="1" smtClean="0"/>
                  <a:t>퀘스트</a:t>
                </a:r>
                <a:r>
                  <a:rPr lang="ko-KR" altLang="en-US" sz="900" dirty="0" smtClean="0"/>
                  <a:t> 받기</a:t>
                </a:r>
                <a:endParaRPr lang="ko-KR" altLang="en-US" sz="900" dirty="0"/>
              </a:p>
            </p:txBody>
          </p:sp>
          <p:grpSp>
            <p:nvGrpSpPr>
              <p:cNvPr id="43" name="그룹 42"/>
              <p:cNvGrpSpPr/>
              <p:nvPr/>
            </p:nvGrpSpPr>
            <p:grpSpPr>
              <a:xfrm>
                <a:off x="3033418" y="1391643"/>
                <a:ext cx="2272681" cy="637781"/>
                <a:chOff x="2868363" y="5043976"/>
                <a:chExt cx="2272681" cy="637781"/>
              </a:xfrm>
            </p:grpSpPr>
            <p:grpSp>
              <p:nvGrpSpPr>
                <p:cNvPr id="40" name="그룹 39"/>
                <p:cNvGrpSpPr/>
                <p:nvPr/>
              </p:nvGrpSpPr>
              <p:grpSpPr>
                <a:xfrm>
                  <a:off x="2868363" y="5380595"/>
                  <a:ext cx="2272681" cy="301162"/>
                  <a:chOff x="1923769" y="5341620"/>
                  <a:chExt cx="2272681" cy="301162"/>
                </a:xfrm>
              </p:grpSpPr>
              <p:sp>
                <p:nvSpPr>
                  <p:cNvPr id="34" name="하트 33"/>
                  <p:cNvSpPr/>
                  <p:nvPr/>
                </p:nvSpPr>
                <p:spPr>
                  <a:xfrm>
                    <a:off x="1923769" y="5341620"/>
                    <a:ext cx="297924" cy="297924"/>
                  </a:xfrm>
                  <a:prstGeom prst="hear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" name="하트 34"/>
                  <p:cNvSpPr/>
                  <p:nvPr/>
                </p:nvSpPr>
                <p:spPr>
                  <a:xfrm>
                    <a:off x="2318720" y="5341620"/>
                    <a:ext cx="297924" cy="297924"/>
                  </a:xfrm>
                  <a:prstGeom prst="hear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6" name="하트 35"/>
                  <p:cNvSpPr/>
                  <p:nvPr/>
                </p:nvSpPr>
                <p:spPr>
                  <a:xfrm>
                    <a:off x="2713671" y="5343239"/>
                    <a:ext cx="297924" cy="297924"/>
                  </a:xfrm>
                  <a:prstGeom prst="hear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7" name="하트 36"/>
                  <p:cNvSpPr/>
                  <p:nvPr/>
                </p:nvSpPr>
                <p:spPr>
                  <a:xfrm>
                    <a:off x="3108622" y="5343239"/>
                    <a:ext cx="297924" cy="297924"/>
                  </a:xfrm>
                  <a:prstGeom prst="hear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" name="하트 37"/>
                  <p:cNvSpPr/>
                  <p:nvPr/>
                </p:nvSpPr>
                <p:spPr>
                  <a:xfrm>
                    <a:off x="3503573" y="5343239"/>
                    <a:ext cx="297924" cy="297924"/>
                  </a:xfrm>
                  <a:prstGeom prst="hear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하트 38"/>
                  <p:cNvSpPr/>
                  <p:nvPr/>
                </p:nvSpPr>
                <p:spPr>
                  <a:xfrm>
                    <a:off x="3898526" y="5344858"/>
                    <a:ext cx="297924" cy="297924"/>
                  </a:xfrm>
                  <a:prstGeom prst="hear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41" name="하트 40"/>
                <p:cNvSpPr/>
                <p:nvPr/>
              </p:nvSpPr>
              <p:spPr>
                <a:xfrm rot="19800000">
                  <a:off x="3838224" y="5164461"/>
                  <a:ext cx="199157" cy="199157"/>
                </a:xfrm>
                <a:prstGeom prst="hear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하트 41"/>
                <p:cNvSpPr/>
                <p:nvPr/>
              </p:nvSpPr>
              <p:spPr>
                <a:xfrm rot="2600023">
                  <a:off x="4030915" y="5043976"/>
                  <a:ext cx="277289" cy="277289"/>
                </a:xfrm>
                <a:prstGeom prst="hear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4" name="TextBox 43"/>
              <p:cNvSpPr txBox="1"/>
              <p:nvPr/>
            </p:nvSpPr>
            <p:spPr>
              <a:xfrm>
                <a:off x="3844814" y="1080046"/>
                <a:ext cx="8707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>
                    <a:solidFill>
                      <a:schemeClr val="bg1"/>
                    </a:solidFill>
                  </a:rPr>
                  <a:t>오늘의 관리</a:t>
                </a:r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모서리가 둥근 사각형 설명선 44"/>
              <p:cNvSpPr/>
              <p:nvPr/>
            </p:nvSpPr>
            <p:spPr>
              <a:xfrm>
                <a:off x="5052847" y="1072055"/>
                <a:ext cx="654345" cy="570850"/>
              </a:xfrm>
              <a:prstGeom prst="wedgeRoundRectCallout">
                <a:avLst>
                  <a:gd name="adj1" fmla="val -35289"/>
                  <a:gd name="adj2" fmla="val 62500"/>
                  <a:gd name="adj3" fmla="val 1666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모서리가 둥근 사각형 설명선 45"/>
              <p:cNvSpPr/>
              <p:nvPr/>
            </p:nvSpPr>
            <p:spPr>
              <a:xfrm>
                <a:off x="2674429" y="1075558"/>
                <a:ext cx="654345" cy="570850"/>
              </a:xfrm>
              <a:prstGeom prst="wedgeRoundRectCallout">
                <a:avLst>
                  <a:gd name="adj1" fmla="val 30968"/>
                  <a:gd name="adj2" fmla="val 63881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39116" y="1103586"/>
                <a:ext cx="503186" cy="503186"/>
              </a:xfrm>
              <a:prstGeom prst="rect">
                <a:avLst/>
              </a:prstGeom>
            </p:spPr>
          </p:pic>
          <p:pic>
            <p:nvPicPr>
              <p:cNvPr id="47" name="그림 46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5953" y="1098178"/>
                <a:ext cx="503186" cy="503186"/>
              </a:xfrm>
              <a:prstGeom prst="rect">
                <a:avLst/>
              </a:prstGeom>
            </p:spPr>
          </p:pic>
        </p:grpSp>
        <p:sp>
          <p:nvSpPr>
            <p:cNvPr id="50" name="TextBox 49"/>
            <p:cNvSpPr txBox="1"/>
            <p:nvPr/>
          </p:nvSpPr>
          <p:spPr>
            <a:xfrm>
              <a:off x="2051200" y="3318331"/>
              <a:ext cx="9989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엔티티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썸네일</a:t>
              </a:r>
              <a:endParaRPr lang="en-US" altLang="ko-KR" sz="1000" dirty="0" smtClean="0"/>
            </a:p>
            <a:p>
              <a:pPr algn="ctr"/>
              <a:r>
                <a:rPr lang="en-US" altLang="ko-KR" sz="1000" dirty="0" smtClean="0"/>
                <a:t>&amp;</a:t>
              </a:r>
            </a:p>
            <a:p>
              <a:pPr algn="ctr"/>
              <a:r>
                <a:rPr lang="ko-KR" altLang="en-US" sz="1000" dirty="0" smtClean="0"/>
                <a:t>이름</a:t>
              </a:r>
              <a:endParaRPr lang="ko-KR" altLang="en-US" sz="1000" dirty="0"/>
            </a:p>
          </p:txBody>
        </p:sp>
        <p:cxnSp>
          <p:nvCxnSpPr>
            <p:cNvPr id="52" name="직선 화살표 연결선 51"/>
            <p:cNvCxnSpPr>
              <a:stCxn id="50" idx="3"/>
            </p:cNvCxnSpPr>
            <p:nvPr/>
          </p:nvCxnSpPr>
          <p:spPr>
            <a:xfrm flipV="1">
              <a:off x="3050192" y="3576028"/>
              <a:ext cx="605739" cy="1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044870" y="4221905"/>
              <a:ext cx="9989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엔티티</a:t>
              </a:r>
              <a:r>
                <a:rPr lang="ko-KR" altLang="en-US" sz="1000" dirty="0" smtClean="0"/>
                <a:t> 경험치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표시 바</a:t>
              </a:r>
              <a:endParaRPr lang="ko-KR" altLang="en-US" sz="1000" dirty="0"/>
            </a:p>
          </p:txBody>
        </p:sp>
        <p:cxnSp>
          <p:nvCxnSpPr>
            <p:cNvPr id="56" name="직선 화살표 연결선 55"/>
            <p:cNvCxnSpPr>
              <a:stCxn id="55" idx="3"/>
            </p:cNvCxnSpPr>
            <p:nvPr/>
          </p:nvCxnSpPr>
          <p:spPr>
            <a:xfrm flipV="1">
              <a:off x="3043861" y="4420934"/>
              <a:ext cx="520027" cy="10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8225289" y="3782726"/>
              <a:ext cx="870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퀘스트</a:t>
              </a:r>
              <a:r>
                <a:rPr lang="ko-KR" altLang="en-US" sz="1000" dirty="0" smtClean="0"/>
                <a:t> 획득</a:t>
              </a:r>
              <a:endParaRPr lang="en-US" altLang="ko-KR" sz="1000" dirty="0" smtClean="0"/>
            </a:p>
            <a:p>
              <a:pPr algn="ctr"/>
              <a:r>
                <a:rPr lang="ko-KR" altLang="en-US" sz="1000" smtClean="0"/>
                <a:t>버튼</a:t>
              </a:r>
              <a:endParaRPr lang="ko-KR" altLang="en-US" sz="1000" dirty="0"/>
            </a:p>
          </p:txBody>
        </p:sp>
        <p:cxnSp>
          <p:nvCxnSpPr>
            <p:cNvPr id="59" name="직선 화살표 연결선 58"/>
            <p:cNvCxnSpPr>
              <a:stCxn id="58" idx="1"/>
              <a:endCxn id="6" idx="3"/>
            </p:cNvCxnSpPr>
            <p:nvPr/>
          </p:nvCxnSpPr>
          <p:spPr>
            <a:xfrm flipH="1">
              <a:off x="7799156" y="3982781"/>
              <a:ext cx="426133" cy="122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285491" y="3224618"/>
              <a:ext cx="7425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관리 현황</a:t>
              </a:r>
              <a:endParaRPr lang="en-US" altLang="ko-KR" sz="1000" dirty="0" smtClean="0"/>
            </a:p>
            <a:p>
              <a:pPr algn="ctr"/>
              <a:r>
                <a:rPr lang="en-US" altLang="ko-KR" sz="1000" dirty="0" smtClean="0"/>
                <a:t>UI</a:t>
              </a:r>
              <a:endParaRPr lang="ko-KR" altLang="en-US" sz="1000" dirty="0"/>
            </a:p>
          </p:txBody>
        </p:sp>
        <p:cxnSp>
          <p:nvCxnSpPr>
            <p:cNvPr id="63" name="직선 화살표 연결선 62"/>
            <p:cNvCxnSpPr>
              <a:stCxn id="62" idx="1"/>
            </p:cNvCxnSpPr>
            <p:nvPr/>
          </p:nvCxnSpPr>
          <p:spPr>
            <a:xfrm flipH="1">
              <a:off x="7795239" y="3424673"/>
              <a:ext cx="490252" cy="1222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3838489" y="1484935"/>
            <a:ext cx="2495395" cy="515628"/>
            <a:chOff x="3838489" y="1484935"/>
            <a:chExt cx="2495395" cy="515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886263" y="1484935"/>
              <a:ext cx="948331" cy="21441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/>
                <a:t>퀘스트</a:t>
              </a:r>
              <a:r>
                <a:rPr lang="ko-KR" altLang="en-US" sz="900" dirty="0" smtClean="0"/>
                <a:t> 받기</a:t>
              </a:r>
              <a:endParaRPr lang="ko-KR" altLang="en-US" sz="900" dirty="0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5337780" y="1484935"/>
              <a:ext cx="948331" cy="21441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/>
                <a:t>퀘스트</a:t>
              </a:r>
              <a:r>
                <a:rPr lang="ko-KR" altLang="en-US" sz="900" dirty="0" smtClean="0"/>
                <a:t> 받기</a:t>
              </a:r>
              <a:endParaRPr lang="ko-KR" altLang="en-US" sz="9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838489" y="1750628"/>
              <a:ext cx="10438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퀘스트</a:t>
              </a:r>
              <a:r>
                <a:rPr lang="ko-KR" altLang="en-US" sz="1000" dirty="0" smtClean="0"/>
                <a:t> 받기 전</a:t>
              </a:r>
              <a:endParaRPr lang="ko-KR" altLang="en-US" sz="1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290007" y="1754342"/>
              <a:ext cx="10438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퀘스트</a:t>
              </a:r>
              <a:r>
                <a:rPr lang="ko-KR" altLang="en-US" sz="1000" dirty="0" smtClean="0"/>
                <a:t> 받은 후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95142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2323858" y="1340768"/>
            <a:ext cx="3275870" cy="2454110"/>
            <a:chOff x="2323858" y="1340768"/>
            <a:chExt cx="3275870" cy="2454110"/>
          </a:xfrm>
        </p:grpSpPr>
        <p:sp>
          <p:nvSpPr>
            <p:cNvPr id="4" name="TextBox 3"/>
            <p:cNvSpPr txBox="1"/>
            <p:nvPr/>
          </p:nvSpPr>
          <p:spPr>
            <a:xfrm>
              <a:off x="3160919" y="1340768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퀘스트</a:t>
              </a:r>
              <a:r>
                <a:rPr lang="ko-KR" altLang="en-US" dirty="0" smtClean="0"/>
                <a:t> 완료</a:t>
              </a:r>
              <a:endParaRPr lang="ko-KR" altLang="en-US" dirty="0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784" y="2780928"/>
              <a:ext cx="752340" cy="752340"/>
            </a:xfrm>
            <a:prstGeom prst="rect">
              <a:avLst/>
            </a:prstGeom>
          </p:spPr>
        </p:pic>
        <p:grpSp>
          <p:nvGrpSpPr>
            <p:cNvPr id="18" name="그룹 17"/>
            <p:cNvGrpSpPr/>
            <p:nvPr/>
          </p:nvGrpSpPr>
          <p:grpSpPr>
            <a:xfrm>
              <a:off x="4509261" y="2780928"/>
              <a:ext cx="752340" cy="1013950"/>
              <a:chOff x="5702249" y="2780928"/>
              <a:chExt cx="752340" cy="1013950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2249" y="2780928"/>
                <a:ext cx="752340" cy="752340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5774489" y="3533268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매니저</a:t>
                </a:r>
                <a:endParaRPr lang="ko-KR" altLang="en-US" sz="1100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2770557" y="3530503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smtClean="0"/>
                <a:t>주인</a:t>
              </a:r>
              <a:endParaRPr lang="ko-KR" altLang="en-US" sz="1100" dirty="0"/>
            </a:p>
          </p:txBody>
        </p:sp>
        <p:cxnSp>
          <p:nvCxnSpPr>
            <p:cNvPr id="10" name="직선 화살표 연결선 9"/>
            <p:cNvCxnSpPr>
              <a:stCxn id="4" idx="2"/>
              <a:endCxn id="6" idx="0"/>
            </p:cNvCxnSpPr>
            <p:nvPr/>
          </p:nvCxnSpPr>
          <p:spPr>
            <a:xfrm flipH="1">
              <a:off x="3003954" y="1710100"/>
              <a:ext cx="867256" cy="1070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4" idx="2"/>
              <a:endCxn id="5" idx="0"/>
            </p:cNvCxnSpPr>
            <p:nvPr/>
          </p:nvCxnSpPr>
          <p:spPr>
            <a:xfrm>
              <a:off x="3871210" y="1710100"/>
              <a:ext cx="1014221" cy="1070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323858" y="2042264"/>
              <a:ext cx="1255472" cy="5539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자신의 </a:t>
              </a:r>
              <a:r>
                <a:rPr lang="ko-KR" altLang="en-US" sz="1000" dirty="0" err="1" smtClean="0"/>
                <a:t>엔티티에만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ko-KR" altLang="en-US" sz="1000" smtClean="0"/>
                <a:t>사용할 수 있는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ko-KR" altLang="en-US" sz="1000" smtClean="0"/>
                <a:t>보상 </a:t>
              </a:r>
              <a:r>
                <a:rPr lang="ko-KR" altLang="en-US" sz="1000" dirty="0" smtClean="0"/>
                <a:t>아이템</a:t>
              </a:r>
              <a:endParaRPr lang="ko-KR" alt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71132" y="2006243"/>
              <a:ext cx="1428596" cy="55399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관리 중인 </a:t>
              </a:r>
              <a:r>
                <a:rPr lang="ko-KR" altLang="en-US" sz="1000" dirty="0" err="1" smtClean="0"/>
                <a:t>엔티티에만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ko-KR" altLang="en-US" sz="1000" smtClean="0"/>
                <a:t>사용할 수 있는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ko-KR" altLang="en-US" sz="1000" smtClean="0"/>
                <a:t>보상 </a:t>
              </a:r>
              <a:r>
                <a:rPr lang="ko-KR" altLang="en-US" sz="1000" dirty="0" smtClean="0"/>
                <a:t>아이템</a:t>
              </a:r>
              <a:endParaRPr lang="ko-KR" altLang="en-US" sz="1000" dirty="0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3840447" y="3992832"/>
            <a:ext cx="5537816" cy="2967214"/>
            <a:chOff x="3840447" y="3992832"/>
            <a:chExt cx="5537816" cy="2967214"/>
          </a:xfrm>
        </p:grpSpPr>
        <p:grpSp>
          <p:nvGrpSpPr>
            <p:cNvPr id="49" name="그룹 48"/>
            <p:cNvGrpSpPr/>
            <p:nvPr/>
          </p:nvGrpSpPr>
          <p:grpSpPr>
            <a:xfrm>
              <a:off x="5385156" y="4576279"/>
              <a:ext cx="2272681" cy="637781"/>
              <a:chOff x="2868363" y="5043976"/>
              <a:chExt cx="2272681" cy="637781"/>
            </a:xfrm>
          </p:grpSpPr>
          <p:grpSp>
            <p:nvGrpSpPr>
              <p:cNvPr id="55" name="그룹 54"/>
              <p:cNvGrpSpPr/>
              <p:nvPr/>
            </p:nvGrpSpPr>
            <p:grpSpPr>
              <a:xfrm>
                <a:off x="2868363" y="5380595"/>
                <a:ext cx="2272681" cy="301162"/>
                <a:chOff x="1923769" y="5341620"/>
                <a:chExt cx="2272681" cy="301162"/>
              </a:xfrm>
            </p:grpSpPr>
            <p:sp>
              <p:nvSpPr>
                <p:cNvPr id="58" name="하트 57"/>
                <p:cNvSpPr/>
                <p:nvPr/>
              </p:nvSpPr>
              <p:spPr>
                <a:xfrm>
                  <a:off x="1923769" y="5341620"/>
                  <a:ext cx="297924" cy="297924"/>
                </a:xfrm>
                <a:prstGeom prst="hear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하트 58"/>
                <p:cNvSpPr/>
                <p:nvPr/>
              </p:nvSpPr>
              <p:spPr>
                <a:xfrm>
                  <a:off x="2318720" y="5341620"/>
                  <a:ext cx="297924" cy="297924"/>
                </a:xfrm>
                <a:prstGeom prst="hear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하트 59"/>
                <p:cNvSpPr/>
                <p:nvPr/>
              </p:nvSpPr>
              <p:spPr>
                <a:xfrm>
                  <a:off x="2713671" y="5343239"/>
                  <a:ext cx="297924" cy="297924"/>
                </a:xfrm>
                <a:prstGeom prst="hear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하트 60"/>
                <p:cNvSpPr/>
                <p:nvPr/>
              </p:nvSpPr>
              <p:spPr>
                <a:xfrm>
                  <a:off x="3108622" y="5343239"/>
                  <a:ext cx="297924" cy="297924"/>
                </a:xfrm>
                <a:prstGeom prst="hear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하트 61"/>
                <p:cNvSpPr/>
                <p:nvPr/>
              </p:nvSpPr>
              <p:spPr>
                <a:xfrm>
                  <a:off x="3503573" y="5343239"/>
                  <a:ext cx="297924" cy="297924"/>
                </a:xfrm>
                <a:prstGeom prst="hear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하트 62"/>
                <p:cNvSpPr/>
                <p:nvPr/>
              </p:nvSpPr>
              <p:spPr>
                <a:xfrm>
                  <a:off x="3898526" y="5344858"/>
                  <a:ext cx="297924" cy="297924"/>
                </a:xfrm>
                <a:prstGeom prst="hear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6" name="하트 55"/>
              <p:cNvSpPr/>
              <p:nvPr/>
            </p:nvSpPr>
            <p:spPr>
              <a:xfrm rot="19800000">
                <a:off x="3838224" y="5164461"/>
                <a:ext cx="199157" cy="199157"/>
              </a:xfrm>
              <a:prstGeom prst="hear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하트 56"/>
              <p:cNvSpPr/>
              <p:nvPr/>
            </p:nvSpPr>
            <p:spPr>
              <a:xfrm rot="2600023">
                <a:off x="4030915" y="5043976"/>
                <a:ext cx="277289" cy="277289"/>
              </a:xfrm>
              <a:prstGeom prst="hear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6068312" y="3992832"/>
              <a:ext cx="11272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오늘의 러브러브</a:t>
              </a:r>
              <a:endParaRPr lang="ko-KR" altLang="en-US" sz="1000" dirty="0"/>
            </a:p>
          </p:txBody>
        </p:sp>
        <p:sp>
          <p:nvSpPr>
            <p:cNvPr id="51" name="모서리가 둥근 사각형 설명선 50"/>
            <p:cNvSpPr/>
            <p:nvPr/>
          </p:nvSpPr>
          <p:spPr>
            <a:xfrm>
              <a:off x="7404585" y="4256691"/>
              <a:ext cx="654345" cy="570850"/>
            </a:xfrm>
            <a:prstGeom prst="wedgeRoundRectCallout">
              <a:avLst>
                <a:gd name="adj1" fmla="val -35289"/>
                <a:gd name="adj2" fmla="val 62500"/>
                <a:gd name="adj3" fmla="val 1666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사각형 설명선 51"/>
            <p:cNvSpPr/>
            <p:nvPr/>
          </p:nvSpPr>
          <p:spPr>
            <a:xfrm>
              <a:off x="5026167" y="4260194"/>
              <a:ext cx="654345" cy="570850"/>
            </a:xfrm>
            <a:prstGeom prst="wedgeRoundRectCallout">
              <a:avLst>
                <a:gd name="adj1" fmla="val 30968"/>
                <a:gd name="adj2" fmla="val 63881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0854" y="4288222"/>
              <a:ext cx="503186" cy="503186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7691" y="4282814"/>
              <a:ext cx="503186" cy="503186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3840447" y="4334352"/>
              <a:ext cx="998991" cy="4001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dirty="0" smtClean="0"/>
                <a:t>주인의 프로필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표시</a:t>
              </a:r>
              <a:endParaRPr lang="ko-KR" altLang="en-US" sz="1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251031" y="4342061"/>
              <a:ext cx="1127232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dirty="0" smtClean="0"/>
                <a:t>매니저의 프로필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표시</a:t>
              </a:r>
              <a:endParaRPr lang="ko-KR" altLang="en-US" sz="1000" dirty="0"/>
            </a:p>
          </p:txBody>
        </p:sp>
        <p:cxnSp>
          <p:nvCxnSpPr>
            <p:cNvPr id="66" name="직선 화살표 연결선 65"/>
            <p:cNvCxnSpPr>
              <a:stCxn id="64" idx="3"/>
              <a:endCxn id="54" idx="1"/>
            </p:cNvCxnSpPr>
            <p:nvPr/>
          </p:nvCxnSpPr>
          <p:spPr>
            <a:xfrm>
              <a:off x="4839438" y="4534407"/>
              <a:ext cx="2582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>
              <a:stCxn id="65" idx="1"/>
              <a:endCxn id="53" idx="3"/>
            </p:cNvCxnSpPr>
            <p:nvPr/>
          </p:nvCxnSpPr>
          <p:spPr>
            <a:xfrm flipH="1" flipV="1">
              <a:off x="7994040" y="4539815"/>
              <a:ext cx="256991" cy="23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968172" y="4820878"/>
              <a:ext cx="1043876" cy="4001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dirty="0" err="1" smtClean="0"/>
                <a:t>퀘스트</a:t>
              </a:r>
              <a:r>
                <a:rPr lang="ko-KR" altLang="en-US" sz="1000" dirty="0" smtClean="0"/>
                <a:t> 수락 시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ko-KR" altLang="en-US" sz="1000" smtClean="0"/>
                <a:t>채워짐</a:t>
              </a:r>
              <a:endParaRPr lang="ko-KR" altLang="en-US" sz="10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19336" y="5231544"/>
              <a:ext cx="1300356" cy="55399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dirty="0" smtClean="0"/>
                <a:t>일정 이상 경험치를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ko-KR" altLang="en-US" sz="1000" smtClean="0"/>
                <a:t>사용 </a:t>
              </a:r>
              <a:r>
                <a:rPr lang="ko-KR" altLang="en-US" sz="1000" dirty="0" smtClean="0"/>
                <a:t>했을 때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채워짐</a:t>
              </a:r>
              <a:endParaRPr lang="ko-KR" altLang="en-US" sz="10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642786" y="5780448"/>
              <a:ext cx="1601721" cy="55399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dirty="0" smtClean="0"/>
                <a:t>모든 </a:t>
              </a:r>
              <a:r>
                <a:rPr lang="ko-KR" altLang="en-US" sz="1000" dirty="0" err="1" smtClean="0"/>
                <a:t>퀘스트</a:t>
              </a:r>
              <a:r>
                <a:rPr lang="ko-KR" altLang="en-US" sz="1000" dirty="0" smtClean="0"/>
                <a:t> 완료에 따른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경험치를 사용 했을 때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채워짐</a:t>
              </a:r>
              <a:endParaRPr lang="ko-KR" altLang="en-US" sz="1000" dirty="0"/>
            </a:p>
          </p:txBody>
        </p:sp>
        <p:cxnSp>
          <p:nvCxnSpPr>
            <p:cNvPr id="80" name="직선 화살표 연결선 79"/>
            <p:cNvCxnSpPr>
              <a:stCxn id="77" idx="3"/>
            </p:cNvCxnSpPr>
            <p:nvPr/>
          </p:nvCxnSpPr>
          <p:spPr>
            <a:xfrm>
              <a:off x="5012048" y="5020933"/>
              <a:ext cx="373108" cy="86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>
              <a:stCxn id="78" idx="3"/>
              <a:endCxn id="59" idx="1"/>
            </p:cNvCxnSpPr>
            <p:nvPr/>
          </p:nvCxnSpPr>
          <p:spPr>
            <a:xfrm flipV="1">
              <a:off x="5319692" y="5210822"/>
              <a:ext cx="609377" cy="2977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>
              <a:stCxn id="79" idx="0"/>
              <a:endCxn id="60" idx="1"/>
            </p:cNvCxnSpPr>
            <p:nvPr/>
          </p:nvCxnSpPr>
          <p:spPr>
            <a:xfrm flipV="1">
              <a:off x="5443647" y="5212441"/>
              <a:ext cx="880373" cy="56800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8100124" y="4878429"/>
              <a:ext cx="1043876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dirty="0" err="1" smtClean="0"/>
                <a:t>퀘스트</a:t>
              </a:r>
              <a:r>
                <a:rPr lang="ko-KR" altLang="en-US" sz="1000" dirty="0" smtClean="0"/>
                <a:t> 수락 시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ko-KR" altLang="en-US" sz="1000" smtClean="0"/>
                <a:t>채워짐</a:t>
              </a:r>
              <a:endParaRPr lang="ko-KR" altLang="en-US" sz="10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077907" y="5362487"/>
              <a:ext cx="1300356" cy="55399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dirty="0" smtClean="0"/>
                <a:t>일정 이상 경험치를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ko-KR" altLang="en-US" sz="1000" smtClean="0"/>
                <a:t>사용 </a:t>
              </a:r>
              <a:r>
                <a:rPr lang="ko-KR" altLang="en-US" sz="1000" dirty="0" smtClean="0"/>
                <a:t>했을 때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채워짐</a:t>
              </a:r>
              <a:endParaRPr lang="ko-KR" altLang="en-US" sz="10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557712" y="5780448"/>
              <a:ext cx="1601721" cy="55399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dirty="0" smtClean="0"/>
                <a:t>모든 </a:t>
              </a:r>
              <a:r>
                <a:rPr lang="ko-KR" altLang="en-US" sz="1000" dirty="0" err="1" smtClean="0"/>
                <a:t>퀘스트</a:t>
              </a:r>
              <a:r>
                <a:rPr lang="ko-KR" altLang="en-US" sz="1000" dirty="0" smtClean="0"/>
                <a:t> 완료에 따른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경험치를 사용 했을 때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채워짐</a:t>
              </a:r>
              <a:endParaRPr lang="ko-KR" altLang="en-US" sz="1000" dirty="0"/>
            </a:p>
          </p:txBody>
        </p:sp>
        <p:cxnSp>
          <p:nvCxnSpPr>
            <p:cNvPr id="102" name="직선 화살표 연결선 101"/>
            <p:cNvCxnSpPr>
              <a:stCxn id="99" idx="1"/>
            </p:cNvCxnSpPr>
            <p:nvPr/>
          </p:nvCxnSpPr>
          <p:spPr>
            <a:xfrm flipH="1" flipV="1">
              <a:off x="7587049" y="5066270"/>
              <a:ext cx="513075" cy="1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>
              <a:stCxn id="100" idx="1"/>
              <a:endCxn id="62" idx="1"/>
            </p:cNvCxnSpPr>
            <p:nvPr/>
          </p:nvCxnSpPr>
          <p:spPr>
            <a:xfrm flipH="1" flipV="1">
              <a:off x="7113922" y="5212441"/>
              <a:ext cx="963985" cy="4270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>
              <a:stCxn id="113" idx="0"/>
              <a:endCxn id="56" idx="1"/>
            </p:cNvCxnSpPr>
            <p:nvPr/>
          </p:nvCxnSpPr>
          <p:spPr>
            <a:xfrm flipH="1" flipV="1">
              <a:off x="6504385" y="4882580"/>
              <a:ext cx="333" cy="15234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5232575" y="6406048"/>
              <a:ext cx="2544286" cy="55399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dirty="0" smtClean="0"/>
                <a:t>주인과 매니저가 모두 하트를 채우면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채워지면서 해당 </a:t>
              </a:r>
              <a:r>
                <a:rPr lang="ko-KR" altLang="en-US" sz="1000" dirty="0" err="1" smtClean="0"/>
                <a:t>엔티티에</a:t>
              </a:r>
              <a:r>
                <a:rPr lang="ko-KR" altLang="en-US" sz="1000" dirty="0" smtClean="0"/>
                <a:t> 추가 경험치가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지급됨</a:t>
              </a:r>
              <a:endParaRPr lang="ko-KR" altLang="en-US" sz="1000" dirty="0"/>
            </a:p>
          </p:txBody>
        </p:sp>
      </p:grpSp>
      <p:cxnSp>
        <p:nvCxnSpPr>
          <p:cNvPr id="118" name="직선 화살표 연결선 117"/>
          <p:cNvCxnSpPr>
            <a:stCxn id="101" idx="0"/>
            <a:endCxn id="61" idx="1"/>
          </p:cNvCxnSpPr>
          <p:nvPr/>
        </p:nvCxnSpPr>
        <p:spPr>
          <a:xfrm flipH="1" flipV="1">
            <a:off x="6718971" y="5212441"/>
            <a:ext cx="639602" cy="568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6" name="그림 15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8832" y="798988"/>
            <a:ext cx="2962275" cy="2362200"/>
          </a:xfrm>
          <a:prstGeom prst="rect">
            <a:avLst/>
          </a:prstGeom>
        </p:spPr>
      </p:pic>
      <p:pic>
        <p:nvPicPr>
          <p:cNvPr id="158" name="그림 15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8" t="51907" r="5364" b="20658"/>
          <a:stretch/>
        </p:blipFill>
        <p:spPr>
          <a:xfrm>
            <a:off x="6240721" y="2096412"/>
            <a:ext cx="1440160" cy="648073"/>
          </a:xfrm>
          <a:prstGeom prst="rect">
            <a:avLst/>
          </a:prstGeom>
        </p:spPr>
      </p:pic>
      <p:grpSp>
        <p:nvGrpSpPr>
          <p:cNvPr id="168" name="그룹 167"/>
          <p:cNvGrpSpPr/>
          <p:nvPr/>
        </p:nvGrpSpPr>
        <p:grpSpPr>
          <a:xfrm>
            <a:off x="6078031" y="315292"/>
            <a:ext cx="1440160" cy="1306853"/>
            <a:chOff x="6078031" y="315292"/>
            <a:chExt cx="1440160" cy="1306853"/>
          </a:xfrm>
        </p:grpSpPr>
        <p:grpSp>
          <p:nvGrpSpPr>
            <p:cNvPr id="165" name="그룹 164"/>
            <p:cNvGrpSpPr/>
            <p:nvPr/>
          </p:nvGrpSpPr>
          <p:grpSpPr>
            <a:xfrm>
              <a:off x="6078031" y="315292"/>
              <a:ext cx="1440160" cy="1306853"/>
              <a:chOff x="6078031" y="315292"/>
              <a:chExt cx="1440160" cy="1306853"/>
            </a:xfrm>
          </p:grpSpPr>
          <p:pic>
            <p:nvPicPr>
              <p:cNvPr id="157" name="그림 15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018" t="51907" r="5364" b="20658"/>
              <a:stretch/>
            </p:blipFill>
            <p:spPr>
              <a:xfrm>
                <a:off x="6078031" y="674006"/>
                <a:ext cx="1440160" cy="648073"/>
              </a:xfrm>
              <a:prstGeom prst="rect">
                <a:avLst/>
              </a:prstGeom>
            </p:spPr>
          </p:pic>
          <p:pic>
            <p:nvPicPr>
              <p:cNvPr id="160" name="그림 15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571" t="27413" r="7243" b="57345"/>
              <a:stretch/>
            </p:blipFill>
            <p:spPr>
              <a:xfrm>
                <a:off x="6095846" y="315292"/>
                <a:ext cx="1368152" cy="360040"/>
              </a:xfrm>
              <a:prstGeom prst="rect">
                <a:avLst/>
              </a:prstGeom>
            </p:spPr>
          </p:pic>
          <p:pic>
            <p:nvPicPr>
              <p:cNvPr id="161" name="그림 16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571" t="95152" r="7243" b="596"/>
              <a:stretch/>
            </p:blipFill>
            <p:spPr>
              <a:xfrm>
                <a:off x="6095846" y="1521696"/>
                <a:ext cx="1368152" cy="100449"/>
              </a:xfrm>
              <a:prstGeom prst="rect">
                <a:avLst/>
              </a:prstGeom>
            </p:spPr>
          </p:pic>
          <p:pic>
            <p:nvPicPr>
              <p:cNvPr id="162" name="그림 16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018" t="67417" r="5364" b="28298"/>
              <a:stretch/>
            </p:blipFill>
            <p:spPr>
              <a:xfrm>
                <a:off x="6078031" y="1319945"/>
                <a:ext cx="1440160" cy="101212"/>
              </a:xfrm>
              <a:prstGeom prst="rect">
                <a:avLst/>
              </a:prstGeom>
            </p:spPr>
          </p:pic>
          <p:pic>
            <p:nvPicPr>
              <p:cNvPr id="163" name="그림 16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018" t="67417" r="5364" b="28298"/>
              <a:stretch/>
            </p:blipFill>
            <p:spPr>
              <a:xfrm>
                <a:off x="6078031" y="1419388"/>
                <a:ext cx="1440160" cy="101212"/>
              </a:xfrm>
              <a:prstGeom prst="rect">
                <a:avLst/>
              </a:prstGeom>
            </p:spPr>
          </p:pic>
          <p:sp>
            <p:nvSpPr>
              <p:cNvPr id="159" name="TextBox 158"/>
              <p:cNvSpPr txBox="1"/>
              <p:nvPr/>
            </p:nvSpPr>
            <p:spPr>
              <a:xfrm>
                <a:off x="6255658" y="1276213"/>
                <a:ext cx="95731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/>
                  <a:t>성장 중단 하기</a:t>
                </a:r>
                <a:endParaRPr lang="ko-KR" altLang="en-US" sz="900" dirty="0"/>
              </a:p>
            </p:txBody>
          </p:sp>
        </p:grpSp>
        <p:sp>
          <p:nvSpPr>
            <p:cNvPr id="166" name="직사각형 165"/>
            <p:cNvSpPr/>
            <p:nvPr/>
          </p:nvSpPr>
          <p:spPr>
            <a:xfrm>
              <a:off x="6354089" y="419100"/>
              <a:ext cx="1004483" cy="1816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278306" y="385415"/>
              <a:ext cx="9172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err="1" smtClean="0"/>
                <a:t>성장형</a:t>
              </a:r>
              <a:r>
                <a:rPr lang="ko-KR" altLang="en-US" sz="900" dirty="0" smtClean="0"/>
                <a:t> </a:t>
              </a:r>
              <a:r>
                <a:rPr lang="ko-KR" altLang="en-US" sz="900" dirty="0" err="1" smtClean="0"/>
                <a:t>엔티티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7111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436096" y="939973"/>
            <a:ext cx="3409950" cy="4486275"/>
            <a:chOff x="2867025" y="1185862"/>
            <a:chExt cx="3409950" cy="44862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7025" y="1185862"/>
              <a:ext cx="3409950" cy="448627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187973" y="1255085"/>
              <a:ext cx="2828652" cy="24622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성장형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엔티티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퀘스트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1</a:t>
              </a:r>
              <a:endParaRPr lang="ko-KR" altLang="en-US" sz="10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68923" y="2569535"/>
              <a:ext cx="2828652" cy="24622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성장형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엔티티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퀘스트</a:t>
              </a:r>
              <a:r>
                <a:rPr lang="ko-KR" altLang="en-US" sz="1000" dirty="0" smtClean="0"/>
                <a:t> </a:t>
              </a:r>
              <a:r>
                <a:rPr lang="en-US" altLang="ko-KR" sz="1000" dirty="0"/>
                <a:t>2</a:t>
              </a:r>
              <a:endParaRPr lang="ko-KR" altLang="en-US" sz="10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75273" y="3883985"/>
              <a:ext cx="2828652" cy="24622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유료형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성장형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엔티티</a:t>
              </a:r>
              <a:r>
                <a:rPr lang="ko-KR" altLang="en-US" sz="1000" dirty="0" smtClean="0"/>
                <a:t> </a:t>
              </a:r>
              <a:r>
                <a:rPr lang="ko-KR" altLang="en-US" sz="1000" dirty="0" err="1" smtClean="0"/>
                <a:t>퀘스트</a:t>
              </a:r>
              <a:r>
                <a:rPr lang="ko-KR" altLang="en-US" sz="1000" dirty="0" smtClean="0"/>
                <a:t> </a:t>
              </a:r>
              <a:r>
                <a:rPr lang="en-US" altLang="ko-KR" sz="1000" dirty="0" smtClean="0"/>
                <a:t>1</a:t>
              </a:r>
              <a:endParaRPr lang="ko-KR" altLang="en-US" sz="1000"/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6632"/>
            <a:ext cx="472440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15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그룹 126"/>
          <p:cNvGrpSpPr/>
          <p:nvPr/>
        </p:nvGrpSpPr>
        <p:grpSpPr>
          <a:xfrm>
            <a:off x="0" y="-1"/>
            <a:ext cx="9013822" cy="6686551"/>
            <a:chOff x="0" y="-1"/>
            <a:chExt cx="9013822" cy="6686551"/>
          </a:xfrm>
        </p:grpSpPr>
        <p:pic>
          <p:nvPicPr>
            <p:cNvPr id="95" name="그림 9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01"/>
            <a:stretch/>
          </p:blipFill>
          <p:spPr>
            <a:xfrm>
              <a:off x="4993411" y="0"/>
              <a:ext cx="4020411" cy="668655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4724400" cy="6276975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298" b="46656"/>
            <a:stretch/>
          </p:blipFill>
          <p:spPr>
            <a:xfrm>
              <a:off x="0" y="4489623"/>
              <a:ext cx="4724400" cy="108952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82398" y="2194820"/>
              <a:ext cx="9989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err="1" smtClean="0">
                  <a:solidFill>
                    <a:schemeClr val="bg1"/>
                  </a:solidFill>
                </a:rPr>
                <a:t>엔티티</a:t>
              </a:r>
              <a:r>
                <a:rPr lang="ko-KR" altLang="en-US" sz="1000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000" dirty="0" err="1" smtClean="0">
                  <a:solidFill>
                    <a:schemeClr val="bg1"/>
                  </a:solidFill>
                </a:rPr>
                <a:t>썸네일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&amp;</a:t>
              </a:r>
            </a:p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이름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직선 화살표 연결선 7"/>
            <p:cNvCxnSpPr>
              <a:stCxn id="7" idx="0"/>
              <a:endCxn id="93" idx="2"/>
            </p:cNvCxnSpPr>
            <p:nvPr/>
          </p:nvCxnSpPr>
          <p:spPr>
            <a:xfrm flipV="1">
              <a:off x="881894" y="1900378"/>
              <a:ext cx="60002" cy="2944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31978" y="2104939"/>
              <a:ext cx="7425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관리 현황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UI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 flipV="1">
              <a:off x="2611395" y="1589903"/>
              <a:ext cx="370702" cy="5107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pic>
          <p:nvPicPr>
            <p:cNvPr id="47" name="그림 4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95" r="63718" b="93040"/>
            <a:stretch/>
          </p:blipFill>
          <p:spPr>
            <a:xfrm>
              <a:off x="0" y="0"/>
              <a:ext cx="1152295" cy="436872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95" r="63718" b="93040"/>
            <a:stretch/>
          </p:blipFill>
          <p:spPr>
            <a:xfrm>
              <a:off x="1753491" y="2161"/>
              <a:ext cx="1204160" cy="436872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127511" y="17489"/>
              <a:ext cx="245612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(</a:t>
              </a:r>
              <a:r>
                <a:rPr lang="ko-KR" altLang="en-US" sz="1400" smtClean="0">
                  <a:solidFill>
                    <a:schemeClr val="bg1"/>
                  </a:solidFill>
                </a:rPr>
                <a:t>성장형 </a:t>
              </a:r>
              <a:r>
                <a:rPr lang="ko-KR" altLang="en-US" sz="1400" dirty="0" err="1" smtClean="0">
                  <a:solidFill>
                    <a:schemeClr val="bg1"/>
                  </a:solidFill>
                </a:rPr>
                <a:t>엔티티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400" smtClean="0">
                  <a:solidFill>
                    <a:schemeClr val="bg1"/>
                  </a:solidFill>
                </a:rPr>
                <a:t>아이템 이름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870" t="6390" r="1005" b="86727"/>
            <a:stretch/>
          </p:blipFill>
          <p:spPr>
            <a:xfrm>
              <a:off x="1834516" y="461604"/>
              <a:ext cx="2084619" cy="432048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3009" y="508216"/>
              <a:ext cx="2865732" cy="552985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95395" y="1048182"/>
              <a:ext cx="2584928" cy="554784"/>
            </a:xfrm>
            <a:prstGeom prst="rect">
              <a:avLst/>
            </a:prstGeom>
          </p:spPr>
        </p:pic>
        <p:sp>
          <p:nvSpPr>
            <p:cNvPr id="53" name="모서리가 둥근 직사각형 52"/>
            <p:cNvSpPr/>
            <p:nvPr/>
          </p:nvSpPr>
          <p:spPr>
            <a:xfrm>
              <a:off x="3613647" y="1708045"/>
              <a:ext cx="948331" cy="21441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/>
                <a:t>퀘스트</a:t>
              </a:r>
              <a:r>
                <a:rPr lang="ko-KR" altLang="en-US" sz="900" dirty="0" smtClean="0"/>
                <a:t> 받기</a:t>
              </a:r>
              <a:endParaRPr lang="ko-KR" altLang="en-US" sz="900" dirty="0"/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1884881" y="940075"/>
              <a:ext cx="2272681" cy="637781"/>
              <a:chOff x="2868363" y="5043976"/>
              <a:chExt cx="2272681" cy="637781"/>
            </a:xfrm>
          </p:grpSpPr>
          <p:grpSp>
            <p:nvGrpSpPr>
              <p:cNvPr id="55" name="그룹 54"/>
              <p:cNvGrpSpPr/>
              <p:nvPr/>
            </p:nvGrpSpPr>
            <p:grpSpPr>
              <a:xfrm>
                <a:off x="2868363" y="5380595"/>
                <a:ext cx="2272681" cy="301162"/>
                <a:chOff x="1923769" y="5341620"/>
                <a:chExt cx="2272681" cy="301162"/>
              </a:xfrm>
            </p:grpSpPr>
            <p:sp>
              <p:nvSpPr>
                <p:cNvPr id="58" name="하트 57"/>
                <p:cNvSpPr/>
                <p:nvPr/>
              </p:nvSpPr>
              <p:spPr>
                <a:xfrm>
                  <a:off x="1923769" y="5341620"/>
                  <a:ext cx="297924" cy="297924"/>
                </a:xfrm>
                <a:prstGeom prst="hear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하트 58"/>
                <p:cNvSpPr/>
                <p:nvPr/>
              </p:nvSpPr>
              <p:spPr>
                <a:xfrm>
                  <a:off x="2318720" y="5341620"/>
                  <a:ext cx="297924" cy="297924"/>
                </a:xfrm>
                <a:prstGeom prst="hear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하트 59"/>
                <p:cNvSpPr/>
                <p:nvPr/>
              </p:nvSpPr>
              <p:spPr>
                <a:xfrm>
                  <a:off x="2713671" y="5343239"/>
                  <a:ext cx="297924" cy="297924"/>
                </a:xfrm>
                <a:prstGeom prst="hear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하트 60"/>
                <p:cNvSpPr/>
                <p:nvPr/>
              </p:nvSpPr>
              <p:spPr>
                <a:xfrm>
                  <a:off x="3108622" y="5343239"/>
                  <a:ext cx="297924" cy="297924"/>
                </a:xfrm>
                <a:prstGeom prst="hear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하트 61"/>
                <p:cNvSpPr/>
                <p:nvPr/>
              </p:nvSpPr>
              <p:spPr>
                <a:xfrm>
                  <a:off x="3503573" y="5343239"/>
                  <a:ext cx="297924" cy="297924"/>
                </a:xfrm>
                <a:prstGeom prst="hear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하트 62"/>
                <p:cNvSpPr/>
                <p:nvPr/>
              </p:nvSpPr>
              <p:spPr>
                <a:xfrm>
                  <a:off x="3898526" y="5344858"/>
                  <a:ext cx="297924" cy="297924"/>
                </a:xfrm>
                <a:prstGeom prst="hear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6" name="하트 55"/>
              <p:cNvSpPr/>
              <p:nvPr/>
            </p:nvSpPr>
            <p:spPr>
              <a:xfrm rot="19800000">
                <a:off x="3838224" y="5164461"/>
                <a:ext cx="199157" cy="199157"/>
              </a:xfrm>
              <a:prstGeom prst="hear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하트 56"/>
              <p:cNvSpPr/>
              <p:nvPr/>
            </p:nvSpPr>
            <p:spPr>
              <a:xfrm rot="2600023">
                <a:off x="4030915" y="5043976"/>
                <a:ext cx="277289" cy="277289"/>
              </a:xfrm>
              <a:prstGeom prst="hear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2696277" y="628478"/>
              <a:ext cx="870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오늘의 관리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65" name="모서리가 둥근 사각형 설명선 64"/>
            <p:cNvSpPr/>
            <p:nvPr/>
          </p:nvSpPr>
          <p:spPr>
            <a:xfrm>
              <a:off x="3904310" y="620487"/>
              <a:ext cx="654345" cy="570850"/>
            </a:xfrm>
            <a:prstGeom prst="wedgeRoundRectCallout">
              <a:avLst>
                <a:gd name="adj1" fmla="val -35289"/>
                <a:gd name="adj2" fmla="val 62500"/>
                <a:gd name="adj3" fmla="val 1666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사각형 설명선 65"/>
            <p:cNvSpPr/>
            <p:nvPr/>
          </p:nvSpPr>
          <p:spPr>
            <a:xfrm>
              <a:off x="1525892" y="623990"/>
              <a:ext cx="654345" cy="570850"/>
            </a:xfrm>
            <a:prstGeom prst="wedgeRoundRectCallout">
              <a:avLst>
                <a:gd name="adj1" fmla="val 30968"/>
                <a:gd name="adj2" fmla="val 63881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0579" y="652018"/>
              <a:ext cx="503186" cy="503186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7416" y="646610"/>
              <a:ext cx="503186" cy="503186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057"/>
            <a:stretch/>
          </p:blipFill>
          <p:spPr>
            <a:xfrm>
              <a:off x="0" y="5643325"/>
              <a:ext cx="4724400" cy="624111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13231" y="5644457"/>
              <a:ext cx="1152244" cy="621846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65392" y="5644457"/>
              <a:ext cx="1152244" cy="621846"/>
            </a:xfrm>
            <a:prstGeom prst="rect">
              <a:avLst/>
            </a:prstGeom>
          </p:spPr>
        </p:pic>
        <p:sp>
          <p:nvSpPr>
            <p:cNvPr id="72" name="모서리가 둥근 직사각형 71"/>
            <p:cNvSpPr/>
            <p:nvPr/>
          </p:nvSpPr>
          <p:spPr>
            <a:xfrm>
              <a:off x="1305238" y="5787891"/>
              <a:ext cx="2103450" cy="4003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사용하기</a:t>
              </a:r>
              <a:endParaRPr lang="ko-KR" altLang="en-US" dirty="0"/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161070" y="4819180"/>
              <a:ext cx="4353265" cy="40033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161070" y="4819180"/>
              <a:ext cx="2277330" cy="4003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897632" y="4456945"/>
              <a:ext cx="1035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100/200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577756" y="3663452"/>
              <a:ext cx="9989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err="1" smtClean="0">
                  <a:solidFill>
                    <a:schemeClr val="bg1"/>
                  </a:solidFill>
                </a:rPr>
                <a:t>엔티티</a:t>
              </a:r>
              <a:r>
                <a:rPr lang="ko-KR" altLang="en-US" sz="1000" dirty="0" smtClean="0">
                  <a:solidFill>
                    <a:schemeClr val="bg1"/>
                  </a:solidFill>
                </a:rPr>
                <a:t> 경험치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표시 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UI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78" name="직선 화살표 연결선 77"/>
            <p:cNvCxnSpPr/>
            <p:nvPr/>
          </p:nvCxnSpPr>
          <p:spPr>
            <a:xfrm>
              <a:off x="3069734" y="4063562"/>
              <a:ext cx="1" cy="5756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pic>
          <p:nvPicPr>
            <p:cNvPr id="91" name="그림 9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70" t="68342" r="46722" b="28216"/>
            <a:stretch/>
          </p:blipFill>
          <p:spPr>
            <a:xfrm>
              <a:off x="336841" y="4275648"/>
              <a:ext cx="1512168" cy="216024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263636" y="4260548"/>
              <a:ext cx="870751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</a:rPr>
                <a:t>획득 경험치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06520" y="1654157"/>
              <a:ext cx="870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아이템 이름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87928" y="2271764"/>
              <a:ext cx="870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err="1" smtClean="0">
                  <a:solidFill>
                    <a:schemeClr val="bg1"/>
                  </a:solidFill>
                </a:rPr>
                <a:t>퀘스트</a:t>
              </a:r>
              <a:r>
                <a:rPr lang="ko-KR" altLang="en-US" sz="1000" dirty="0" smtClean="0">
                  <a:solidFill>
                    <a:schemeClr val="bg1"/>
                  </a:solidFill>
                </a:rPr>
                <a:t> 획득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00" smtClean="0">
                  <a:solidFill>
                    <a:schemeClr val="bg1"/>
                  </a:solidFill>
                </a:rPr>
                <a:t>버튼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직선 화살표 연결선 11"/>
            <p:cNvCxnSpPr>
              <a:stCxn id="11" idx="0"/>
              <a:endCxn id="53" idx="2"/>
            </p:cNvCxnSpPr>
            <p:nvPr/>
          </p:nvCxnSpPr>
          <p:spPr>
            <a:xfrm flipV="1">
              <a:off x="4023304" y="1922455"/>
              <a:ext cx="64509" cy="3493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pic>
          <p:nvPicPr>
            <p:cNvPr id="110" name="그림 10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922" t="4849" r="19989" b="89767"/>
            <a:stretch/>
          </p:blipFill>
          <p:spPr>
            <a:xfrm>
              <a:off x="5052175" y="319721"/>
              <a:ext cx="1080120" cy="360040"/>
            </a:xfrm>
            <a:prstGeom prst="rect">
              <a:avLst/>
            </a:prstGeom>
          </p:spPr>
        </p:pic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60169" y="311033"/>
              <a:ext cx="709612" cy="365792"/>
            </a:xfrm>
            <a:prstGeom prst="rect">
              <a:avLst/>
            </a:prstGeom>
          </p:spPr>
        </p:pic>
        <p:pic>
          <p:nvPicPr>
            <p:cNvPr id="111" name="그림 1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174" t="4116" r="629" b="89422"/>
            <a:stretch/>
          </p:blipFill>
          <p:spPr>
            <a:xfrm>
              <a:off x="6148112" y="277905"/>
              <a:ext cx="1105176" cy="432048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5347226" y="389048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smtClean="0">
                  <a:solidFill>
                    <a:schemeClr val="bg1"/>
                  </a:solidFill>
                </a:rPr>
                <a:t>기타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5240846" y="1036319"/>
              <a:ext cx="945770" cy="9242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/>
                <a:t>경험치아이템</a:t>
              </a:r>
              <a:endParaRPr lang="ko-KR" altLang="en-US" sz="1600" dirty="0"/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6472402" y="1040438"/>
              <a:ext cx="945770" cy="9242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경험치아이템</a:t>
              </a:r>
              <a:endParaRPr lang="ko-KR" altLang="en-US" sz="1600" dirty="0"/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7745148" y="1044557"/>
              <a:ext cx="945770" cy="92428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경험치아이템</a:t>
              </a:r>
              <a:endParaRPr lang="ko-KR" altLang="en-US" sz="1600" dirty="0"/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5236727" y="2498535"/>
              <a:ext cx="945770" cy="92428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경험치아이템</a:t>
              </a:r>
              <a:endParaRPr lang="ko-KR" altLang="en-US" sz="1600" dirty="0"/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6468283" y="2502654"/>
              <a:ext cx="945770" cy="92428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경험치아이템</a:t>
              </a:r>
              <a:endParaRPr lang="ko-KR" altLang="en-US" sz="1600" dirty="0"/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7741029" y="2506773"/>
              <a:ext cx="945770" cy="92428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경험치아이템</a:t>
              </a:r>
              <a:endParaRPr lang="ko-KR" altLang="en-US" sz="1600" dirty="0"/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5257322" y="3927800"/>
              <a:ext cx="945770" cy="924286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경험치아이템</a:t>
              </a:r>
              <a:endParaRPr lang="ko-KR" altLang="en-US" sz="16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147190" y="1945321"/>
              <a:ext cx="1159292" cy="200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chemeClr val="bg1"/>
                  </a:solidFill>
                </a:rPr>
                <a:t>경험치 아이템 </a:t>
              </a:r>
              <a:r>
                <a:rPr lang="en-US" altLang="ko-KR" sz="700" dirty="0">
                  <a:solidFill>
                    <a:schemeClr val="bg1"/>
                  </a:solidFill>
                </a:rPr>
                <a:t>–</a:t>
              </a:r>
              <a:r>
                <a:rPr lang="ko-KR" altLang="en-US" sz="700">
                  <a:solidFill>
                    <a:schemeClr val="bg1"/>
                  </a:solidFill>
                </a:rPr>
                <a:t> </a:t>
              </a:r>
              <a:r>
                <a:rPr lang="en-US" altLang="ko-KR" sz="700" dirty="0">
                  <a:solidFill>
                    <a:schemeClr val="bg1"/>
                  </a:solidFill>
                </a:rPr>
                <a:t>300exp</a:t>
              </a:r>
              <a:endParaRPr lang="ko-KR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437612" y="1932964"/>
              <a:ext cx="1159292" cy="200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chemeClr val="bg1"/>
                  </a:solidFill>
                </a:rPr>
                <a:t>경험치 아이템 </a:t>
              </a:r>
              <a:r>
                <a:rPr lang="en-US" altLang="ko-KR" sz="700" dirty="0">
                  <a:solidFill>
                    <a:schemeClr val="bg1"/>
                  </a:solidFill>
                </a:rPr>
                <a:t>–</a:t>
              </a:r>
              <a:r>
                <a:rPr lang="ko-KR" altLang="en-US" sz="700">
                  <a:solidFill>
                    <a:schemeClr val="bg1"/>
                  </a:solidFill>
                </a:rPr>
                <a:t> </a:t>
              </a:r>
              <a:r>
                <a:rPr lang="en-US" altLang="ko-KR" sz="700" dirty="0">
                  <a:solidFill>
                    <a:schemeClr val="bg1"/>
                  </a:solidFill>
                </a:rPr>
                <a:t>300exp</a:t>
              </a:r>
              <a:endParaRPr lang="ko-KR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659815" y="1937725"/>
              <a:ext cx="1159292" cy="200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 smtClean="0">
                  <a:solidFill>
                    <a:schemeClr val="bg1"/>
                  </a:solidFill>
                </a:rPr>
                <a:t>경험치 아이템 </a:t>
              </a:r>
              <a:r>
                <a:rPr lang="en-US" altLang="ko-KR" sz="700" dirty="0" smtClean="0">
                  <a:solidFill>
                    <a:schemeClr val="bg1"/>
                  </a:solidFill>
                </a:rPr>
                <a:t>–</a:t>
              </a:r>
              <a:r>
                <a:rPr lang="ko-KR" altLang="en-US" sz="700" smtClean="0">
                  <a:solidFill>
                    <a:schemeClr val="bg1"/>
                  </a:solidFill>
                </a:rPr>
                <a:t> </a:t>
              </a:r>
              <a:r>
                <a:rPr lang="en-US" altLang="ko-KR" sz="700" dirty="0" smtClean="0">
                  <a:solidFill>
                    <a:schemeClr val="bg1"/>
                  </a:solidFill>
                </a:rPr>
                <a:t>300exp</a:t>
              </a:r>
              <a:endParaRPr lang="ko-KR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200736" y="3391061"/>
              <a:ext cx="1159292" cy="200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chemeClr val="bg1"/>
                  </a:solidFill>
                </a:rPr>
                <a:t>경험치 아이템 </a:t>
              </a:r>
              <a:r>
                <a:rPr lang="en-US" altLang="ko-KR" sz="700" dirty="0">
                  <a:solidFill>
                    <a:schemeClr val="bg1"/>
                  </a:solidFill>
                </a:rPr>
                <a:t>–</a:t>
              </a:r>
              <a:r>
                <a:rPr lang="ko-KR" altLang="en-US" sz="700">
                  <a:solidFill>
                    <a:schemeClr val="bg1"/>
                  </a:solidFill>
                </a:rPr>
                <a:t> </a:t>
              </a:r>
              <a:r>
                <a:rPr lang="en-US" altLang="ko-KR" sz="700" dirty="0">
                  <a:solidFill>
                    <a:schemeClr val="bg1"/>
                  </a:solidFill>
                </a:rPr>
                <a:t>300exp</a:t>
              </a:r>
              <a:endParaRPr lang="ko-KR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491158" y="3378704"/>
              <a:ext cx="1159292" cy="200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chemeClr val="bg1"/>
                  </a:solidFill>
                </a:rPr>
                <a:t>경험치 아이템 </a:t>
              </a:r>
              <a:r>
                <a:rPr lang="en-US" altLang="ko-KR" sz="700" dirty="0">
                  <a:solidFill>
                    <a:schemeClr val="bg1"/>
                  </a:solidFill>
                </a:rPr>
                <a:t>–</a:t>
              </a:r>
              <a:r>
                <a:rPr lang="ko-KR" altLang="en-US" sz="700">
                  <a:solidFill>
                    <a:schemeClr val="bg1"/>
                  </a:solidFill>
                </a:rPr>
                <a:t> </a:t>
              </a:r>
              <a:r>
                <a:rPr lang="en-US" altLang="ko-KR" sz="700" dirty="0">
                  <a:solidFill>
                    <a:schemeClr val="bg1"/>
                  </a:solidFill>
                </a:rPr>
                <a:t>300exp</a:t>
              </a:r>
              <a:endParaRPr lang="ko-KR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713361" y="3383465"/>
              <a:ext cx="1159292" cy="200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 smtClean="0">
                  <a:solidFill>
                    <a:schemeClr val="bg1"/>
                  </a:solidFill>
                </a:rPr>
                <a:t>경험치 아이템 </a:t>
              </a:r>
              <a:r>
                <a:rPr lang="en-US" altLang="ko-KR" sz="700" dirty="0" smtClean="0">
                  <a:solidFill>
                    <a:schemeClr val="bg1"/>
                  </a:solidFill>
                </a:rPr>
                <a:t>–</a:t>
              </a:r>
              <a:r>
                <a:rPr lang="ko-KR" altLang="en-US" sz="700" smtClean="0">
                  <a:solidFill>
                    <a:schemeClr val="bg1"/>
                  </a:solidFill>
                </a:rPr>
                <a:t> </a:t>
              </a:r>
              <a:r>
                <a:rPr lang="en-US" altLang="ko-KR" sz="700" dirty="0" smtClean="0">
                  <a:solidFill>
                    <a:schemeClr val="bg1"/>
                  </a:solidFill>
                </a:rPr>
                <a:t>300exp</a:t>
              </a:r>
              <a:endParaRPr lang="ko-KR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138952" y="4845040"/>
              <a:ext cx="1159292" cy="200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chemeClr val="bg1"/>
                  </a:solidFill>
                </a:rPr>
                <a:t>경험치 아이템 </a:t>
              </a:r>
              <a:r>
                <a:rPr lang="en-US" altLang="ko-KR" sz="700" dirty="0">
                  <a:solidFill>
                    <a:schemeClr val="bg1"/>
                  </a:solidFill>
                </a:rPr>
                <a:t>–</a:t>
              </a:r>
              <a:r>
                <a:rPr lang="ko-KR" altLang="en-US" sz="700">
                  <a:solidFill>
                    <a:schemeClr val="bg1"/>
                  </a:solidFill>
                </a:rPr>
                <a:t> </a:t>
              </a:r>
              <a:r>
                <a:rPr lang="en-US" altLang="ko-KR" sz="700" dirty="0" smtClean="0">
                  <a:solidFill>
                    <a:schemeClr val="bg1"/>
                  </a:solidFill>
                </a:rPr>
                <a:t>100exp</a:t>
              </a:r>
              <a:endParaRPr lang="ko-KR" altLang="en-US" sz="7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326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7504" y="188640"/>
            <a:ext cx="5328592" cy="2520280"/>
            <a:chOff x="107504" y="1628800"/>
            <a:chExt cx="5328592" cy="2520280"/>
          </a:xfrm>
        </p:grpSpPr>
        <p:grpSp>
          <p:nvGrpSpPr>
            <p:cNvPr id="21" name="그룹 20"/>
            <p:cNvGrpSpPr/>
            <p:nvPr/>
          </p:nvGrpSpPr>
          <p:grpSpPr>
            <a:xfrm>
              <a:off x="377521" y="1913416"/>
              <a:ext cx="4622117" cy="2044792"/>
              <a:chOff x="377521" y="1913416"/>
              <a:chExt cx="4622117" cy="2044792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377521" y="2251720"/>
                <a:ext cx="1005644" cy="1706488"/>
                <a:chOff x="833224" y="2708920"/>
                <a:chExt cx="1005644" cy="1706488"/>
              </a:xfrm>
            </p:grpSpPr>
            <p:pic>
              <p:nvPicPr>
                <p:cNvPr id="4" name="그림 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6780" y="2708920"/>
                  <a:ext cx="792088" cy="792088"/>
                </a:xfrm>
                <a:prstGeom prst="rect">
                  <a:avLst/>
                </a:prstGeom>
              </p:spPr>
            </p:pic>
            <p:pic>
              <p:nvPicPr>
                <p:cNvPr id="5" name="그림 4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3224" y="2708920"/>
                  <a:ext cx="609600" cy="609600"/>
                </a:xfrm>
                <a:prstGeom prst="rect">
                  <a:avLst/>
                </a:prstGeom>
              </p:spPr>
            </p:pic>
            <p:sp>
              <p:nvSpPr>
                <p:cNvPr id="6" name="직사각형 5"/>
                <p:cNvSpPr/>
                <p:nvPr/>
              </p:nvSpPr>
              <p:spPr>
                <a:xfrm>
                  <a:off x="880343" y="3501008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 err="1" smtClean="0"/>
                    <a:t>엔티티</a:t>
                  </a:r>
                  <a:r>
                    <a:rPr lang="ko-KR" altLang="en-US" sz="900" dirty="0" smtClean="0"/>
                    <a:t> 획득</a:t>
                  </a:r>
                  <a:endParaRPr lang="en-US" altLang="ko-KR" sz="900" dirty="0" smtClean="0"/>
                </a:p>
                <a:p>
                  <a:pPr algn="ctr"/>
                  <a:r>
                    <a:rPr lang="en-US" altLang="ko-KR" sz="900" dirty="0" smtClean="0"/>
                    <a:t>(</a:t>
                  </a:r>
                  <a:r>
                    <a:rPr lang="ko-KR" altLang="en-US" sz="900" dirty="0" smtClean="0"/>
                    <a:t>구매</a:t>
                  </a:r>
                  <a:endParaRPr lang="en-US" altLang="ko-KR" sz="900" dirty="0" smtClean="0"/>
                </a:p>
                <a:p>
                  <a:pPr algn="ctr"/>
                  <a:r>
                    <a:rPr lang="en-US" altLang="ko-KR" sz="900" dirty="0" smtClean="0"/>
                    <a:t>/</a:t>
                  </a:r>
                  <a:r>
                    <a:rPr lang="ko-KR" altLang="en-US" sz="900" dirty="0" smtClean="0"/>
                    <a:t>이벤트를 통한 획득</a:t>
                  </a:r>
                  <a:r>
                    <a:rPr lang="en-US" altLang="ko-KR" sz="900" dirty="0" smtClean="0"/>
                    <a:t>)</a:t>
                  </a:r>
                  <a:endParaRPr lang="ko-KR" altLang="en-US" sz="900" dirty="0"/>
                </a:p>
              </p:txBody>
            </p:sp>
          </p:grpSp>
          <p:sp>
            <p:nvSpPr>
              <p:cNvPr id="8" name="오른쪽 화살표 7"/>
              <p:cNvSpPr/>
              <p:nvPr/>
            </p:nvSpPr>
            <p:spPr>
              <a:xfrm>
                <a:off x="1547664" y="2647764"/>
                <a:ext cx="576064" cy="915540"/>
              </a:xfrm>
              <a:prstGeom prst="right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" name="그룹 16"/>
              <p:cNvGrpSpPr/>
              <p:nvPr/>
            </p:nvGrpSpPr>
            <p:grpSpPr>
              <a:xfrm>
                <a:off x="2302406" y="2181785"/>
                <a:ext cx="914400" cy="1776423"/>
                <a:chOff x="2302406" y="2181785"/>
                <a:chExt cx="914400" cy="1776423"/>
              </a:xfrm>
            </p:grpSpPr>
            <p:pic>
              <p:nvPicPr>
                <p:cNvPr id="12" name="그림 1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84871" y="2181785"/>
                  <a:ext cx="749469" cy="749469"/>
                </a:xfrm>
                <a:prstGeom prst="rect">
                  <a:avLst/>
                </a:prstGeom>
              </p:spPr>
            </p:pic>
            <p:sp>
              <p:nvSpPr>
                <p:cNvPr id="13" name="직사각형 12"/>
                <p:cNvSpPr/>
                <p:nvPr/>
              </p:nvSpPr>
              <p:spPr>
                <a:xfrm>
                  <a:off x="2302406" y="3043808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 err="1" smtClean="0"/>
                    <a:t>엔티티</a:t>
                  </a:r>
                  <a:r>
                    <a:rPr lang="ko-KR" altLang="en-US" sz="900" dirty="0" smtClean="0"/>
                    <a:t> 성장</a:t>
                  </a:r>
                  <a:endParaRPr lang="ko-KR" altLang="en-US" sz="900" dirty="0"/>
                </a:p>
              </p:txBody>
            </p:sp>
          </p:grpSp>
          <p:grpSp>
            <p:nvGrpSpPr>
              <p:cNvPr id="18" name="그룹 17"/>
              <p:cNvGrpSpPr/>
              <p:nvPr/>
            </p:nvGrpSpPr>
            <p:grpSpPr>
              <a:xfrm>
                <a:off x="3981800" y="1913416"/>
                <a:ext cx="1017838" cy="2044792"/>
                <a:chOff x="3981800" y="1913416"/>
                <a:chExt cx="1017838" cy="2044792"/>
              </a:xfrm>
            </p:grpSpPr>
            <p:pic>
              <p:nvPicPr>
                <p:cNvPr id="16" name="그림 15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81800" y="1913416"/>
                  <a:ext cx="1017838" cy="1017838"/>
                </a:xfrm>
                <a:prstGeom prst="rect">
                  <a:avLst/>
                </a:prstGeom>
              </p:spPr>
            </p:pic>
            <p:sp>
              <p:nvSpPr>
                <p:cNvPr id="19" name="직사각형 18"/>
                <p:cNvSpPr/>
                <p:nvPr/>
              </p:nvSpPr>
              <p:spPr>
                <a:xfrm>
                  <a:off x="4003956" y="3043808"/>
                  <a:ext cx="995682" cy="9144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 smtClean="0"/>
                    <a:t>작물</a:t>
                  </a:r>
                  <a:endParaRPr lang="en-US" altLang="ko-KR" sz="900" dirty="0" smtClean="0"/>
                </a:p>
                <a:p>
                  <a:pPr algn="ctr"/>
                  <a:r>
                    <a:rPr lang="ko-KR" altLang="en-US" sz="900" dirty="0" smtClean="0"/>
                    <a:t>성장완료 및 </a:t>
                  </a:r>
                  <a:endParaRPr lang="en-US" altLang="ko-KR" sz="900" dirty="0" smtClean="0"/>
                </a:p>
                <a:p>
                  <a:pPr algn="ctr"/>
                  <a:r>
                    <a:rPr lang="ko-KR" altLang="en-US" sz="900" dirty="0" smtClean="0"/>
                    <a:t>열매 맺기 단계</a:t>
                  </a:r>
                  <a:endParaRPr lang="ko-KR" altLang="en-US" sz="900" dirty="0"/>
                </a:p>
              </p:txBody>
            </p:sp>
          </p:grpSp>
          <p:sp>
            <p:nvSpPr>
              <p:cNvPr id="20" name="오른쪽 화살표 19"/>
              <p:cNvSpPr/>
              <p:nvPr/>
            </p:nvSpPr>
            <p:spPr>
              <a:xfrm>
                <a:off x="3288287" y="2556519"/>
                <a:ext cx="576064" cy="915540"/>
              </a:xfrm>
              <a:prstGeom prst="right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/>
            <p:cNvSpPr/>
            <p:nvPr/>
          </p:nvSpPr>
          <p:spPr>
            <a:xfrm>
              <a:off x="107504" y="1628800"/>
              <a:ext cx="5328592" cy="252028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7504" y="1628800"/>
              <a:ext cx="2880320" cy="4462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작물 성장 완료 및 열매 맺기 단계까지는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 기존 작물과 동일</a:t>
              </a:r>
              <a:endParaRPr lang="ko-KR" altLang="en-US" sz="1000" dirty="0"/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572" y="982175"/>
            <a:ext cx="609600" cy="6096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982175"/>
            <a:ext cx="609600" cy="609600"/>
          </a:xfrm>
          <a:prstGeom prst="rect">
            <a:avLst/>
          </a:prstGeom>
        </p:spPr>
      </p:pic>
      <p:grpSp>
        <p:nvGrpSpPr>
          <p:cNvPr id="55" name="그룹 54"/>
          <p:cNvGrpSpPr/>
          <p:nvPr/>
        </p:nvGrpSpPr>
        <p:grpSpPr>
          <a:xfrm>
            <a:off x="380674" y="3601825"/>
            <a:ext cx="5328592" cy="2520280"/>
            <a:chOff x="380674" y="3601825"/>
            <a:chExt cx="5328592" cy="2520280"/>
          </a:xfrm>
        </p:grpSpPr>
        <p:grpSp>
          <p:nvGrpSpPr>
            <p:cNvPr id="41" name="그룹 40"/>
            <p:cNvGrpSpPr/>
            <p:nvPr/>
          </p:nvGrpSpPr>
          <p:grpSpPr>
            <a:xfrm>
              <a:off x="527226" y="4081019"/>
              <a:ext cx="1593608" cy="1225029"/>
              <a:chOff x="306070" y="3717032"/>
              <a:chExt cx="2394619" cy="1840777"/>
            </a:xfrm>
          </p:grpSpPr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1840" y="3717032"/>
                <a:ext cx="1017838" cy="1017838"/>
              </a:xfrm>
              <a:prstGeom prst="rect">
                <a:avLst/>
              </a:prstGeom>
            </p:spPr>
          </p:pic>
          <p:sp>
            <p:nvSpPr>
              <p:cNvPr id="29" name="원형 화살표 28"/>
              <p:cNvSpPr/>
              <p:nvPr/>
            </p:nvSpPr>
            <p:spPr>
              <a:xfrm rot="17559338">
                <a:off x="418567" y="4349663"/>
                <a:ext cx="978408" cy="978408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4864975"/>
                  <a:gd name="adj5" fmla="val 1250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원형 화살표 31"/>
              <p:cNvSpPr/>
              <p:nvPr/>
            </p:nvSpPr>
            <p:spPr>
              <a:xfrm rot="15743630" flipV="1">
                <a:off x="1346492" y="4218859"/>
                <a:ext cx="978408" cy="1134096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5455853"/>
                  <a:gd name="adj5" fmla="val 1250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070" y="4948209"/>
                <a:ext cx="609600" cy="609600"/>
              </a:xfrm>
              <a:prstGeom prst="rect">
                <a:avLst/>
              </a:prstGeom>
            </p:spPr>
          </p:pic>
          <p:pic>
            <p:nvPicPr>
              <p:cNvPr id="33" name="그림 32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91089" y="4903136"/>
                <a:ext cx="609600" cy="609600"/>
              </a:xfrm>
              <a:prstGeom prst="rect">
                <a:avLst/>
              </a:prstGeom>
            </p:spPr>
          </p:pic>
        </p:grpSp>
        <p:sp>
          <p:nvSpPr>
            <p:cNvPr id="37" name="직사각형 36"/>
            <p:cNvSpPr/>
            <p:nvPr/>
          </p:nvSpPr>
          <p:spPr>
            <a:xfrm>
              <a:off x="501809" y="5392789"/>
              <a:ext cx="1619025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남녀 </a:t>
              </a:r>
              <a:r>
                <a:rPr lang="en-US" altLang="ko-KR" sz="900" dirty="0" smtClean="0"/>
                <a:t>1</a:t>
              </a:r>
              <a:r>
                <a:rPr lang="ko-KR" altLang="en-US" sz="900" dirty="0" smtClean="0"/>
                <a:t>명씩 러브 </a:t>
              </a:r>
              <a:r>
                <a:rPr lang="ko-KR" altLang="en-US" sz="900" dirty="0" err="1" smtClean="0"/>
                <a:t>캐미</a:t>
              </a:r>
              <a:r>
                <a:rPr lang="ko-KR" altLang="en-US" sz="900" dirty="0" smtClean="0"/>
                <a:t> 작물에 </a:t>
              </a:r>
              <a:r>
                <a:rPr lang="ko-KR" altLang="en-US" sz="900" dirty="0" err="1" smtClean="0"/>
                <a:t>알바</a:t>
              </a:r>
              <a:r>
                <a:rPr lang="ko-KR" altLang="en-US" sz="900" dirty="0" smtClean="0"/>
                <a:t> 신청</a:t>
              </a:r>
              <a:endParaRPr lang="ko-KR" altLang="en-US" sz="900" dirty="0"/>
            </a:p>
          </p:txBody>
        </p:sp>
        <p:sp>
          <p:nvSpPr>
            <p:cNvPr id="38" name="오른쪽 화살표 37"/>
            <p:cNvSpPr/>
            <p:nvPr/>
          </p:nvSpPr>
          <p:spPr>
            <a:xfrm>
              <a:off x="2129924" y="4543262"/>
              <a:ext cx="391066" cy="621522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571770" y="4404984"/>
              <a:ext cx="1096363" cy="871068"/>
              <a:chOff x="3394356" y="4062458"/>
              <a:chExt cx="1573773" cy="1250373"/>
            </a:xfrm>
          </p:grpSpPr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22518" y="4062458"/>
                <a:ext cx="609600" cy="609600"/>
              </a:xfrm>
              <a:prstGeom prst="rect">
                <a:avLst/>
              </a:prstGeom>
            </p:spPr>
          </p:pic>
          <p:pic>
            <p:nvPicPr>
              <p:cNvPr id="43" name="그림 42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94356" y="4703231"/>
                <a:ext cx="609600" cy="609600"/>
              </a:xfrm>
              <a:prstGeom prst="rect">
                <a:avLst/>
              </a:prstGeom>
            </p:spPr>
          </p:pic>
          <p:pic>
            <p:nvPicPr>
              <p:cNvPr id="44" name="그림 43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8529" y="4696448"/>
                <a:ext cx="609600" cy="609600"/>
              </a:xfrm>
              <a:prstGeom prst="rect">
                <a:avLst/>
              </a:prstGeom>
            </p:spPr>
          </p:pic>
          <p:sp>
            <p:nvSpPr>
              <p:cNvPr id="45" name="오른쪽 화살표 44"/>
              <p:cNvSpPr/>
              <p:nvPr/>
            </p:nvSpPr>
            <p:spPr>
              <a:xfrm rot="7863944">
                <a:off x="3678501" y="4475864"/>
                <a:ext cx="288032" cy="345863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오른쪽 화살표 45"/>
              <p:cNvSpPr/>
              <p:nvPr/>
            </p:nvSpPr>
            <p:spPr>
              <a:xfrm rot="2568073">
                <a:off x="4288101" y="4473315"/>
                <a:ext cx="288032" cy="345863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2339752" y="5392789"/>
              <a:ext cx="1546954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/>
                <a:t>‘</a:t>
              </a:r>
              <a:r>
                <a:rPr lang="ko-KR" altLang="en-US" sz="900" dirty="0" err="1" smtClean="0"/>
                <a:t>썸</a:t>
              </a:r>
              <a:r>
                <a:rPr lang="en-US" altLang="ko-KR" sz="900" dirty="0" smtClean="0"/>
                <a:t>’</a:t>
              </a:r>
              <a:r>
                <a:rPr lang="ko-KR" altLang="en-US" sz="900" dirty="0" smtClean="0"/>
                <a:t> 미션 획득</a:t>
              </a:r>
              <a:endParaRPr lang="ko-KR" altLang="en-US" sz="900" dirty="0"/>
            </a:p>
          </p:txBody>
        </p:sp>
        <p:sp>
          <p:nvSpPr>
            <p:cNvPr id="52" name="오른쪽 화살표 51"/>
            <p:cNvSpPr/>
            <p:nvPr/>
          </p:nvSpPr>
          <p:spPr>
            <a:xfrm>
              <a:off x="3691173" y="4559605"/>
              <a:ext cx="391066" cy="621522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4145398" y="4320943"/>
              <a:ext cx="1402879" cy="1010901"/>
              <a:chOff x="4145398" y="4049496"/>
              <a:chExt cx="1402879" cy="1010901"/>
            </a:xfrm>
          </p:grpSpPr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5398" y="4559605"/>
                <a:ext cx="326627" cy="326627"/>
              </a:xfrm>
              <a:prstGeom prst="rect">
                <a:avLst/>
              </a:prstGeom>
            </p:spPr>
          </p:pic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76047" y="4366431"/>
                <a:ext cx="391955" cy="391955"/>
              </a:xfrm>
              <a:prstGeom prst="rect">
                <a:avLst/>
              </a:prstGeom>
            </p:spPr>
          </p:pic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8818" y="4543739"/>
                <a:ext cx="326627" cy="326627"/>
              </a:xfrm>
              <a:prstGeom prst="rect">
                <a:avLst/>
              </a:prstGeom>
            </p:spPr>
          </p:pic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0451" y="4352571"/>
                <a:ext cx="707826" cy="707826"/>
              </a:xfrm>
              <a:prstGeom prst="rect">
                <a:avLst/>
              </a:prstGeom>
            </p:spPr>
          </p:pic>
          <p:sp>
            <p:nvSpPr>
              <p:cNvPr id="54" name="원형 화살표 53"/>
              <p:cNvSpPr/>
              <p:nvPr/>
            </p:nvSpPr>
            <p:spPr>
              <a:xfrm rot="20436634">
                <a:off x="4453623" y="4237980"/>
                <a:ext cx="651126" cy="651126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4404188"/>
                  <a:gd name="adj5" fmla="val 1250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덧셈 기호 49"/>
              <p:cNvSpPr/>
              <p:nvPr/>
            </p:nvSpPr>
            <p:spPr>
              <a:xfrm>
                <a:off x="4699398" y="4049496"/>
                <a:ext cx="226285" cy="226285"/>
              </a:xfrm>
              <a:prstGeom prst="mathPlus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4018200" y="5382567"/>
              <a:ext cx="1546954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/>
                <a:t>썸</a:t>
              </a:r>
              <a:r>
                <a:rPr lang="ko-KR" altLang="en-US" sz="900" dirty="0" smtClean="0"/>
                <a:t> 미션 수행을 통한</a:t>
              </a:r>
              <a:endParaRPr lang="en-US" altLang="ko-KR" sz="900" dirty="0" smtClean="0"/>
            </a:p>
            <a:p>
              <a:pPr algn="ctr"/>
              <a:r>
                <a:rPr lang="ko-KR" altLang="en-US" sz="900" dirty="0" smtClean="0"/>
                <a:t>작물 성장</a:t>
              </a:r>
              <a:endParaRPr lang="ko-KR" altLang="en-US" sz="900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80674" y="3601825"/>
              <a:ext cx="5328592" cy="252028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2194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208866" y="839143"/>
            <a:ext cx="791257" cy="750524"/>
            <a:chOff x="1243489" y="447491"/>
            <a:chExt cx="791257" cy="750524"/>
          </a:xfrm>
        </p:grpSpPr>
        <p:grpSp>
          <p:nvGrpSpPr>
            <p:cNvPr id="2" name="그룹 1"/>
            <p:cNvGrpSpPr/>
            <p:nvPr/>
          </p:nvGrpSpPr>
          <p:grpSpPr>
            <a:xfrm>
              <a:off x="1243489" y="447491"/>
              <a:ext cx="791257" cy="738757"/>
              <a:chOff x="3904310" y="620486"/>
              <a:chExt cx="791257" cy="738757"/>
            </a:xfrm>
          </p:grpSpPr>
          <p:sp>
            <p:nvSpPr>
              <p:cNvPr id="65" name="모서리가 둥근 사각형 설명선 64"/>
              <p:cNvSpPr/>
              <p:nvPr/>
            </p:nvSpPr>
            <p:spPr>
              <a:xfrm>
                <a:off x="3904310" y="620486"/>
                <a:ext cx="791257" cy="738757"/>
              </a:xfrm>
              <a:prstGeom prst="wedgeRoundRectCallout">
                <a:avLst>
                  <a:gd name="adj1" fmla="val -35289"/>
                  <a:gd name="adj2" fmla="val 62500"/>
                  <a:gd name="adj3" fmla="val 1666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4720" y="652018"/>
                <a:ext cx="503186" cy="503186"/>
              </a:xfrm>
              <a:prstGeom prst="rect">
                <a:avLst/>
              </a:prstGeom>
            </p:spPr>
          </p:pic>
        </p:grpSp>
        <p:sp>
          <p:nvSpPr>
            <p:cNvPr id="73" name="TextBox 72"/>
            <p:cNvSpPr txBox="1"/>
            <p:nvPr/>
          </p:nvSpPr>
          <p:spPr>
            <a:xfrm>
              <a:off x="1312932" y="951794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smtClean="0">
                  <a:solidFill>
                    <a:schemeClr val="bg1"/>
                  </a:solidFill>
                </a:rPr>
                <a:t>유저이름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0" y="-1"/>
            <a:ext cx="9013822" cy="6686551"/>
            <a:chOff x="0" y="-1"/>
            <a:chExt cx="9013822" cy="6686551"/>
          </a:xfrm>
        </p:grpSpPr>
        <p:pic>
          <p:nvPicPr>
            <p:cNvPr id="95" name="그림 9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01"/>
            <a:stretch/>
          </p:blipFill>
          <p:spPr>
            <a:xfrm>
              <a:off x="4993411" y="0"/>
              <a:ext cx="4020411" cy="668655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4724400" cy="6276975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298" b="46656"/>
            <a:stretch/>
          </p:blipFill>
          <p:spPr>
            <a:xfrm>
              <a:off x="0" y="4489623"/>
              <a:ext cx="4724400" cy="108952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82398" y="2194820"/>
              <a:ext cx="9989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err="1" smtClean="0">
                  <a:solidFill>
                    <a:schemeClr val="bg1"/>
                  </a:solidFill>
                </a:rPr>
                <a:t>엔티티</a:t>
              </a:r>
              <a:r>
                <a:rPr lang="ko-KR" altLang="en-US" sz="1000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000" dirty="0" err="1" smtClean="0">
                  <a:solidFill>
                    <a:schemeClr val="bg1"/>
                  </a:solidFill>
                </a:rPr>
                <a:t>썸네일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&amp;</a:t>
              </a:r>
            </a:p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이름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직선 화살표 연결선 7"/>
            <p:cNvCxnSpPr>
              <a:stCxn id="7" idx="0"/>
              <a:endCxn id="93" idx="2"/>
            </p:cNvCxnSpPr>
            <p:nvPr/>
          </p:nvCxnSpPr>
          <p:spPr>
            <a:xfrm flipV="1">
              <a:off x="881894" y="1900378"/>
              <a:ext cx="60002" cy="2944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167859" y="1784899"/>
              <a:ext cx="870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아이템 설명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pic>
          <p:nvPicPr>
            <p:cNvPr id="47" name="그림 4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95" r="63718" b="93040"/>
            <a:stretch/>
          </p:blipFill>
          <p:spPr>
            <a:xfrm>
              <a:off x="0" y="0"/>
              <a:ext cx="1152295" cy="436872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95" r="63718" b="93040"/>
            <a:stretch/>
          </p:blipFill>
          <p:spPr>
            <a:xfrm>
              <a:off x="1753491" y="2161"/>
              <a:ext cx="1204160" cy="436872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127511" y="17489"/>
              <a:ext cx="245612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(</a:t>
              </a:r>
              <a:r>
                <a:rPr lang="ko-KR" altLang="en-US" sz="1400" smtClean="0">
                  <a:solidFill>
                    <a:schemeClr val="bg1"/>
                  </a:solidFill>
                </a:rPr>
                <a:t>성장형 </a:t>
              </a:r>
              <a:r>
                <a:rPr lang="ko-KR" altLang="en-US" sz="1400" dirty="0" err="1" smtClean="0">
                  <a:solidFill>
                    <a:schemeClr val="bg1"/>
                  </a:solidFill>
                </a:rPr>
                <a:t>엔티티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400" smtClean="0">
                  <a:solidFill>
                    <a:schemeClr val="bg1"/>
                  </a:solidFill>
                </a:rPr>
                <a:t>아이템 이름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870" t="6390" r="1005" b="86727"/>
            <a:stretch/>
          </p:blipFill>
          <p:spPr>
            <a:xfrm>
              <a:off x="1834516" y="461604"/>
              <a:ext cx="2084619" cy="377539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95395" y="1048182"/>
              <a:ext cx="2584928" cy="554784"/>
            </a:xfrm>
            <a:prstGeom prst="rect">
              <a:avLst/>
            </a:prstGeom>
          </p:spPr>
        </p:pic>
        <p:sp>
          <p:nvSpPr>
            <p:cNvPr id="53" name="모서리가 둥근 직사각형 52"/>
            <p:cNvSpPr/>
            <p:nvPr/>
          </p:nvSpPr>
          <p:spPr>
            <a:xfrm>
              <a:off x="3613647" y="1708045"/>
              <a:ext cx="948331" cy="21441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/>
                <a:t>퀘스트</a:t>
              </a:r>
              <a:r>
                <a:rPr lang="ko-KR" altLang="en-US" sz="900" dirty="0" smtClean="0"/>
                <a:t> 받기</a:t>
              </a:r>
              <a:endParaRPr lang="ko-KR" altLang="en-US" sz="9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858078" y="554337"/>
              <a:ext cx="870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>
                  <a:solidFill>
                    <a:schemeClr val="bg1"/>
                  </a:solidFill>
                </a:rPr>
                <a:t>아이템 이름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057"/>
            <a:stretch/>
          </p:blipFill>
          <p:spPr>
            <a:xfrm>
              <a:off x="0" y="5643325"/>
              <a:ext cx="4724400" cy="624111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13231" y="5644457"/>
              <a:ext cx="1152244" cy="621846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65392" y="5644457"/>
              <a:ext cx="1152244" cy="621846"/>
            </a:xfrm>
            <a:prstGeom prst="rect">
              <a:avLst/>
            </a:prstGeom>
          </p:spPr>
        </p:pic>
        <p:sp>
          <p:nvSpPr>
            <p:cNvPr id="72" name="모서리가 둥근 직사각형 71"/>
            <p:cNvSpPr/>
            <p:nvPr/>
          </p:nvSpPr>
          <p:spPr>
            <a:xfrm>
              <a:off x="1305238" y="5787891"/>
              <a:ext cx="2103450" cy="4003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사용하기</a:t>
              </a:r>
              <a:endParaRPr lang="ko-KR" altLang="en-US" dirty="0"/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161070" y="4819180"/>
              <a:ext cx="4353265" cy="40033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161070" y="4819180"/>
              <a:ext cx="2277330" cy="4003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897632" y="4456945"/>
              <a:ext cx="1035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100/200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577756" y="3663452"/>
              <a:ext cx="9989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err="1" smtClean="0">
                  <a:solidFill>
                    <a:schemeClr val="bg1"/>
                  </a:solidFill>
                </a:rPr>
                <a:t>엔티티</a:t>
              </a:r>
              <a:r>
                <a:rPr lang="ko-KR" altLang="en-US" sz="1000" dirty="0" smtClean="0">
                  <a:solidFill>
                    <a:schemeClr val="bg1"/>
                  </a:solidFill>
                </a:rPr>
                <a:t> 경험치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표시 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UI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78" name="직선 화살표 연결선 77"/>
            <p:cNvCxnSpPr/>
            <p:nvPr/>
          </p:nvCxnSpPr>
          <p:spPr>
            <a:xfrm>
              <a:off x="3069734" y="4063562"/>
              <a:ext cx="1" cy="5756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pic>
          <p:nvPicPr>
            <p:cNvPr id="91" name="그림 9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70" t="68342" r="46722" b="28216"/>
            <a:stretch/>
          </p:blipFill>
          <p:spPr>
            <a:xfrm>
              <a:off x="336841" y="4275648"/>
              <a:ext cx="1512168" cy="216024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263636" y="4260548"/>
              <a:ext cx="870751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</a:rPr>
                <a:t>획득 경험치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06520" y="1654157"/>
              <a:ext cx="870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아이템 이름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87928" y="2271764"/>
              <a:ext cx="870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err="1" smtClean="0">
                  <a:solidFill>
                    <a:schemeClr val="bg1"/>
                  </a:solidFill>
                </a:rPr>
                <a:t>퀘스트</a:t>
              </a:r>
              <a:r>
                <a:rPr lang="ko-KR" altLang="en-US" sz="1000" dirty="0" smtClean="0">
                  <a:solidFill>
                    <a:schemeClr val="bg1"/>
                  </a:solidFill>
                </a:rPr>
                <a:t> 획득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00" smtClean="0">
                  <a:solidFill>
                    <a:schemeClr val="bg1"/>
                  </a:solidFill>
                </a:rPr>
                <a:t>버튼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직선 화살표 연결선 11"/>
            <p:cNvCxnSpPr>
              <a:stCxn id="11" idx="0"/>
              <a:endCxn id="53" idx="2"/>
            </p:cNvCxnSpPr>
            <p:nvPr/>
          </p:nvCxnSpPr>
          <p:spPr>
            <a:xfrm flipV="1">
              <a:off x="4023304" y="1922455"/>
              <a:ext cx="64509" cy="3493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pic>
          <p:nvPicPr>
            <p:cNvPr id="110" name="그림 10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922" t="4849" r="19989" b="89767"/>
            <a:stretch/>
          </p:blipFill>
          <p:spPr>
            <a:xfrm>
              <a:off x="5052175" y="319721"/>
              <a:ext cx="1080120" cy="360040"/>
            </a:xfrm>
            <a:prstGeom prst="rect">
              <a:avLst/>
            </a:prstGeom>
          </p:spPr>
        </p:pic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60169" y="311033"/>
              <a:ext cx="709612" cy="365792"/>
            </a:xfrm>
            <a:prstGeom prst="rect">
              <a:avLst/>
            </a:prstGeom>
          </p:spPr>
        </p:pic>
        <p:pic>
          <p:nvPicPr>
            <p:cNvPr id="111" name="그림 1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174" t="4116" r="629" b="89422"/>
            <a:stretch/>
          </p:blipFill>
          <p:spPr>
            <a:xfrm>
              <a:off x="6148112" y="277905"/>
              <a:ext cx="1105176" cy="432048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5347226" y="389048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smtClean="0">
                  <a:solidFill>
                    <a:schemeClr val="bg1"/>
                  </a:solidFill>
                </a:rPr>
                <a:t>기타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5240846" y="1036319"/>
              <a:ext cx="945770" cy="9242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/>
                <a:t>경험치아이템</a:t>
              </a:r>
              <a:endParaRPr lang="ko-KR" altLang="en-US" sz="1600" dirty="0"/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6472402" y="1040438"/>
              <a:ext cx="945770" cy="9242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경험치아이템</a:t>
              </a:r>
              <a:endParaRPr lang="ko-KR" altLang="en-US" sz="1600" dirty="0"/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7745148" y="1044557"/>
              <a:ext cx="945770" cy="92428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경험치아이템</a:t>
              </a:r>
              <a:endParaRPr lang="ko-KR" altLang="en-US" sz="1600" dirty="0"/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5236727" y="2498535"/>
              <a:ext cx="945770" cy="92428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경험치아이템</a:t>
              </a:r>
              <a:endParaRPr lang="ko-KR" altLang="en-US" sz="1600" dirty="0"/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6468283" y="2502654"/>
              <a:ext cx="945770" cy="92428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경험치아이템</a:t>
              </a:r>
              <a:endParaRPr lang="ko-KR" altLang="en-US" sz="1600" dirty="0"/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7741029" y="2506773"/>
              <a:ext cx="945770" cy="92428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경험치아이템</a:t>
              </a:r>
              <a:endParaRPr lang="ko-KR" altLang="en-US" sz="1600" dirty="0"/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5257322" y="3927800"/>
              <a:ext cx="945770" cy="924286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경험치아이템</a:t>
              </a:r>
              <a:endParaRPr lang="ko-KR" altLang="en-US" sz="16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147190" y="1945321"/>
              <a:ext cx="1159292" cy="200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chemeClr val="bg1"/>
                  </a:solidFill>
                </a:rPr>
                <a:t>경험치 아이템 </a:t>
              </a:r>
              <a:r>
                <a:rPr lang="en-US" altLang="ko-KR" sz="700" dirty="0">
                  <a:solidFill>
                    <a:schemeClr val="bg1"/>
                  </a:solidFill>
                </a:rPr>
                <a:t>–</a:t>
              </a:r>
              <a:r>
                <a:rPr lang="ko-KR" altLang="en-US" sz="700">
                  <a:solidFill>
                    <a:schemeClr val="bg1"/>
                  </a:solidFill>
                </a:rPr>
                <a:t> </a:t>
              </a:r>
              <a:r>
                <a:rPr lang="en-US" altLang="ko-KR" sz="700" dirty="0">
                  <a:solidFill>
                    <a:schemeClr val="bg1"/>
                  </a:solidFill>
                </a:rPr>
                <a:t>300exp</a:t>
              </a:r>
              <a:endParaRPr lang="ko-KR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437612" y="1932964"/>
              <a:ext cx="1159292" cy="200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chemeClr val="bg1"/>
                  </a:solidFill>
                </a:rPr>
                <a:t>경험치 아이템 </a:t>
              </a:r>
              <a:r>
                <a:rPr lang="en-US" altLang="ko-KR" sz="700" dirty="0">
                  <a:solidFill>
                    <a:schemeClr val="bg1"/>
                  </a:solidFill>
                </a:rPr>
                <a:t>–</a:t>
              </a:r>
              <a:r>
                <a:rPr lang="ko-KR" altLang="en-US" sz="700">
                  <a:solidFill>
                    <a:schemeClr val="bg1"/>
                  </a:solidFill>
                </a:rPr>
                <a:t> </a:t>
              </a:r>
              <a:r>
                <a:rPr lang="en-US" altLang="ko-KR" sz="700" dirty="0">
                  <a:solidFill>
                    <a:schemeClr val="bg1"/>
                  </a:solidFill>
                </a:rPr>
                <a:t>300exp</a:t>
              </a:r>
              <a:endParaRPr lang="ko-KR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659815" y="1937725"/>
              <a:ext cx="1159292" cy="200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 smtClean="0">
                  <a:solidFill>
                    <a:schemeClr val="bg1"/>
                  </a:solidFill>
                </a:rPr>
                <a:t>경험치 아이템 </a:t>
              </a:r>
              <a:r>
                <a:rPr lang="en-US" altLang="ko-KR" sz="700" dirty="0" smtClean="0">
                  <a:solidFill>
                    <a:schemeClr val="bg1"/>
                  </a:solidFill>
                </a:rPr>
                <a:t>–</a:t>
              </a:r>
              <a:r>
                <a:rPr lang="ko-KR" altLang="en-US" sz="700" smtClean="0">
                  <a:solidFill>
                    <a:schemeClr val="bg1"/>
                  </a:solidFill>
                </a:rPr>
                <a:t> </a:t>
              </a:r>
              <a:r>
                <a:rPr lang="en-US" altLang="ko-KR" sz="700" dirty="0" smtClean="0">
                  <a:solidFill>
                    <a:schemeClr val="bg1"/>
                  </a:solidFill>
                </a:rPr>
                <a:t>300exp</a:t>
              </a:r>
              <a:endParaRPr lang="ko-KR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200736" y="3391061"/>
              <a:ext cx="1159292" cy="200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chemeClr val="bg1"/>
                  </a:solidFill>
                </a:rPr>
                <a:t>경험치 아이템 </a:t>
              </a:r>
              <a:r>
                <a:rPr lang="en-US" altLang="ko-KR" sz="700" dirty="0">
                  <a:solidFill>
                    <a:schemeClr val="bg1"/>
                  </a:solidFill>
                </a:rPr>
                <a:t>–</a:t>
              </a:r>
              <a:r>
                <a:rPr lang="ko-KR" altLang="en-US" sz="700">
                  <a:solidFill>
                    <a:schemeClr val="bg1"/>
                  </a:solidFill>
                </a:rPr>
                <a:t> </a:t>
              </a:r>
              <a:r>
                <a:rPr lang="en-US" altLang="ko-KR" sz="700" dirty="0">
                  <a:solidFill>
                    <a:schemeClr val="bg1"/>
                  </a:solidFill>
                </a:rPr>
                <a:t>300exp</a:t>
              </a:r>
              <a:endParaRPr lang="ko-KR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491158" y="3378704"/>
              <a:ext cx="1159292" cy="200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chemeClr val="bg1"/>
                  </a:solidFill>
                </a:rPr>
                <a:t>경험치 아이템 </a:t>
              </a:r>
              <a:r>
                <a:rPr lang="en-US" altLang="ko-KR" sz="700" dirty="0">
                  <a:solidFill>
                    <a:schemeClr val="bg1"/>
                  </a:solidFill>
                </a:rPr>
                <a:t>–</a:t>
              </a:r>
              <a:r>
                <a:rPr lang="ko-KR" altLang="en-US" sz="700">
                  <a:solidFill>
                    <a:schemeClr val="bg1"/>
                  </a:solidFill>
                </a:rPr>
                <a:t> </a:t>
              </a:r>
              <a:r>
                <a:rPr lang="en-US" altLang="ko-KR" sz="700" dirty="0">
                  <a:solidFill>
                    <a:schemeClr val="bg1"/>
                  </a:solidFill>
                </a:rPr>
                <a:t>300exp</a:t>
              </a:r>
              <a:endParaRPr lang="ko-KR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713361" y="3383465"/>
              <a:ext cx="1159292" cy="200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 smtClean="0">
                  <a:solidFill>
                    <a:schemeClr val="bg1"/>
                  </a:solidFill>
                </a:rPr>
                <a:t>경험치 아이템 </a:t>
              </a:r>
              <a:r>
                <a:rPr lang="en-US" altLang="ko-KR" sz="700" dirty="0" smtClean="0">
                  <a:solidFill>
                    <a:schemeClr val="bg1"/>
                  </a:solidFill>
                </a:rPr>
                <a:t>–</a:t>
              </a:r>
              <a:r>
                <a:rPr lang="ko-KR" altLang="en-US" sz="700" smtClean="0">
                  <a:solidFill>
                    <a:schemeClr val="bg1"/>
                  </a:solidFill>
                </a:rPr>
                <a:t> </a:t>
              </a:r>
              <a:r>
                <a:rPr lang="en-US" altLang="ko-KR" sz="700" dirty="0" smtClean="0">
                  <a:solidFill>
                    <a:schemeClr val="bg1"/>
                  </a:solidFill>
                </a:rPr>
                <a:t>300exp</a:t>
              </a:r>
              <a:endParaRPr lang="ko-KR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138952" y="4845040"/>
              <a:ext cx="1159292" cy="200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chemeClr val="bg1"/>
                  </a:solidFill>
                </a:rPr>
                <a:t>경험치 아이템 </a:t>
              </a:r>
              <a:r>
                <a:rPr lang="en-US" altLang="ko-KR" sz="700" dirty="0">
                  <a:solidFill>
                    <a:schemeClr val="bg1"/>
                  </a:solidFill>
                </a:rPr>
                <a:t>–</a:t>
              </a:r>
              <a:r>
                <a:rPr lang="ko-KR" altLang="en-US" sz="700">
                  <a:solidFill>
                    <a:schemeClr val="bg1"/>
                  </a:solidFill>
                </a:rPr>
                <a:t> </a:t>
              </a:r>
              <a:r>
                <a:rPr lang="en-US" altLang="ko-KR" sz="700" dirty="0" smtClean="0">
                  <a:solidFill>
                    <a:schemeClr val="bg1"/>
                  </a:solidFill>
                </a:rPr>
                <a:t>100exp</a:t>
              </a:r>
              <a:endParaRPr lang="ko-KR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693130" y="989858"/>
              <a:ext cx="13965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</a:rPr>
                <a:t>아이템에 대한 설명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  <a:p>
              <a:r>
                <a:rPr lang="en-US" altLang="ko-KR" sz="1000" dirty="0" smtClean="0">
                  <a:solidFill>
                    <a:schemeClr val="bg1"/>
                  </a:solidFill>
                </a:rPr>
                <a:t>(</a:t>
              </a:r>
              <a:r>
                <a:rPr lang="ko-KR" altLang="en-US" sz="1000" smtClean="0">
                  <a:solidFill>
                    <a:schemeClr val="bg1"/>
                  </a:solidFill>
                </a:rPr>
                <a:t>약 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4~5</a:t>
              </a:r>
              <a:r>
                <a:rPr lang="ko-KR" altLang="en-US" sz="1000" smtClean="0">
                  <a:solidFill>
                    <a:schemeClr val="bg1"/>
                  </a:solidFill>
                </a:rPr>
                <a:t>줄 정도 소모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)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 flipV="1">
              <a:off x="2613660" y="1356361"/>
              <a:ext cx="0" cy="4114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486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-1"/>
            <a:ext cx="9013822" cy="6686551"/>
            <a:chOff x="0" y="-1"/>
            <a:chExt cx="9013822" cy="6686551"/>
          </a:xfrm>
        </p:grpSpPr>
        <p:pic>
          <p:nvPicPr>
            <p:cNvPr id="95" name="그림 9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01"/>
            <a:stretch/>
          </p:blipFill>
          <p:spPr>
            <a:xfrm>
              <a:off x="4993411" y="0"/>
              <a:ext cx="4020411" cy="668655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4724400" cy="6276975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298" b="46656"/>
            <a:stretch/>
          </p:blipFill>
          <p:spPr>
            <a:xfrm>
              <a:off x="0" y="4489623"/>
              <a:ext cx="4724400" cy="1089524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95" r="63718" b="93040"/>
            <a:stretch/>
          </p:blipFill>
          <p:spPr>
            <a:xfrm>
              <a:off x="0" y="0"/>
              <a:ext cx="1152295" cy="436872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95" r="63718" b="93040"/>
            <a:stretch/>
          </p:blipFill>
          <p:spPr>
            <a:xfrm>
              <a:off x="1753491" y="2161"/>
              <a:ext cx="1204160" cy="436872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127511" y="17489"/>
              <a:ext cx="245612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(</a:t>
              </a:r>
              <a:r>
                <a:rPr lang="ko-KR" altLang="en-US" sz="1400" smtClean="0">
                  <a:solidFill>
                    <a:schemeClr val="bg1"/>
                  </a:solidFill>
                </a:rPr>
                <a:t>성장형 </a:t>
              </a:r>
              <a:r>
                <a:rPr lang="ko-KR" altLang="en-US" sz="1400" dirty="0" err="1" smtClean="0">
                  <a:solidFill>
                    <a:schemeClr val="bg1"/>
                  </a:solidFill>
                </a:rPr>
                <a:t>엔티티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400" smtClean="0">
                  <a:solidFill>
                    <a:schemeClr val="bg1"/>
                  </a:solidFill>
                </a:rPr>
                <a:t>아이템 이름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870" t="6390" r="1005" b="86727"/>
            <a:stretch/>
          </p:blipFill>
          <p:spPr>
            <a:xfrm>
              <a:off x="1834516" y="461604"/>
              <a:ext cx="2084619" cy="432048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3009" y="508216"/>
              <a:ext cx="2865732" cy="552985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95395" y="1048182"/>
              <a:ext cx="2584928" cy="554784"/>
            </a:xfrm>
            <a:prstGeom prst="rect">
              <a:avLst/>
            </a:prstGeom>
          </p:spPr>
        </p:pic>
        <p:sp>
          <p:nvSpPr>
            <p:cNvPr id="53" name="모서리가 둥근 직사각형 52"/>
            <p:cNvSpPr/>
            <p:nvPr/>
          </p:nvSpPr>
          <p:spPr>
            <a:xfrm>
              <a:off x="3613647" y="1708045"/>
              <a:ext cx="948331" cy="21441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/>
                <a:t>퀘스트</a:t>
              </a:r>
              <a:r>
                <a:rPr lang="ko-KR" altLang="en-US" sz="900" dirty="0" smtClean="0"/>
                <a:t> 받기</a:t>
              </a:r>
              <a:endParaRPr lang="ko-KR" altLang="en-US" sz="900" dirty="0"/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1884881" y="940075"/>
              <a:ext cx="2272681" cy="637781"/>
              <a:chOff x="2868363" y="5043976"/>
              <a:chExt cx="2272681" cy="637781"/>
            </a:xfrm>
          </p:grpSpPr>
          <p:grpSp>
            <p:nvGrpSpPr>
              <p:cNvPr id="55" name="그룹 54"/>
              <p:cNvGrpSpPr/>
              <p:nvPr/>
            </p:nvGrpSpPr>
            <p:grpSpPr>
              <a:xfrm>
                <a:off x="2868363" y="5380595"/>
                <a:ext cx="2272681" cy="301162"/>
                <a:chOff x="1923769" y="5341620"/>
                <a:chExt cx="2272681" cy="301162"/>
              </a:xfrm>
            </p:grpSpPr>
            <p:sp>
              <p:nvSpPr>
                <p:cNvPr id="58" name="하트 57"/>
                <p:cNvSpPr/>
                <p:nvPr/>
              </p:nvSpPr>
              <p:spPr>
                <a:xfrm>
                  <a:off x="1923769" y="5341620"/>
                  <a:ext cx="297924" cy="297924"/>
                </a:xfrm>
                <a:prstGeom prst="hear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하트 58"/>
                <p:cNvSpPr/>
                <p:nvPr/>
              </p:nvSpPr>
              <p:spPr>
                <a:xfrm>
                  <a:off x="2318720" y="5341620"/>
                  <a:ext cx="297924" cy="297924"/>
                </a:xfrm>
                <a:prstGeom prst="hear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하트 59"/>
                <p:cNvSpPr/>
                <p:nvPr/>
              </p:nvSpPr>
              <p:spPr>
                <a:xfrm>
                  <a:off x="2713671" y="5343239"/>
                  <a:ext cx="297924" cy="297924"/>
                </a:xfrm>
                <a:prstGeom prst="hear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하트 60"/>
                <p:cNvSpPr/>
                <p:nvPr/>
              </p:nvSpPr>
              <p:spPr>
                <a:xfrm>
                  <a:off x="3108622" y="5343239"/>
                  <a:ext cx="297924" cy="297924"/>
                </a:xfrm>
                <a:prstGeom prst="hear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하트 61"/>
                <p:cNvSpPr/>
                <p:nvPr/>
              </p:nvSpPr>
              <p:spPr>
                <a:xfrm>
                  <a:off x="3503573" y="5343239"/>
                  <a:ext cx="297924" cy="297924"/>
                </a:xfrm>
                <a:prstGeom prst="hear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하트 62"/>
                <p:cNvSpPr/>
                <p:nvPr/>
              </p:nvSpPr>
              <p:spPr>
                <a:xfrm>
                  <a:off x="3898526" y="5344858"/>
                  <a:ext cx="297924" cy="297924"/>
                </a:xfrm>
                <a:prstGeom prst="hear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6" name="하트 55"/>
              <p:cNvSpPr/>
              <p:nvPr/>
            </p:nvSpPr>
            <p:spPr>
              <a:xfrm rot="19800000">
                <a:off x="3838224" y="5164461"/>
                <a:ext cx="199157" cy="199157"/>
              </a:xfrm>
              <a:prstGeom prst="hear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하트 56"/>
              <p:cNvSpPr/>
              <p:nvPr/>
            </p:nvSpPr>
            <p:spPr>
              <a:xfrm rot="2600023">
                <a:off x="4030915" y="5043976"/>
                <a:ext cx="277289" cy="277289"/>
              </a:xfrm>
              <a:prstGeom prst="hear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2696277" y="628478"/>
              <a:ext cx="870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오늘의 관리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65" name="모서리가 둥근 사각형 설명선 64"/>
            <p:cNvSpPr/>
            <p:nvPr/>
          </p:nvSpPr>
          <p:spPr>
            <a:xfrm>
              <a:off x="3904310" y="620487"/>
              <a:ext cx="654345" cy="570850"/>
            </a:xfrm>
            <a:prstGeom prst="wedgeRoundRectCallout">
              <a:avLst>
                <a:gd name="adj1" fmla="val -35289"/>
                <a:gd name="adj2" fmla="val 62500"/>
                <a:gd name="adj3" fmla="val 1666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사각형 설명선 65"/>
            <p:cNvSpPr/>
            <p:nvPr/>
          </p:nvSpPr>
          <p:spPr>
            <a:xfrm>
              <a:off x="1525892" y="623990"/>
              <a:ext cx="654345" cy="570850"/>
            </a:xfrm>
            <a:prstGeom prst="wedgeRoundRectCallout">
              <a:avLst>
                <a:gd name="adj1" fmla="val 30968"/>
                <a:gd name="adj2" fmla="val 63881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0579" y="652018"/>
              <a:ext cx="503186" cy="503186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7416" y="646610"/>
              <a:ext cx="503186" cy="503186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057"/>
            <a:stretch/>
          </p:blipFill>
          <p:spPr>
            <a:xfrm>
              <a:off x="0" y="5643325"/>
              <a:ext cx="4724400" cy="624111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13231" y="5644457"/>
              <a:ext cx="1152244" cy="621846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65392" y="5644457"/>
              <a:ext cx="1152244" cy="621846"/>
            </a:xfrm>
            <a:prstGeom prst="rect">
              <a:avLst/>
            </a:prstGeom>
          </p:spPr>
        </p:pic>
        <p:sp>
          <p:nvSpPr>
            <p:cNvPr id="72" name="모서리가 둥근 직사각형 71"/>
            <p:cNvSpPr/>
            <p:nvPr/>
          </p:nvSpPr>
          <p:spPr>
            <a:xfrm>
              <a:off x="1305238" y="5787891"/>
              <a:ext cx="2103450" cy="4003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사용하기</a:t>
              </a:r>
              <a:endParaRPr lang="ko-KR" altLang="en-US" dirty="0"/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161070" y="4819180"/>
              <a:ext cx="4353265" cy="40033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161070" y="4819180"/>
              <a:ext cx="2277330" cy="4003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897632" y="4456945"/>
              <a:ext cx="1035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100/200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pic>
          <p:nvPicPr>
            <p:cNvPr id="91" name="그림 9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70" t="68342" r="46722" b="28216"/>
            <a:stretch/>
          </p:blipFill>
          <p:spPr>
            <a:xfrm>
              <a:off x="336841" y="4275648"/>
              <a:ext cx="1512168" cy="216024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263636" y="4260548"/>
              <a:ext cx="870751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</a:rPr>
                <a:t>획득 경험치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06520" y="1654157"/>
              <a:ext cx="870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아이템 이름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pic>
          <p:nvPicPr>
            <p:cNvPr id="110" name="그림 10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922" t="4849" r="19989" b="89767"/>
            <a:stretch/>
          </p:blipFill>
          <p:spPr>
            <a:xfrm>
              <a:off x="5052175" y="319721"/>
              <a:ext cx="1080120" cy="360040"/>
            </a:xfrm>
            <a:prstGeom prst="rect">
              <a:avLst/>
            </a:prstGeom>
          </p:spPr>
        </p:pic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60169" y="311033"/>
              <a:ext cx="709612" cy="365792"/>
            </a:xfrm>
            <a:prstGeom prst="rect">
              <a:avLst/>
            </a:prstGeom>
          </p:spPr>
        </p:pic>
        <p:pic>
          <p:nvPicPr>
            <p:cNvPr id="111" name="그림 1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174" t="4116" r="629" b="89422"/>
            <a:stretch/>
          </p:blipFill>
          <p:spPr>
            <a:xfrm>
              <a:off x="6148112" y="277905"/>
              <a:ext cx="1105176" cy="432048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5347226" y="389048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smtClean="0">
                  <a:solidFill>
                    <a:schemeClr val="bg1"/>
                  </a:solidFill>
                </a:rPr>
                <a:t>기타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5240846" y="1036319"/>
              <a:ext cx="945770" cy="9242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/>
                <a:t>경험치아이템</a:t>
              </a:r>
              <a:endParaRPr lang="ko-KR" altLang="en-US" sz="1600" dirty="0"/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6472402" y="1040438"/>
              <a:ext cx="945770" cy="9242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경험치아이템</a:t>
              </a:r>
              <a:endParaRPr lang="ko-KR" altLang="en-US" sz="1600" dirty="0"/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7745148" y="1044557"/>
              <a:ext cx="945770" cy="92428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경험치아이템</a:t>
              </a:r>
              <a:endParaRPr lang="ko-KR" altLang="en-US" sz="1600" dirty="0"/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5236727" y="2498535"/>
              <a:ext cx="945770" cy="92428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경험치아이템</a:t>
              </a:r>
              <a:endParaRPr lang="ko-KR" altLang="en-US" sz="1600" dirty="0"/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6468283" y="2502654"/>
              <a:ext cx="945770" cy="92428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경험치아이템</a:t>
              </a:r>
              <a:endParaRPr lang="ko-KR" altLang="en-US" sz="1600" dirty="0"/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7741029" y="2506773"/>
              <a:ext cx="945770" cy="92428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경험치아이템</a:t>
              </a:r>
              <a:endParaRPr lang="ko-KR" altLang="en-US" sz="1600" dirty="0"/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5257322" y="3927800"/>
              <a:ext cx="945770" cy="924286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경험치아이템</a:t>
              </a:r>
              <a:endParaRPr lang="ko-KR" altLang="en-US" sz="16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147190" y="1945321"/>
              <a:ext cx="1159292" cy="200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chemeClr val="bg1"/>
                  </a:solidFill>
                </a:rPr>
                <a:t>경험치 아이템 </a:t>
              </a:r>
              <a:r>
                <a:rPr lang="en-US" altLang="ko-KR" sz="700" dirty="0">
                  <a:solidFill>
                    <a:schemeClr val="bg1"/>
                  </a:solidFill>
                </a:rPr>
                <a:t>–</a:t>
              </a:r>
              <a:r>
                <a:rPr lang="ko-KR" altLang="en-US" sz="700">
                  <a:solidFill>
                    <a:schemeClr val="bg1"/>
                  </a:solidFill>
                </a:rPr>
                <a:t> </a:t>
              </a:r>
              <a:r>
                <a:rPr lang="en-US" altLang="ko-KR" sz="700" dirty="0">
                  <a:solidFill>
                    <a:schemeClr val="bg1"/>
                  </a:solidFill>
                </a:rPr>
                <a:t>300exp</a:t>
              </a:r>
              <a:endParaRPr lang="ko-KR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437612" y="1932964"/>
              <a:ext cx="1159292" cy="200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chemeClr val="bg1"/>
                  </a:solidFill>
                </a:rPr>
                <a:t>경험치 아이템 </a:t>
              </a:r>
              <a:r>
                <a:rPr lang="en-US" altLang="ko-KR" sz="700" dirty="0">
                  <a:solidFill>
                    <a:schemeClr val="bg1"/>
                  </a:solidFill>
                </a:rPr>
                <a:t>–</a:t>
              </a:r>
              <a:r>
                <a:rPr lang="ko-KR" altLang="en-US" sz="700">
                  <a:solidFill>
                    <a:schemeClr val="bg1"/>
                  </a:solidFill>
                </a:rPr>
                <a:t> </a:t>
              </a:r>
              <a:r>
                <a:rPr lang="en-US" altLang="ko-KR" sz="700" dirty="0">
                  <a:solidFill>
                    <a:schemeClr val="bg1"/>
                  </a:solidFill>
                </a:rPr>
                <a:t>300exp</a:t>
              </a:r>
              <a:endParaRPr lang="ko-KR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659815" y="1937725"/>
              <a:ext cx="1159292" cy="200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 smtClean="0">
                  <a:solidFill>
                    <a:schemeClr val="bg1"/>
                  </a:solidFill>
                </a:rPr>
                <a:t>경험치 아이템 </a:t>
              </a:r>
              <a:r>
                <a:rPr lang="en-US" altLang="ko-KR" sz="700" dirty="0" smtClean="0">
                  <a:solidFill>
                    <a:schemeClr val="bg1"/>
                  </a:solidFill>
                </a:rPr>
                <a:t>–</a:t>
              </a:r>
              <a:r>
                <a:rPr lang="ko-KR" altLang="en-US" sz="700" smtClean="0">
                  <a:solidFill>
                    <a:schemeClr val="bg1"/>
                  </a:solidFill>
                </a:rPr>
                <a:t> </a:t>
              </a:r>
              <a:r>
                <a:rPr lang="en-US" altLang="ko-KR" sz="700" dirty="0" smtClean="0">
                  <a:solidFill>
                    <a:schemeClr val="bg1"/>
                  </a:solidFill>
                </a:rPr>
                <a:t>300exp</a:t>
              </a:r>
              <a:endParaRPr lang="ko-KR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200736" y="3391061"/>
              <a:ext cx="1159292" cy="200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chemeClr val="bg1"/>
                  </a:solidFill>
                </a:rPr>
                <a:t>경험치 아이템 </a:t>
              </a:r>
              <a:r>
                <a:rPr lang="en-US" altLang="ko-KR" sz="700" dirty="0">
                  <a:solidFill>
                    <a:schemeClr val="bg1"/>
                  </a:solidFill>
                </a:rPr>
                <a:t>–</a:t>
              </a:r>
              <a:r>
                <a:rPr lang="ko-KR" altLang="en-US" sz="700">
                  <a:solidFill>
                    <a:schemeClr val="bg1"/>
                  </a:solidFill>
                </a:rPr>
                <a:t> </a:t>
              </a:r>
              <a:r>
                <a:rPr lang="en-US" altLang="ko-KR" sz="700" dirty="0">
                  <a:solidFill>
                    <a:schemeClr val="bg1"/>
                  </a:solidFill>
                </a:rPr>
                <a:t>300exp</a:t>
              </a:r>
              <a:endParaRPr lang="ko-KR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491158" y="3378704"/>
              <a:ext cx="1159292" cy="200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chemeClr val="bg1"/>
                  </a:solidFill>
                </a:rPr>
                <a:t>경험치 아이템 </a:t>
              </a:r>
              <a:r>
                <a:rPr lang="en-US" altLang="ko-KR" sz="700" dirty="0">
                  <a:solidFill>
                    <a:schemeClr val="bg1"/>
                  </a:solidFill>
                </a:rPr>
                <a:t>–</a:t>
              </a:r>
              <a:r>
                <a:rPr lang="ko-KR" altLang="en-US" sz="700">
                  <a:solidFill>
                    <a:schemeClr val="bg1"/>
                  </a:solidFill>
                </a:rPr>
                <a:t> </a:t>
              </a:r>
              <a:r>
                <a:rPr lang="en-US" altLang="ko-KR" sz="700" dirty="0">
                  <a:solidFill>
                    <a:schemeClr val="bg1"/>
                  </a:solidFill>
                </a:rPr>
                <a:t>300exp</a:t>
              </a:r>
              <a:endParaRPr lang="ko-KR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713361" y="3383465"/>
              <a:ext cx="1159292" cy="200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 smtClean="0">
                  <a:solidFill>
                    <a:schemeClr val="bg1"/>
                  </a:solidFill>
                </a:rPr>
                <a:t>경험치 아이템 </a:t>
              </a:r>
              <a:r>
                <a:rPr lang="en-US" altLang="ko-KR" sz="700" dirty="0" smtClean="0">
                  <a:solidFill>
                    <a:schemeClr val="bg1"/>
                  </a:solidFill>
                </a:rPr>
                <a:t>–</a:t>
              </a:r>
              <a:r>
                <a:rPr lang="ko-KR" altLang="en-US" sz="700" smtClean="0">
                  <a:solidFill>
                    <a:schemeClr val="bg1"/>
                  </a:solidFill>
                </a:rPr>
                <a:t> </a:t>
              </a:r>
              <a:r>
                <a:rPr lang="en-US" altLang="ko-KR" sz="700" dirty="0" smtClean="0">
                  <a:solidFill>
                    <a:schemeClr val="bg1"/>
                  </a:solidFill>
                </a:rPr>
                <a:t>300exp</a:t>
              </a:r>
              <a:endParaRPr lang="ko-KR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138952" y="4845040"/>
              <a:ext cx="1159292" cy="200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chemeClr val="bg1"/>
                  </a:solidFill>
                </a:rPr>
                <a:t>경험치 아이템 </a:t>
              </a:r>
              <a:r>
                <a:rPr lang="en-US" altLang="ko-KR" sz="700" dirty="0">
                  <a:solidFill>
                    <a:schemeClr val="bg1"/>
                  </a:solidFill>
                </a:rPr>
                <a:t>–</a:t>
              </a:r>
              <a:r>
                <a:rPr lang="ko-KR" altLang="en-US" sz="700">
                  <a:solidFill>
                    <a:schemeClr val="bg1"/>
                  </a:solidFill>
                </a:rPr>
                <a:t> </a:t>
              </a:r>
              <a:r>
                <a:rPr lang="en-US" altLang="ko-KR" sz="700" dirty="0" smtClean="0">
                  <a:solidFill>
                    <a:schemeClr val="bg1"/>
                  </a:solidFill>
                </a:rPr>
                <a:t>100exp</a:t>
              </a:r>
              <a:endParaRPr lang="ko-KR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310500" y="2053692"/>
              <a:ext cx="945770" cy="9242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/>
                <a:t>경험치아이템</a:t>
              </a:r>
              <a:endParaRPr lang="ko-KR" altLang="en-US" sz="16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16844" y="2962694"/>
              <a:ext cx="1159292" cy="200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chemeClr val="bg1"/>
                  </a:solidFill>
                </a:rPr>
                <a:t>경험치 아이템 </a:t>
              </a:r>
              <a:r>
                <a:rPr lang="en-US" altLang="ko-KR" sz="700" dirty="0">
                  <a:solidFill>
                    <a:schemeClr val="bg1"/>
                  </a:solidFill>
                </a:rPr>
                <a:t>–</a:t>
              </a:r>
              <a:r>
                <a:rPr lang="ko-KR" altLang="en-US" sz="700">
                  <a:solidFill>
                    <a:schemeClr val="bg1"/>
                  </a:solidFill>
                </a:rPr>
                <a:t> </a:t>
              </a:r>
              <a:r>
                <a:rPr lang="en-US" altLang="ko-KR" sz="700" dirty="0">
                  <a:solidFill>
                    <a:schemeClr val="bg1"/>
                  </a:solidFill>
                </a:rPr>
                <a:t>300exp</a:t>
              </a:r>
              <a:endParaRPr lang="ko-KR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1484392" y="2057811"/>
              <a:ext cx="945770" cy="9242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경험치아이템</a:t>
              </a:r>
              <a:endParaRPr lang="ko-KR" altLang="en-US" sz="16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449602" y="2950337"/>
              <a:ext cx="1159292" cy="200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chemeClr val="bg1"/>
                  </a:solidFill>
                </a:rPr>
                <a:t>경험치 아이템 </a:t>
              </a:r>
              <a:r>
                <a:rPr lang="en-US" altLang="ko-KR" sz="700" dirty="0">
                  <a:solidFill>
                    <a:schemeClr val="bg1"/>
                  </a:solidFill>
                </a:rPr>
                <a:t>–</a:t>
              </a:r>
              <a:r>
                <a:rPr lang="ko-KR" altLang="en-US" sz="700">
                  <a:solidFill>
                    <a:schemeClr val="bg1"/>
                  </a:solidFill>
                </a:rPr>
                <a:t> </a:t>
              </a:r>
              <a:r>
                <a:rPr lang="en-US" altLang="ko-KR" sz="700" dirty="0">
                  <a:solidFill>
                    <a:schemeClr val="bg1"/>
                  </a:solidFill>
                </a:rPr>
                <a:t>300exp</a:t>
              </a:r>
              <a:endParaRPr lang="ko-KR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2732423" y="2053693"/>
              <a:ext cx="945770" cy="92428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경험치아이템</a:t>
              </a:r>
              <a:endParaRPr lang="ko-KR" altLang="en-US" sz="16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647090" y="2946861"/>
              <a:ext cx="1159292" cy="200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 smtClean="0">
                  <a:solidFill>
                    <a:schemeClr val="bg1"/>
                  </a:solidFill>
                </a:rPr>
                <a:t>경험치 아이템 </a:t>
              </a:r>
              <a:r>
                <a:rPr lang="en-US" altLang="ko-KR" sz="700" dirty="0" smtClean="0">
                  <a:solidFill>
                    <a:schemeClr val="bg1"/>
                  </a:solidFill>
                </a:rPr>
                <a:t>–</a:t>
              </a:r>
              <a:r>
                <a:rPr lang="ko-KR" altLang="en-US" sz="700" smtClean="0">
                  <a:solidFill>
                    <a:schemeClr val="bg1"/>
                  </a:solidFill>
                </a:rPr>
                <a:t> </a:t>
              </a:r>
              <a:r>
                <a:rPr lang="en-US" altLang="ko-KR" sz="700" dirty="0" smtClean="0">
                  <a:solidFill>
                    <a:schemeClr val="bg1"/>
                  </a:solidFill>
                </a:rPr>
                <a:t>300exp</a:t>
              </a:r>
              <a:endParaRPr lang="ko-KR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2" name="왼쪽 화살표 1"/>
            <p:cNvSpPr/>
            <p:nvPr/>
          </p:nvSpPr>
          <p:spPr>
            <a:xfrm rot="3091079">
              <a:off x="8321958" y="1738579"/>
              <a:ext cx="470920" cy="412099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108676" y="928904"/>
              <a:ext cx="1241409" cy="1448161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341520" y="928454"/>
              <a:ext cx="1241409" cy="1448161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589553" y="932573"/>
              <a:ext cx="1241409" cy="1448161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68715" y="2154092"/>
              <a:ext cx="646331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mtClean="0"/>
                <a:t>클릭</a:t>
              </a:r>
              <a:endParaRPr lang="ko-KR" altLang="en-US"/>
            </a:p>
          </p:txBody>
        </p:sp>
        <p:cxnSp>
          <p:nvCxnSpPr>
            <p:cNvPr id="9" name="구부러진 연결선 8"/>
            <p:cNvCxnSpPr>
              <a:stCxn id="5" idx="2"/>
              <a:endCxn id="83" idx="2"/>
            </p:cNvCxnSpPr>
            <p:nvPr/>
          </p:nvCxnSpPr>
          <p:spPr>
            <a:xfrm rot="5400000">
              <a:off x="5397563" y="352598"/>
              <a:ext cx="623492" cy="4965145"/>
            </a:xfrm>
            <a:prstGeom prst="curvedConnector3">
              <a:avLst>
                <a:gd name="adj1" fmla="val 136664"/>
              </a:avLst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2872466" y="3319746"/>
              <a:ext cx="877163" cy="369332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mtClean="0"/>
                <a:t>등록됨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0234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-1"/>
            <a:ext cx="9013822" cy="6686551"/>
            <a:chOff x="0" y="-1"/>
            <a:chExt cx="9013822" cy="6686551"/>
          </a:xfrm>
        </p:grpSpPr>
        <p:pic>
          <p:nvPicPr>
            <p:cNvPr id="95" name="그림 9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01"/>
            <a:stretch/>
          </p:blipFill>
          <p:spPr>
            <a:xfrm>
              <a:off x="4993411" y="0"/>
              <a:ext cx="4020411" cy="668655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4724400" cy="6276975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298" b="46656"/>
            <a:stretch/>
          </p:blipFill>
          <p:spPr>
            <a:xfrm>
              <a:off x="0" y="4489623"/>
              <a:ext cx="4724400" cy="1089524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95" r="63718" b="93040"/>
            <a:stretch/>
          </p:blipFill>
          <p:spPr>
            <a:xfrm>
              <a:off x="0" y="0"/>
              <a:ext cx="1152295" cy="436872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95" r="63718" b="93040"/>
            <a:stretch/>
          </p:blipFill>
          <p:spPr>
            <a:xfrm>
              <a:off x="1753491" y="2161"/>
              <a:ext cx="1204160" cy="436872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127511" y="17489"/>
              <a:ext cx="245612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(</a:t>
              </a:r>
              <a:r>
                <a:rPr lang="ko-KR" altLang="en-US" sz="1400" smtClean="0">
                  <a:solidFill>
                    <a:schemeClr val="bg1"/>
                  </a:solidFill>
                </a:rPr>
                <a:t>성장형 </a:t>
              </a:r>
              <a:r>
                <a:rPr lang="ko-KR" altLang="en-US" sz="1400" dirty="0" err="1" smtClean="0">
                  <a:solidFill>
                    <a:schemeClr val="bg1"/>
                  </a:solidFill>
                </a:rPr>
                <a:t>엔티티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400" smtClean="0">
                  <a:solidFill>
                    <a:schemeClr val="bg1"/>
                  </a:solidFill>
                </a:rPr>
                <a:t>아이템 이름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870" t="6390" r="1005" b="86727"/>
            <a:stretch/>
          </p:blipFill>
          <p:spPr>
            <a:xfrm>
              <a:off x="1834516" y="461604"/>
              <a:ext cx="2084619" cy="432048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3009" y="508216"/>
              <a:ext cx="2865732" cy="552985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95395" y="1048182"/>
              <a:ext cx="2584928" cy="554784"/>
            </a:xfrm>
            <a:prstGeom prst="rect">
              <a:avLst/>
            </a:prstGeom>
          </p:spPr>
        </p:pic>
        <p:sp>
          <p:nvSpPr>
            <p:cNvPr id="53" name="모서리가 둥근 직사각형 52"/>
            <p:cNvSpPr/>
            <p:nvPr/>
          </p:nvSpPr>
          <p:spPr>
            <a:xfrm>
              <a:off x="3613647" y="1708045"/>
              <a:ext cx="948331" cy="21441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/>
                <a:t>퀘스트</a:t>
              </a:r>
              <a:r>
                <a:rPr lang="ko-KR" altLang="en-US" sz="900" dirty="0" smtClean="0"/>
                <a:t> 받기</a:t>
              </a:r>
              <a:endParaRPr lang="ko-KR" altLang="en-US" sz="900" dirty="0"/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1884881" y="940075"/>
              <a:ext cx="2272681" cy="637781"/>
              <a:chOff x="2868363" y="5043976"/>
              <a:chExt cx="2272681" cy="637781"/>
            </a:xfrm>
          </p:grpSpPr>
          <p:grpSp>
            <p:nvGrpSpPr>
              <p:cNvPr id="55" name="그룹 54"/>
              <p:cNvGrpSpPr/>
              <p:nvPr/>
            </p:nvGrpSpPr>
            <p:grpSpPr>
              <a:xfrm>
                <a:off x="2868363" y="5380595"/>
                <a:ext cx="2272681" cy="301162"/>
                <a:chOff x="1923769" y="5341620"/>
                <a:chExt cx="2272681" cy="301162"/>
              </a:xfrm>
            </p:grpSpPr>
            <p:sp>
              <p:nvSpPr>
                <p:cNvPr id="58" name="하트 57"/>
                <p:cNvSpPr/>
                <p:nvPr/>
              </p:nvSpPr>
              <p:spPr>
                <a:xfrm>
                  <a:off x="1923769" y="5341620"/>
                  <a:ext cx="297924" cy="297924"/>
                </a:xfrm>
                <a:prstGeom prst="hear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하트 58"/>
                <p:cNvSpPr/>
                <p:nvPr/>
              </p:nvSpPr>
              <p:spPr>
                <a:xfrm>
                  <a:off x="2318720" y="5341620"/>
                  <a:ext cx="297924" cy="297924"/>
                </a:xfrm>
                <a:prstGeom prst="hear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하트 59"/>
                <p:cNvSpPr/>
                <p:nvPr/>
              </p:nvSpPr>
              <p:spPr>
                <a:xfrm>
                  <a:off x="2713671" y="5343239"/>
                  <a:ext cx="297924" cy="297924"/>
                </a:xfrm>
                <a:prstGeom prst="hear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하트 60"/>
                <p:cNvSpPr/>
                <p:nvPr/>
              </p:nvSpPr>
              <p:spPr>
                <a:xfrm>
                  <a:off x="3108622" y="5343239"/>
                  <a:ext cx="297924" cy="297924"/>
                </a:xfrm>
                <a:prstGeom prst="hear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하트 61"/>
                <p:cNvSpPr/>
                <p:nvPr/>
              </p:nvSpPr>
              <p:spPr>
                <a:xfrm>
                  <a:off x="3503573" y="5343239"/>
                  <a:ext cx="297924" cy="297924"/>
                </a:xfrm>
                <a:prstGeom prst="hear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하트 62"/>
                <p:cNvSpPr/>
                <p:nvPr/>
              </p:nvSpPr>
              <p:spPr>
                <a:xfrm>
                  <a:off x="3898526" y="5344858"/>
                  <a:ext cx="297924" cy="297924"/>
                </a:xfrm>
                <a:prstGeom prst="hear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6" name="하트 55"/>
              <p:cNvSpPr/>
              <p:nvPr/>
            </p:nvSpPr>
            <p:spPr>
              <a:xfrm rot="19800000">
                <a:off x="3838224" y="5164461"/>
                <a:ext cx="199157" cy="199157"/>
              </a:xfrm>
              <a:prstGeom prst="hear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하트 56"/>
              <p:cNvSpPr/>
              <p:nvPr/>
            </p:nvSpPr>
            <p:spPr>
              <a:xfrm rot="2600023">
                <a:off x="4030915" y="5043976"/>
                <a:ext cx="277289" cy="277289"/>
              </a:xfrm>
              <a:prstGeom prst="hear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2696277" y="628478"/>
              <a:ext cx="870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오늘의 관리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65" name="모서리가 둥근 사각형 설명선 64"/>
            <p:cNvSpPr/>
            <p:nvPr/>
          </p:nvSpPr>
          <p:spPr>
            <a:xfrm>
              <a:off x="3904310" y="620487"/>
              <a:ext cx="654345" cy="570850"/>
            </a:xfrm>
            <a:prstGeom prst="wedgeRoundRectCallout">
              <a:avLst>
                <a:gd name="adj1" fmla="val -35289"/>
                <a:gd name="adj2" fmla="val 62500"/>
                <a:gd name="adj3" fmla="val 1666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사각형 설명선 65"/>
            <p:cNvSpPr/>
            <p:nvPr/>
          </p:nvSpPr>
          <p:spPr>
            <a:xfrm>
              <a:off x="1525892" y="623990"/>
              <a:ext cx="654345" cy="570850"/>
            </a:xfrm>
            <a:prstGeom prst="wedgeRoundRectCallout">
              <a:avLst>
                <a:gd name="adj1" fmla="val 30968"/>
                <a:gd name="adj2" fmla="val 63881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0579" y="652018"/>
              <a:ext cx="503186" cy="503186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7416" y="646610"/>
              <a:ext cx="503186" cy="503186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057"/>
            <a:stretch/>
          </p:blipFill>
          <p:spPr>
            <a:xfrm>
              <a:off x="0" y="5643325"/>
              <a:ext cx="4724400" cy="624111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13231" y="5644457"/>
              <a:ext cx="1152244" cy="621846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65392" y="5644457"/>
              <a:ext cx="1152244" cy="621846"/>
            </a:xfrm>
            <a:prstGeom prst="rect">
              <a:avLst/>
            </a:prstGeom>
          </p:spPr>
        </p:pic>
        <p:sp>
          <p:nvSpPr>
            <p:cNvPr id="72" name="모서리가 둥근 직사각형 71"/>
            <p:cNvSpPr/>
            <p:nvPr/>
          </p:nvSpPr>
          <p:spPr>
            <a:xfrm>
              <a:off x="1305238" y="5787891"/>
              <a:ext cx="2103450" cy="4003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사용하기</a:t>
              </a:r>
              <a:endParaRPr lang="ko-KR" altLang="en-US" dirty="0"/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161070" y="4819180"/>
              <a:ext cx="4353265" cy="40033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161069" y="4819180"/>
              <a:ext cx="4332695" cy="4003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897632" y="4456945"/>
              <a:ext cx="1035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00/200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pic>
          <p:nvPicPr>
            <p:cNvPr id="91" name="그림 9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70" t="68342" r="46722" b="28216"/>
            <a:stretch/>
          </p:blipFill>
          <p:spPr>
            <a:xfrm>
              <a:off x="336841" y="4275648"/>
              <a:ext cx="1512168" cy="216024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263636" y="4260548"/>
              <a:ext cx="870751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</a:rPr>
                <a:t>획득 경험치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06520" y="1654157"/>
              <a:ext cx="870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아이템 이름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pic>
          <p:nvPicPr>
            <p:cNvPr id="110" name="그림 10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922" t="4849" r="19989" b="89767"/>
            <a:stretch/>
          </p:blipFill>
          <p:spPr>
            <a:xfrm>
              <a:off x="5052175" y="319721"/>
              <a:ext cx="1080120" cy="360040"/>
            </a:xfrm>
            <a:prstGeom prst="rect">
              <a:avLst/>
            </a:prstGeom>
          </p:spPr>
        </p:pic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60169" y="311033"/>
              <a:ext cx="709612" cy="365792"/>
            </a:xfrm>
            <a:prstGeom prst="rect">
              <a:avLst/>
            </a:prstGeom>
          </p:spPr>
        </p:pic>
        <p:pic>
          <p:nvPicPr>
            <p:cNvPr id="111" name="그림 1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174" t="4116" r="629" b="89422"/>
            <a:stretch/>
          </p:blipFill>
          <p:spPr>
            <a:xfrm>
              <a:off x="6148112" y="277905"/>
              <a:ext cx="1105176" cy="432048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5347226" y="389048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smtClean="0">
                  <a:solidFill>
                    <a:schemeClr val="bg1"/>
                  </a:solidFill>
                </a:rPr>
                <a:t>기타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5240846" y="1036319"/>
              <a:ext cx="945770" cy="9242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/>
                <a:t>경험치아이템</a:t>
              </a:r>
              <a:endParaRPr lang="ko-KR" altLang="en-US" sz="1600" dirty="0"/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6472402" y="1040438"/>
              <a:ext cx="945770" cy="9242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경험치아이템</a:t>
              </a:r>
              <a:endParaRPr lang="ko-KR" altLang="en-US" sz="1600" dirty="0"/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7745148" y="1044557"/>
              <a:ext cx="945770" cy="92428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경험치아이템</a:t>
              </a:r>
              <a:endParaRPr lang="ko-KR" altLang="en-US" sz="1600" dirty="0"/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5236727" y="2498535"/>
              <a:ext cx="945770" cy="92428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경험치아이템</a:t>
              </a:r>
              <a:endParaRPr lang="ko-KR" altLang="en-US" sz="1600" dirty="0"/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6468283" y="2502654"/>
              <a:ext cx="945770" cy="92428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경험치아이템</a:t>
              </a:r>
              <a:endParaRPr lang="ko-KR" altLang="en-US" sz="1600" dirty="0"/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7741029" y="2506773"/>
              <a:ext cx="945770" cy="92428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경험치아이템</a:t>
              </a:r>
              <a:endParaRPr lang="ko-KR" altLang="en-US" sz="1600" dirty="0"/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5257322" y="3927800"/>
              <a:ext cx="945770" cy="924286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경험치아이템</a:t>
              </a:r>
              <a:endParaRPr lang="ko-KR" altLang="en-US" sz="16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147190" y="1945321"/>
              <a:ext cx="1159292" cy="200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chemeClr val="bg1"/>
                  </a:solidFill>
                </a:rPr>
                <a:t>경험치 아이템 </a:t>
              </a:r>
              <a:r>
                <a:rPr lang="en-US" altLang="ko-KR" sz="700" dirty="0">
                  <a:solidFill>
                    <a:schemeClr val="bg1"/>
                  </a:solidFill>
                </a:rPr>
                <a:t>–</a:t>
              </a:r>
              <a:r>
                <a:rPr lang="ko-KR" altLang="en-US" sz="700">
                  <a:solidFill>
                    <a:schemeClr val="bg1"/>
                  </a:solidFill>
                </a:rPr>
                <a:t> </a:t>
              </a:r>
              <a:r>
                <a:rPr lang="en-US" altLang="ko-KR" sz="700" dirty="0">
                  <a:solidFill>
                    <a:schemeClr val="bg1"/>
                  </a:solidFill>
                </a:rPr>
                <a:t>300exp</a:t>
              </a:r>
              <a:endParaRPr lang="ko-KR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437612" y="1932964"/>
              <a:ext cx="1159292" cy="200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chemeClr val="bg1"/>
                  </a:solidFill>
                </a:rPr>
                <a:t>경험치 아이템 </a:t>
              </a:r>
              <a:r>
                <a:rPr lang="en-US" altLang="ko-KR" sz="700" dirty="0">
                  <a:solidFill>
                    <a:schemeClr val="bg1"/>
                  </a:solidFill>
                </a:rPr>
                <a:t>–</a:t>
              </a:r>
              <a:r>
                <a:rPr lang="ko-KR" altLang="en-US" sz="700">
                  <a:solidFill>
                    <a:schemeClr val="bg1"/>
                  </a:solidFill>
                </a:rPr>
                <a:t> </a:t>
              </a:r>
              <a:r>
                <a:rPr lang="en-US" altLang="ko-KR" sz="700" dirty="0">
                  <a:solidFill>
                    <a:schemeClr val="bg1"/>
                  </a:solidFill>
                </a:rPr>
                <a:t>300exp</a:t>
              </a:r>
              <a:endParaRPr lang="ko-KR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659815" y="1937725"/>
              <a:ext cx="1159292" cy="200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 smtClean="0">
                  <a:solidFill>
                    <a:schemeClr val="bg1"/>
                  </a:solidFill>
                </a:rPr>
                <a:t>경험치 아이템 </a:t>
              </a:r>
              <a:r>
                <a:rPr lang="en-US" altLang="ko-KR" sz="700" dirty="0" smtClean="0">
                  <a:solidFill>
                    <a:schemeClr val="bg1"/>
                  </a:solidFill>
                </a:rPr>
                <a:t>–</a:t>
              </a:r>
              <a:r>
                <a:rPr lang="ko-KR" altLang="en-US" sz="700" smtClean="0">
                  <a:solidFill>
                    <a:schemeClr val="bg1"/>
                  </a:solidFill>
                </a:rPr>
                <a:t> </a:t>
              </a:r>
              <a:r>
                <a:rPr lang="en-US" altLang="ko-KR" sz="700" dirty="0" smtClean="0">
                  <a:solidFill>
                    <a:schemeClr val="bg1"/>
                  </a:solidFill>
                </a:rPr>
                <a:t>300exp</a:t>
              </a:r>
              <a:endParaRPr lang="ko-KR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200736" y="3391061"/>
              <a:ext cx="1159292" cy="200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chemeClr val="bg1"/>
                  </a:solidFill>
                </a:rPr>
                <a:t>경험치 아이템 </a:t>
              </a:r>
              <a:r>
                <a:rPr lang="en-US" altLang="ko-KR" sz="700" dirty="0">
                  <a:solidFill>
                    <a:schemeClr val="bg1"/>
                  </a:solidFill>
                </a:rPr>
                <a:t>–</a:t>
              </a:r>
              <a:r>
                <a:rPr lang="ko-KR" altLang="en-US" sz="700">
                  <a:solidFill>
                    <a:schemeClr val="bg1"/>
                  </a:solidFill>
                </a:rPr>
                <a:t> </a:t>
              </a:r>
              <a:r>
                <a:rPr lang="en-US" altLang="ko-KR" sz="700" dirty="0">
                  <a:solidFill>
                    <a:schemeClr val="bg1"/>
                  </a:solidFill>
                </a:rPr>
                <a:t>300exp</a:t>
              </a:r>
              <a:endParaRPr lang="ko-KR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491158" y="3378704"/>
              <a:ext cx="1159292" cy="200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chemeClr val="bg1"/>
                  </a:solidFill>
                </a:rPr>
                <a:t>경험치 아이템 </a:t>
              </a:r>
              <a:r>
                <a:rPr lang="en-US" altLang="ko-KR" sz="700" dirty="0">
                  <a:solidFill>
                    <a:schemeClr val="bg1"/>
                  </a:solidFill>
                </a:rPr>
                <a:t>–</a:t>
              </a:r>
              <a:r>
                <a:rPr lang="ko-KR" altLang="en-US" sz="700">
                  <a:solidFill>
                    <a:schemeClr val="bg1"/>
                  </a:solidFill>
                </a:rPr>
                <a:t> </a:t>
              </a:r>
              <a:r>
                <a:rPr lang="en-US" altLang="ko-KR" sz="700" dirty="0">
                  <a:solidFill>
                    <a:schemeClr val="bg1"/>
                  </a:solidFill>
                </a:rPr>
                <a:t>300exp</a:t>
              </a:r>
              <a:endParaRPr lang="ko-KR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713361" y="3383465"/>
              <a:ext cx="1159292" cy="200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 smtClean="0">
                  <a:solidFill>
                    <a:schemeClr val="bg1"/>
                  </a:solidFill>
                </a:rPr>
                <a:t>경험치 아이템 </a:t>
              </a:r>
              <a:r>
                <a:rPr lang="en-US" altLang="ko-KR" sz="700" dirty="0" smtClean="0">
                  <a:solidFill>
                    <a:schemeClr val="bg1"/>
                  </a:solidFill>
                </a:rPr>
                <a:t>–</a:t>
              </a:r>
              <a:r>
                <a:rPr lang="ko-KR" altLang="en-US" sz="700" smtClean="0">
                  <a:solidFill>
                    <a:schemeClr val="bg1"/>
                  </a:solidFill>
                </a:rPr>
                <a:t> </a:t>
              </a:r>
              <a:r>
                <a:rPr lang="en-US" altLang="ko-KR" sz="700" dirty="0" smtClean="0">
                  <a:solidFill>
                    <a:schemeClr val="bg1"/>
                  </a:solidFill>
                </a:rPr>
                <a:t>300exp</a:t>
              </a:r>
              <a:endParaRPr lang="ko-KR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138952" y="4845040"/>
              <a:ext cx="1159292" cy="200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chemeClr val="bg1"/>
                  </a:solidFill>
                </a:rPr>
                <a:t>경험치 아이템 </a:t>
              </a:r>
              <a:r>
                <a:rPr lang="en-US" altLang="ko-KR" sz="700" dirty="0">
                  <a:solidFill>
                    <a:schemeClr val="bg1"/>
                  </a:solidFill>
                </a:rPr>
                <a:t>–</a:t>
              </a:r>
              <a:r>
                <a:rPr lang="ko-KR" altLang="en-US" sz="700">
                  <a:solidFill>
                    <a:schemeClr val="bg1"/>
                  </a:solidFill>
                </a:rPr>
                <a:t> </a:t>
              </a:r>
              <a:r>
                <a:rPr lang="en-US" altLang="ko-KR" sz="700" dirty="0" smtClean="0">
                  <a:solidFill>
                    <a:schemeClr val="bg1"/>
                  </a:solidFill>
                </a:rPr>
                <a:t>100exp</a:t>
              </a:r>
              <a:endParaRPr lang="ko-KR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2" name="왼쪽 화살표 1"/>
            <p:cNvSpPr/>
            <p:nvPr/>
          </p:nvSpPr>
          <p:spPr>
            <a:xfrm rot="3091079">
              <a:off x="8321958" y="1738579"/>
              <a:ext cx="470920" cy="412099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108676" y="928904"/>
              <a:ext cx="1241409" cy="1448161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341520" y="928454"/>
              <a:ext cx="1241409" cy="1448161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589553" y="932573"/>
              <a:ext cx="1241409" cy="1448161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68715" y="2154092"/>
              <a:ext cx="646331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mtClean="0"/>
                <a:t>클릭</a:t>
              </a:r>
              <a:endParaRPr lang="ko-KR" altLang="en-US"/>
            </a:p>
          </p:txBody>
        </p:sp>
        <p:cxnSp>
          <p:nvCxnSpPr>
            <p:cNvPr id="9" name="구부러진 연결선 8"/>
            <p:cNvCxnSpPr>
              <a:stCxn id="5" idx="2"/>
            </p:cNvCxnSpPr>
            <p:nvPr/>
          </p:nvCxnSpPr>
          <p:spPr>
            <a:xfrm rot="5400000">
              <a:off x="5397563" y="352598"/>
              <a:ext cx="623492" cy="4965145"/>
            </a:xfrm>
            <a:prstGeom prst="curvedConnector3">
              <a:avLst>
                <a:gd name="adj1" fmla="val 136664"/>
              </a:avLst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2872466" y="3319746"/>
              <a:ext cx="877163" cy="369332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mtClean="0"/>
                <a:t>등록됨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6198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1"/>
            <a:ext cx="9013822" cy="6686551"/>
            <a:chOff x="0" y="-1"/>
            <a:chExt cx="9013822" cy="6686551"/>
          </a:xfrm>
        </p:grpSpPr>
        <p:pic>
          <p:nvPicPr>
            <p:cNvPr id="95" name="그림 9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01"/>
            <a:stretch/>
          </p:blipFill>
          <p:spPr>
            <a:xfrm>
              <a:off x="4993411" y="0"/>
              <a:ext cx="4020411" cy="668655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4724400" cy="6276975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298" b="46656"/>
            <a:stretch/>
          </p:blipFill>
          <p:spPr>
            <a:xfrm>
              <a:off x="0" y="4489623"/>
              <a:ext cx="4724400" cy="1089524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95" r="63718" b="93040"/>
            <a:stretch/>
          </p:blipFill>
          <p:spPr>
            <a:xfrm>
              <a:off x="0" y="0"/>
              <a:ext cx="1152295" cy="436872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95" r="63718" b="93040"/>
            <a:stretch/>
          </p:blipFill>
          <p:spPr>
            <a:xfrm>
              <a:off x="1753491" y="2161"/>
              <a:ext cx="1204160" cy="436872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127511" y="17489"/>
              <a:ext cx="245612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(</a:t>
              </a:r>
              <a:r>
                <a:rPr lang="ko-KR" altLang="en-US" sz="1400" smtClean="0">
                  <a:solidFill>
                    <a:schemeClr val="bg1"/>
                  </a:solidFill>
                </a:rPr>
                <a:t>성장형 </a:t>
              </a:r>
              <a:r>
                <a:rPr lang="ko-KR" altLang="en-US" sz="1400" dirty="0" err="1" smtClean="0">
                  <a:solidFill>
                    <a:schemeClr val="bg1"/>
                  </a:solidFill>
                </a:rPr>
                <a:t>엔티티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400" smtClean="0">
                  <a:solidFill>
                    <a:schemeClr val="bg1"/>
                  </a:solidFill>
                </a:rPr>
                <a:t>아이템 이름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613647" y="1708045"/>
              <a:ext cx="948331" cy="21441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/>
                <a:t>퀘스트</a:t>
              </a:r>
              <a:r>
                <a:rPr lang="ko-KR" altLang="en-US" sz="900" dirty="0" smtClean="0"/>
                <a:t> 받기</a:t>
              </a:r>
              <a:endParaRPr lang="ko-KR" altLang="en-US" sz="900" dirty="0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057"/>
            <a:stretch/>
          </p:blipFill>
          <p:spPr>
            <a:xfrm>
              <a:off x="0" y="5643325"/>
              <a:ext cx="4724400" cy="624111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13231" y="5644457"/>
              <a:ext cx="1152244" cy="621846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65392" y="5644457"/>
              <a:ext cx="1152244" cy="621846"/>
            </a:xfrm>
            <a:prstGeom prst="rect">
              <a:avLst/>
            </a:prstGeom>
          </p:spPr>
        </p:pic>
        <p:sp>
          <p:nvSpPr>
            <p:cNvPr id="72" name="모서리가 둥근 직사각형 71"/>
            <p:cNvSpPr/>
            <p:nvPr/>
          </p:nvSpPr>
          <p:spPr>
            <a:xfrm>
              <a:off x="1305238" y="5787891"/>
              <a:ext cx="2103450" cy="4003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사용하기</a:t>
              </a:r>
              <a:endParaRPr lang="ko-KR" altLang="en-US" dirty="0"/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161070" y="4819180"/>
              <a:ext cx="4353265" cy="40033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161070" y="4819180"/>
              <a:ext cx="2277330" cy="4003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897632" y="4456945"/>
              <a:ext cx="1035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100/200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pic>
          <p:nvPicPr>
            <p:cNvPr id="91" name="그림 9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70" t="68342" r="46722" b="28216"/>
            <a:stretch/>
          </p:blipFill>
          <p:spPr>
            <a:xfrm>
              <a:off x="336841" y="4275648"/>
              <a:ext cx="1512168" cy="216024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263636" y="4260548"/>
              <a:ext cx="870751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</a:rPr>
                <a:t>획득 경험치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06520" y="1654157"/>
              <a:ext cx="870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아이템 이름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pic>
          <p:nvPicPr>
            <p:cNvPr id="110" name="그림 10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922" t="4849" r="19989" b="89767"/>
            <a:stretch/>
          </p:blipFill>
          <p:spPr>
            <a:xfrm>
              <a:off x="5052175" y="319721"/>
              <a:ext cx="1080120" cy="360040"/>
            </a:xfrm>
            <a:prstGeom prst="rect">
              <a:avLst/>
            </a:prstGeom>
          </p:spPr>
        </p:pic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60169" y="311033"/>
              <a:ext cx="709612" cy="365792"/>
            </a:xfrm>
            <a:prstGeom prst="rect">
              <a:avLst/>
            </a:prstGeom>
          </p:spPr>
        </p:pic>
        <p:pic>
          <p:nvPicPr>
            <p:cNvPr id="111" name="그림 1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174" t="4116" r="629" b="89422"/>
            <a:stretch/>
          </p:blipFill>
          <p:spPr>
            <a:xfrm>
              <a:off x="6148112" y="277905"/>
              <a:ext cx="1105176" cy="432048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5347226" y="389048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smtClean="0">
                  <a:solidFill>
                    <a:schemeClr val="bg1"/>
                  </a:solidFill>
                </a:rPr>
                <a:t>기타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5240846" y="1036319"/>
              <a:ext cx="945770" cy="9242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/>
                <a:t>경험치아이템</a:t>
              </a:r>
              <a:endParaRPr lang="ko-KR" altLang="en-US" sz="1600" dirty="0"/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6472402" y="1040438"/>
              <a:ext cx="945770" cy="9242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경험치아이템</a:t>
              </a:r>
              <a:endParaRPr lang="ko-KR" altLang="en-US" sz="1600" dirty="0"/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7745148" y="1044557"/>
              <a:ext cx="945770" cy="92428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경험치아이템</a:t>
              </a:r>
              <a:endParaRPr lang="ko-KR" altLang="en-US" sz="1600" dirty="0"/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5236727" y="2498535"/>
              <a:ext cx="945770" cy="92428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경험치아이템</a:t>
              </a:r>
              <a:endParaRPr lang="ko-KR" altLang="en-US" sz="1600" dirty="0"/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6468283" y="2502654"/>
              <a:ext cx="945770" cy="92428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경험치아이템</a:t>
              </a:r>
              <a:endParaRPr lang="ko-KR" altLang="en-US" sz="1600" dirty="0"/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7741029" y="2506773"/>
              <a:ext cx="945770" cy="92428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경험치아이템</a:t>
              </a:r>
              <a:endParaRPr lang="ko-KR" altLang="en-US" sz="1600" dirty="0"/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5257322" y="3927800"/>
              <a:ext cx="945770" cy="924286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경험치아이템</a:t>
              </a:r>
              <a:endParaRPr lang="ko-KR" altLang="en-US" sz="16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147190" y="1945321"/>
              <a:ext cx="1159292" cy="200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chemeClr val="bg1"/>
                  </a:solidFill>
                </a:rPr>
                <a:t>경험치 아이템 </a:t>
              </a:r>
              <a:r>
                <a:rPr lang="en-US" altLang="ko-KR" sz="700" dirty="0">
                  <a:solidFill>
                    <a:schemeClr val="bg1"/>
                  </a:solidFill>
                </a:rPr>
                <a:t>–</a:t>
              </a:r>
              <a:r>
                <a:rPr lang="ko-KR" altLang="en-US" sz="700">
                  <a:solidFill>
                    <a:schemeClr val="bg1"/>
                  </a:solidFill>
                </a:rPr>
                <a:t> </a:t>
              </a:r>
              <a:r>
                <a:rPr lang="en-US" altLang="ko-KR" sz="700" dirty="0">
                  <a:solidFill>
                    <a:schemeClr val="bg1"/>
                  </a:solidFill>
                </a:rPr>
                <a:t>300exp</a:t>
              </a:r>
              <a:endParaRPr lang="ko-KR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437612" y="1932964"/>
              <a:ext cx="1159292" cy="200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chemeClr val="bg1"/>
                  </a:solidFill>
                </a:rPr>
                <a:t>경험치 아이템 </a:t>
              </a:r>
              <a:r>
                <a:rPr lang="en-US" altLang="ko-KR" sz="700" dirty="0">
                  <a:solidFill>
                    <a:schemeClr val="bg1"/>
                  </a:solidFill>
                </a:rPr>
                <a:t>–</a:t>
              </a:r>
              <a:r>
                <a:rPr lang="ko-KR" altLang="en-US" sz="700">
                  <a:solidFill>
                    <a:schemeClr val="bg1"/>
                  </a:solidFill>
                </a:rPr>
                <a:t> </a:t>
              </a:r>
              <a:r>
                <a:rPr lang="en-US" altLang="ko-KR" sz="700" dirty="0">
                  <a:solidFill>
                    <a:schemeClr val="bg1"/>
                  </a:solidFill>
                </a:rPr>
                <a:t>300exp</a:t>
              </a:r>
              <a:endParaRPr lang="ko-KR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659815" y="1937725"/>
              <a:ext cx="1159292" cy="200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 smtClean="0">
                  <a:solidFill>
                    <a:schemeClr val="bg1"/>
                  </a:solidFill>
                </a:rPr>
                <a:t>경험치 아이템 </a:t>
              </a:r>
              <a:r>
                <a:rPr lang="en-US" altLang="ko-KR" sz="700" dirty="0" smtClean="0">
                  <a:solidFill>
                    <a:schemeClr val="bg1"/>
                  </a:solidFill>
                </a:rPr>
                <a:t>–</a:t>
              </a:r>
              <a:r>
                <a:rPr lang="ko-KR" altLang="en-US" sz="700" smtClean="0">
                  <a:solidFill>
                    <a:schemeClr val="bg1"/>
                  </a:solidFill>
                </a:rPr>
                <a:t> </a:t>
              </a:r>
              <a:r>
                <a:rPr lang="en-US" altLang="ko-KR" sz="700" dirty="0" smtClean="0">
                  <a:solidFill>
                    <a:schemeClr val="bg1"/>
                  </a:solidFill>
                </a:rPr>
                <a:t>300exp</a:t>
              </a:r>
              <a:endParaRPr lang="ko-KR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200736" y="3391061"/>
              <a:ext cx="1159292" cy="200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chemeClr val="bg1"/>
                  </a:solidFill>
                </a:rPr>
                <a:t>경험치 아이템 </a:t>
              </a:r>
              <a:r>
                <a:rPr lang="en-US" altLang="ko-KR" sz="700" dirty="0">
                  <a:solidFill>
                    <a:schemeClr val="bg1"/>
                  </a:solidFill>
                </a:rPr>
                <a:t>–</a:t>
              </a:r>
              <a:r>
                <a:rPr lang="ko-KR" altLang="en-US" sz="700">
                  <a:solidFill>
                    <a:schemeClr val="bg1"/>
                  </a:solidFill>
                </a:rPr>
                <a:t> </a:t>
              </a:r>
              <a:r>
                <a:rPr lang="en-US" altLang="ko-KR" sz="700" dirty="0">
                  <a:solidFill>
                    <a:schemeClr val="bg1"/>
                  </a:solidFill>
                </a:rPr>
                <a:t>300exp</a:t>
              </a:r>
              <a:endParaRPr lang="ko-KR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491158" y="3378704"/>
              <a:ext cx="1159292" cy="200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chemeClr val="bg1"/>
                  </a:solidFill>
                </a:rPr>
                <a:t>경험치 아이템 </a:t>
              </a:r>
              <a:r>
                <a:rPr lang="en-US" altLang="ko-KR" sz="700" dirty="0">
                  <a:solidFill>
                    <a:schemeClr val="bg1"/>
                  </a:solidFill>
                </a:rPr>
                <a:t>–</a:t>
              </a:r>
              <a:r>
                <a:rPr lang="ko-KR" altLang="en-US" sz="700">
                  <a:solidFill>
                    <a:schemeClr val="bg1"/>
                  </a:solidFill>
                </a:rPr>
                <a:t> </a:t>
              </a:r>
              <a:r>
                <a:rPr lang="en-US" altLang="ko-KR" sz="700" dirty="0">
                  <a:solidFill>
                    <a:schemeClr val="bg1"/>
                  </a:solidFill>
                </a:rPr>
                <a:t>300exp</a:t>
              </a:r>
              <a:endParaRPr lang="ko-KR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713361" y="3383465"/>
              <a:ext cx="1159292" cy="200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 smtClean="0">
                  <a:solidFill>
                    <a:schemeClr val="bg1"/>
                  </a:solidFill>
                </a:rPr>
                <a:t>경험치 아이템 </a:t>
              </a:r>
              <a:r>
                <a:rPr lang="en-US" altLang="ko-KR" sz="700" dirty="0" smtClean="0">
                  <a:solidFill>
                    <a:schemeClr val="bg1"/>
                  </a:solidFill>
                </a:rPr>
                <a:t>–</a:t>
              </a:r>
              <a:r>
                <a:rPr lang="ko-KR" altLang="en-US" sz="700" smtClean="0">
                  <a:solidFill>
                    <a:schemeClr val="bg1"/>
                  </a:solidFill>
                </a:rPr>
                <a:t> </a:t>
              </a:r>
              <a:r>
                <a:rPr lang="en-US" altLang="ko-KR" sz="700" dirty="0" smtClean="0">
                  <a:solidFill>
                    <a:schemeClr val="bg1"/>
                  </a:solidFill>
                </a:rPr>
                <a:t>300exp</a:t>
              </a:r>
              <a:endParaRPr lang="ko-KR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138952" y="4845040"/>
              <a:ext cx="1159292" cy="200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chemeClr val="bg1"/>
                  </a:solidFill>
                </a:rPr>
                <a:t>경험치 아이템 </a:t>
              </a:r>
              <a:r>
                <a:rPr lang="en-US" altLang="ko-KR" sz="700" dirty="0">
                  <a:solidFill>
                    <a:schemeClr val="bg1"/>
                  </a:solidFill>
                </a:rPr>
                <a:t>–</a:t>
              </a:r>
              <a:r>
                <a:rPr lang="ko-KR" altLang="en-US" sz="700">
                  <a:solidFill>
                    <a:schemeClr val="bg1"/>
                  </a:solidFill>
                </a:rPr>
                <a:t> </a:t>
              </a:r>
              <a:r>
                <a:rPr lang="en-US" altLang="ko-KR" sz="700" dirty="0" smtClean="0">
                  <a:solidFill>
                    <a:schemeClr val="bg1"/>
                  </a:solidFill>
                </a:rPr>
                <a:t>100exp</a:t>
              </a:r>
              <a:endParaRPr lang="ko-KR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310500" y="2053692"/>
              <a:ext cx="945770" cy="9242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/>
                <a:t>경험치아이템</a:t>
              </a:r>
              <a:endParaRPr lang="ko-KR" altLang="en-US" sz="16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16844" y="2962694"/>
              <a:ext cx="1159292" cy="200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chemeClr val="bg1"/>
                  </a:solidFill>
                </a:rPr>
                <a:t>경험치 아이템 </a:t>
              </a:r>
              <a:r>
                <a:rPr lang="en-US" altLang="ko-KR" sz="700" dirty="0">
                  <a:solidFill>
                    <a:schemeClr val="bg1"/>
                  </a:solidFill>
                </a:rPr>
                <a:t>–</a:t>
              </a:r>
              <a:r>
                <a:rPr lang="ko-KR" altLang="en-US" sz="700">
                  <a:solidFill>
                    <a:schemeClr val="bg1"/>
                  </a:solidFill>
                </a:rPr>
                <a:t> </a:t>
              </a:r>
              <a:r>
                <a:rPr lang="en-US" altLang="ko-KR" sz="700" dirty="0">
                  <a:solidFill>
                    <a:schemeClr val="bg1"/>
                  </a:solidFill>
                </a:rPr>
                <a:t>300exp</a:t>
              </a:r>
              <a:endParaRPr lang="ko-KR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1484392" y="2057811"/>
              <a:ext cx="945770" cy="9242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경험치아이템</a:t>
              </a:r>
              <a:endParaRPr lang="ko-KR" altLang="en-US" sz="16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449602" y="2950337"/>
              <a:ext cx="1159292" cy="200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chemeClr val="bg1"/>
                  </a:solidFill>
                </a:rPr>
                <a:t>경험치 아이템 </a:t>
              </a:r>
              <a:r>
                <a:rPr lang="en-US" altLang="ko-KR" sz="700" dirty="0">
                  <a:solidFill>
                    <a:schemeClr val="bg1"/>
                  </a:solidFill>
                </a:rPr>
                <a:t>–</a:t>
              </a:r>
              <a:r>
                <a:rPr lang="ko-KR" altLang="en-US" sz="700">
                  <a:solidFill>
                    <a:schemeClr val="bg1"/>
                  </a:solidFill>
                </a:rPr>
                <a:t> </a:t>
              </a:r>
              <a:r>
                <a:rPr lang="en-US" altLang="ko-KR" sz="700" dirty="0">
                  <a:solidFill>
                    <a:schemeClr val="bg1"/>
                  </a:solidFill>
                </a:rPr>
                <a:t>300exp</a:t>
              </a:r>
              <a:endParaRPr lang="ko-KR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2732423" y="2053693"/>
              <a:ext cx="945770" cy="92428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경험치아이템</a:t>
              </a:r>
              <a:endParaRPr lang="ko-KR" altLang="en-US" sz="16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647090" y="2946861"/>
              <a:ext cx="1159292" cy="200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 smtClean="0">
                  <a:solidFill>
                    <a:schemeClr val="bg1"/>
                  </a:solidFill>
                </a:rPr>
                <a:t>경험치 아이템 </a:t>
              </a:r>
              <a:r>
                <a:rPr lang="en-US" altLang="ko-KR" sz="700" dirty="0" smtClean="0">
                  <a:solidFill>
                    <a:schemeClr val="bg1"/>
                  </a:solidFill>
                </a:rPr>
                <a:t>–</a:t>
              </a:r>
              <a:r>
                <a:rPr lang="ko-KR" altLang="en-US" sz="700" smtClean="0">
                  <a:solidFill>
                    <a:schemeClr val="bg1"/>
                  </a:solidFill>
                </a:rPr>
                <a:t> </a:t>
              </a:r>
              <a:r>
                <a:rPr lang="en-US" altLang="ko-KR" sz="700" dirty="0" smtClean="0">
                  <a:solidFill>
                    <a:schemeClr val="bg1"/>
                  </a:solidFill>
                </a:rPr>
                <a:t>300exp</a:t>
              </a:r>
              <a:endParaRPr lang="ko-KR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2" name="왼쪽 화살표 1"/>
            <p:cNvSpPr/>
            <p:nvPr/>
          </p:nvSpPr>
          <p:spPr>
            <a:xfrm rot="3091079">
              <a:off x="8321958" y="1738579"/>
              <a:ext cx="470920" cy="412099"/>
            </a:xfrm>
            <a:prstGeom prst="leftArrow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108676" y="928904"/>
              <a:ext cx="1241409" cy="1448161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341520" y="928454"/>
              <a:ext cx="1241409" cy="1448161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589553" y="932573"/>
              <a:ext cx="1241409" cy="1448161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68715" y="2154092"/>
              <a:ext cx="646331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mtClean="0"/>
                <a:t>클릭</a:t>
              </a:r>
              <a:endParaRPr lang="ko-KR" altLang="en-US"/>
            </a:p>
          </p:txBody>
        </p:sp>
        <p:cxnSp>
          <p:nvCxnSpPr>
            <p:cNvPr id="9" name="구부러진 연결선 8"/>
            <p:cNvCxnSpPr>
              <a:stCxn id="5" idx="2"/>
              <a:endCxn id="83" idx="2"/>
            </p:cNvCxnSpPr>
            <p:nvPr/>
          </p:nvCxnSpPr>
          <p:spPr>
            <a:xfrm rot="5400000">
              <a:off x="5397563" y="352598"/>
              <a:ext cx="623492" cy="4965145"/>
            </a:xfrm>
            <a:prstGeom prst="curvedConnector3">
              <a:avLst>
                <a:gd name="adj1" fmla="val 136664"/>
              </a:avLst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2872466" y="3319746"/>
              <a:ext cx="877163" cy="369332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mtClean="0"/>
                <a:t>등록됨</a:t>
              </a:r>
              <a:endParaRPr lang="ko-KR" altLang="en-US" dirty="0"/>
            </a:p>
          </p:txBody>
        </p:sp>
        <p:pic>
          <p:nvPicPr>
            <p:cNvPr id="77" name="그림 7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870" t="6390" r="1005" b="86727"/>
            <a:stretch/>
          </p:blipFill>
          <p:spPr>
            <a:xfrm>
              <a:off x="1834516" y="461604"/>
              <a:ext cx="2084619" cy="377539"/>
            </a:xfrm>
            <a:prstGeom prst="rect">
              <a:avLst/>
            </a:prstGeom>
          </p:spPr>
        </p:pic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95395" y="1048182"/>
              <a:ext cx="2584928" cy="554784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1858078" y="554337"/>
              <a:ext cx="870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>
                  <a:solidFill>
                    <a:schemeClr val="bg1"/>
                  </a:solidFill>
                </a:rPr>
                <a:t>아이템 이름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693130" y="989858"/>
              <a:ext cx="13965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</a:rPr>
                <a:t>아이템에 대한 설명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  <a:p>
              <a:r>
                <a:rPr lang="en-US" altLang="ko-KR" sz="1000" dirty="0" smtClean="0">
                  <a:solidFill>
                    <a:schemeClr val="bg1"/>
                  </a:solidFill>
                </a:rPr>
                <a:t>(</a:t>
              </a:r>
              <a:r>
                <a:rPr lang="ko-KR" altLang="en-US" sz="1000" smtClean="0">
                  <a:solidFill>
                    <a:schemeClr val="bg1"/>
                  </a:solidFill>
                </a:rPr>
                <a:t>약 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4~5</a:t>
              </a:r>
              <a:r>
                <a:rPr lang="ko-KR" altLang="en-US" sz="1000" smtClean="0">
                  <a:solidFill>
                    <a:schemeClr val="bg1"/>
                  </a:solidFill>
                </a:rPr>
                <a:t>줄 정도 소모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)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563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-1"/>
            <a:ext cx="9013822" cy="6686551"/>
            <a:chOff x="0" y="-1"/>
            <a:chExt cx="9013822" cy="6686551"/>
          </a:xfrm>
        </p:grpSpPr>
        <p:pic>
          <p:nvPicPr>
            <p:cNvPr id="95" name="그림 9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01"/>
            <a:stretch/>
          </p:blipFill>
          <p:spPr>
            <a:xfrm>
              <a:off x="4993411" y="0"/>
              <a:ext cx="4020411" cy="668655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"/>
              <a:ext cx="4724400" cy="6276975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298" b="46656"/>
            <a:stretch/>
          </p:blipFill>
          <p:spPr>
            <a:xfrm>
              <a:off x="0" y="4489623"/>
              <a:ext cx="4724400" cy="1089524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95" r="63718" b="93040"/>
            <a:stretch/>
          </p:blipFill>
          <p:spPr>
            <a:xfrm>
              <a:off x="0" y="0"/>
              <a:ext cx="1152295" cy="436872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95" r="63718" b="93040"/>
            <a:stretch/>
          </p:blipFill>
          <p:spPr>
            <a:xfrm>
              <a:off x="1753491" y="2161"/>
              <a:ext cx="1204160" cy="436872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127511" y="17489"/>
              <a:ext cx="245612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(</a:t>
              </a:r>
              <a:r>
                <a:rPr lang="ko-KR" altLang="en-US" sz="1400" smtClean="0">
                  <a:solidFill>
                    <a:schemeClr val="bg1"/>
                  </a:solidFill>
                </a:rPr>
                <a:t>성장형 </a:t>
              </a:r>
              <a:r>
                <a:rPr lang="ko-KR" altLang="en-US" sz="1400" dirty="0" err="1" smtClean="0">
                  <a:solidFill>
                    <a:schemeClr val="bg1"/>
                  </a:solidFill>
                </a:rPr>
                <a:t>엔티티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sz="1400" smtClean="0">
                  <a:solidFill>
                    <a:schemeClr val="bg1"/>
                  </a:solidFill>
                </a:rPr>
                <a:t>아이템 이름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613647" y="1708045"/>
              <a:ext cx="948331" cy="21441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/>
                <a:t>퀘스트</a:t>
              </a:r>
              <a:r>
                <a:rPr lang="ko-KR" altLang="en-US" sz="900" dirty="0" smtClean="0"/>
                <a:t> 받기</a:t>
              </a:r>
              <a:endParaRPr lang="ko-KR" altLang="en-US" sz="900" dirty="0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057"/>
            <a:stretch/>
          </p:blipFill>
          <p:spPr>
            <a:xfrm>
              <a:off x="0" y="5643325"/>
              <a:ext cx="4724400" cy="624111"/>
            </a:xfrm>
            <a:prstGeom prst="rect">
              <a:avLst/>
            </a:prstGeom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13231" y="5644457"/>
              <a:ext cx="1152244" cy="621846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65392" y="5644457"/>
              <a:ext cx="1152244" cy="621846"/>
            </a:xfrm>
            <a:prstGeom prst="rect">
              <a:avLst/>
            </a:prstGeom>
          </p:spPr>
        </p:pic>
        <p:sp>
          <p:nvSpPr>
            <p:cNvPr id="72" name="모서리가 둥근 직사각형 71"/>
            <p:cNvSpPr/>
            <p:nvPr/>
          </p:nvSpPr>
          <p:spPr>
            <a:xfrm>
              <a:off x="1305238" y="5787891"/>
              <a:ext cx="2103450" cy="4003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성장 완료하기</a:t>
              </a:r>
              <a:endParaRPr lang="ko-KR" altLang="en-US" dirty="0"/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161070" y="4819180"/>
              <a:ext cx="4353265" cy="40033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161069" y="4819180"/>
              <a:ext cx="4353265" cy="4003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897632" y="4456945"/>
              <a:ext cx="1035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00/200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pic>
          <p:nvPicPr>
            <p:cNvPr id="91" name="그림 9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70" t="68342" r="46722" b="28216"/>
            <a:stretch/>
          </p:blipFill>
          <p:spPr>
            <a:xfrm>
              <a:off x="336841" y="4275648"/>
              <a:ext cx="1512168" cy="216024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263636" y="4260548"/>
              <a:ext cx="870751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</a:rPr>
                <a:t>획득 경험치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06520" y="1654157"/>
              <a:ext cx="870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아이템 이름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pic>
          <p:nvPicPr>
            <p:cNvPr id="110" name="그림 10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922" t="4849" r="19989" b="89767"/>
            <a:stretch/>
          </p:blipFill>
          <p:spPr>
            <a:xfrm>
              <a:off x="5052175" y="319721"/>
              <a:ext cx="1080120" cy="360040"/>
            </a:xfrm>
            <a:prstGeom prst="rect">
              <a:avLst/>
            </a:prstGeom>
          </p:spPr>
        </p:pic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60169" y="311033"/>
              <a:ext cx="709612" cy="365792"/>
            </a:xfrm>
            <a:prstGeom prst="rect">
              <a:avLst/>
            </a:prstGeom>
          </p:spPr>
        </p:pic>
        <p:pic>
          <p:nvPicPr>
            <p:cNvPr id="111" name="그림 1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174" t="4116" r="629" b="89422"/>
            <a:stretch/>
          </p:blipFill>
          <p:spPr>
            <a:xfrm>
              <a:off x="6148112" y="277905"/>
              <a:ext cx="1105176" cy="432048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5347226" y="389048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smtClean="0">
                  <a:solidFill>
                    <a:schemeClr val="bg1"/>
                  </a:solidFill>
                </a:rPr>
                <a:t>기타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5240846" y="1036319"/>
              <a:ext cx="945770" cy="9242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/>
                <a:t>경험치아이템</a:t>
              </a:r>
              <a:endParaRPr lang="ko-KR" altLang="en-US" sz="1600" dirty="0"/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6472402" y="1040438"/>
              <a:ext cx="945770" cy="9242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경험치아이템</a:t>
              </a:r>
              <a:endParaRPr lang="ko-KR" altLang="en-US" sz="1600" dirty="0"/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7745148" y="1044557"/>
              <a:ext cx="945770" cy="92428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경험치아이템</a:t>
              </a:r>
              <a:endParaRPr lang="ko-KR" altLang="en-US" sz="1600" dirty="0"/>
            </a:p>
          </p:txBody>
        </p:sp>
        <p:sp>
          <p:nvSpPr>
            <p:cNvPr id="116" name="모서리가 둥근 직사각형 115"/>
            <p:cNvSpPr/>
            <p:nvPr/>
          </p:nvSpPr>
          <p:spPr>
            <a:xfrm>
              <a:off x="5236727" y="2498535"/>
              <a:ext cx="945770" cy="92428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경험치아이템</a:t>
              </a:r>
              <a:endParaRPr lang="ko-KR" altLang="en-US" sz="1600" dirty="0"/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6468283" y="2502654"/>
              <a:ext cx="945770" cy="92428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경험치아이템</a:t>
              </a:r>
              <a:endParaRPr lang="ko-KR" altLang="en-US" sz="1600" dirty="0"/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7741029" y="2506773"/>
              <a:ext cx="945770" cy="92428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경험치아이템</a:t>
              </a:r>
              <a:endParaRPr lang="ko-KR" altLang="en-US" sz="1600" dirty="0"/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5257322" y="3927800"/>
              <a:ext cx="945770" cy="924286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경험치아이템</a:t>
              </a:r>
              <a:endParaRPr lang="ko-KR" altLang="en-US" sz="16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147190" y="1945321"/>
              <a:ext cx="1159292" cy="200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chemeClr val="bg1"/>
                  </a:solidFill>
                </a:rPr>
                <a:t>경험치 아이템 </a:t>
              </a:r>
              <a:r>
                <a:rPr lang="en-US" altLang="ko-KR" sz="700" dirty="0">
                  <a:solidFill>
                    <a:schemeClr val="bg1"/>
                  </a:solidFill>
                </a:rPr>
                <a:t>–</a:t>
              </a:r>
              <a:r>
                <a:rPr lang="ko-KR" altLang="en-US" sz="700">
                  <a:solidFill>
                    <a:schemeClr val="bg1"/>
                  </a:solidFill>
                </a:rPr>
                <a:t> </a:t>
              </a:r>
              <a:r>
                <a:rPr lang="en-US" altLang="ko-KR" sz="700" dirty="0">
                  <a:solidFill>
                    <a:schemeClr val="bg1"/>
                  </a:solidFill>
                </a:rPr>
                <a:t>300exp</a:t>
              </a:r>
              <a:endParaRPr lang="ko-KR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437612" y="1932964"/>
              <a:ext cx="1159292" cy="200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chemeClr val="bg1"/>
                  </a:solidFill>
                </a:rPr>
                <a:t>경험치 아이템 </a:t>
              </a:r>
              <a:r>
                <a:rPr lang="en-US" altLang="ko-KR" sz="700" dirty="0">
                  <a:solidFill>
                    <a:schemeClr val="bg1"/>
                  </a:solidFill>
                </a:rPr>
                <a:t>–</a:t>
              </a:r>
              <a:r>
                <a:rPr lang="ko-KR" altLang="en-US" sz="700">
                  <a:solidFill>
                    <a:schemeClr val="bg1"/>
                  </a:solidFill>
                </a:rPr>
                <a:t> </a:t>
              </a:r>
              <a:r>
                <a:rPr lang="en-US" altLang="ko-KR" sz="700" dirty="0">
                  <a:solidFill>
                    <a:schemeClr val="bg1"/>
                  </a:solidFill>
                </a:rPr>
                <a:t>300exp</a:t>
              </a:r>
              <a:endParaRPr lang="ko-KR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659815" y="1937725"/>
              <a:ext cx="1159292" cy="200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 smtClean="0">
                  <a:solidFill>
                    <a:schemeClr val="bg1"/>
                  </a:solidFill>
                </a:rPr>
                <a:t>경험치 아이템 </a:t>
              </a:r>
              <a:r>
                <a:rPr lang="en-US" altLang="ko-KR" sz="700" dirty="0" smtClean="0">
                  <a:solidFill>
                    <a:schemeClr val="bg1"/>
                  </a:solidFill>
                </a:rPr>
                <a:t>–</a:t>
              </a:r>
              <a:r>
                <a:rPr lang="ko-KR" altLang="en-US" sz="700" smtClean="0">
                  <a:solidFill>
                    <a:schemeClr val="bg1"/>
                  </a:solidFill>
                </a:rPr>
                <a:t> </a:t>
              </a:r>
              <a:r>
                <a:rPr lang="en-US" altLang="ko-KR" sz="700" dirty="0" smtClean="0">
                  <a:solidFill>
                    <a:schemeClr val="bg1"/>
                  </a:solidFill>
                </a:rPr>
                <a:t>300exp</a:t>
              </a:r>
              <a:endParaRPr lang="ko-KR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200736" y="3391061"/>
              <a:ext cx="1159292" cy="200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chemeClr val="bg1"/>
                  </a:solidFill>
                </a:rPr>
                <a:t>경험치 아이템 </a:t>
              </a:r>
              <a:r>
                <a:rPr lang="en-US" altLang="ko-KR" sz="700" dirty="0">
                  <a:solidFill>
                    <a:schemeClr val="bg1"/>
                  </a:solidFill>
                </a:rPr>
                <a:t>–</a:t>
              </a:r>
              <a:r>
                <a:rPr lang="ko-KR" altLang="en-US" sz="700">
                  <a:solidFill>
                    <a:schemeClr val="bg1"/>
                  </a:solidFill>
                </a:rPr>
                <a:t> </a:t>
              </a:r>
              <a:r>
                <a:rPr lang="en-US" altLang="ko-KR" sz="700" dirty="0">
                  <a:solidFill>
                    <a:schemeClr val="bg1"/>
                  </a:solidFill>
                </a:rPr>
                <a:t>300exp</a:t>
              </a:r>
              <a:endParaRPr lang="ko-KR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491158" y="3378704"/>
              <a:ext cx="1159292" cy="200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chemeClr val="bg1"/>
                  </a:solidFill>
                </a:rPr>
                <a:t>경험치 아이템 </a:t>
              </a:r>
              <a:r>
                <a:rPr lang="en-US" altLang="ko-KR" sz="700" dirty="0">
                  <a:solidFill>
                    <a:schemeClr val="bg1"/>
                  </a:solidFill>
                </a:rPr>
                <a:t>–</a:t>
              </a:r>
              <a:r>
                <a:rPr lang="ko-KR" altLang="en-US" sz="700">
                  <a:solidFill>
                    <a:schemeClr val="bg1"/>
                  </a:solidFill>
                </a:rPr>
                <a:t> </a:t>
              </a:r>
              <a:r>
                <a:rPr lang="en-US" altLang="ko-KR" sz="700" dirty="0">
                  <a:solidFill>
                    <a:schemeClr val="bg1"/>
                  </a:solidFill>
                </a:rPr>
                <a:t>300exp</a:t>
              </a:r>
              <a:endParaRPr lang="ko-KR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713361" y="3383465"/>
              <a:ext cx="1159292" cy="200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 smtClean="0">
                  <a:solidFill>
                    <a:schemeClr val="bg1"/>
                  </a:solidFill>
                </a:rPr>
                <a:t>경험치 아이템 </a:t>
              </a:r>
              <a:r>
                <a:rPr lang="en-US" altLang="ko-KR" sz="700" dirty="0" smtClean="0">
                  <a:solidFill>
                    <a:schemeClr val="bg1"/>
                  </a:solidFill>
                </a:rPr>
                <a:t>–</a:t>
              </a:r>
              <a:r>
                <a:rPr lang="ko-KR" altLang="en-US" sz="700" smtClean="0">
                  <a:solidFill>
                    <a:schemeClr val="bg1"/>
                  </a:solidFill>
                </a:rPr>
                <a:t> </a:t>
              </a:r>
              <a:r>
                <a:rPr lang="en-US" altLang="ko-KR" sz="700" dirty="0" smtClean="0">
                  <a:solidFill>
                    <a:schemeClr val="bg1"/>
                  </a:solidFill>
                </a:rPr>
                <a:t>300exp</a:t>
              </a:r>
              <a:endParaRPr lang="ko-KR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138952" y="4845040"/>
              <a:ext cx="1159292" cy="200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chemeClr val="bg1"/>
                  </a:solidFill>
                </a:rPr>
                <a:t>경험치 아이템 </a:t>
              </a:r>
              <a:r>
                <a:rPr lang="en-US" altLang="ko-KR" sz="700" dirty="0">
                  <a:solidFill>
                    <a:schemeClr val="bg1"/>
                  </a:solidFill>
                </a:rPr>
                <a:t>–</a:t>
              </a:r>
              <a:r>
                <a:rPr lang="ko-KR" altLang="en-US" sz="700">
                  <a:solidFill>
                    <a:schemeClr val="bg1"/>
                  </a:solidFill>
                </a:rPr>
                <a:t> </a:t>
              </a:r>
              <a:r>
                <a:rPr lang="en-US" altLang="ko-KR" sz="700" dirty="0" smtClean="0">
                  <a:solidFill>
                    <a:schemeClr val="bg1"/>
                  </a:solidFill>
                </a:rPr>
                <a:t>100exp</a:t>
              </a:r>
              <a:endParaRPr lang="ko-KR" altLang="en-US" sz="700">
                <a:solidFill>
                  <a:schemeClr val="bg1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108676" y="928904"/>
              <a:ext cx="1241409" cy="1448161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341520" y="928454"/>
              <a:ext cx="1241409" cy="1448161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589553" y="932573"/>
              <a:ext cx="1241409" cy="1448161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7" name="그림 7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870" t="6390" r="1005" b="86727"/>
            <a:stretch/>
          </p:blipFill>
          <p:spPr>
            <a:xfrm>
              <a:off x="1834516" y="461604"/>
              <a:ext cx="2084619" cy="377539"/>
            </a:xfrm>
            <a:prstGeom prst="rect">
              <a:avLst/>
            </a:prstGeom>
          </p:spPr>
        </p:pic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95395" y="1048182"/>
              <a:ext cx="2584928" cy="554784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1858078" y="554337"/>
              <a:ext cx="870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>
                  <a:solidFill>
                    <a:schemeClr val="bg1"/>
                  </a:solidFill>
                </a:rPr>
                <a:t>아이템 이름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693130" y="989858"/>
              <a:ext cx="13965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</a:rPr>
                <a:t>아이템에 대한 설명</a:t>
              </a:r>
              <a:endParaRPr lang="en-US" altLang="ko-KR" sz="1000" dirty="0" smtClean="0">
                <a:solidFill>
                  <a:schemeClr val="bg1"/>
                </a:solidFill>
              </a:endParaRPr>
            </a:p>
            <a:p>
              <a:r>
                <a:rPr lang="en-US" altLang="ko-KR" sz="1000" dirty="0" smtClean="0">
                  <a:solidFill>
                    <a:schemeClr val="bg1"/>
                  </a:solidFill>
                </a:rPr>
                <a:t>(</a:t>
              </a:r>
              <a:r>
                <a:rPr lang="ko-KR" altLang="en-US" sz="1000" smtClean="0">
                  <a:solidFill>
                    <a:schemeClr val="bg1"/>
                  </a:solidFill>
                </a:rPr>
                <a:t>약 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4~5</a:t>
              </a:r>
              <a:r>
                <a:rPr lang="ko-KR" altLang="en-US" sz="1000" smtClean="0">
                  <a:solidFill>
                    <a:schemeClr val="bg1"/>
                  </a:solidFill>
                </a:rPr>
                <a:t>줄 정도 소모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)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3284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899592" y="2204864"/>
            <a:ext cx="6050506" cy="3815424"/>
            <a:chOff x="899592" y="2204864"/>
            <a:chExt cx="6050506" cy="381542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057" y="3645024"/>
              <a:ext cx="752340" cy="75234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3645024"/>
              <a:ext cx="752340" cy="752340"/>
            </a:xfrm>
            <a:prstGeom prst="rect">
              <a:avLst/>
            </a:prstGeom>
          </p:spPr>
        </p:pic>
        <p:cxnSp>
          <p:nvCxnSpPr>
            <p:cNvPr id="19" name="직선 연결선 18"/>
            <p:cNvCxnSpPr>
              <a:stCxn id="9" idx="3"/>
              <a:endCxn id="8" idx="1"/>
            </p:cNvCxnSpPr>
            <p:nvPr/>
          </p:nvCxnSpPr>
          <p:spPr>
            <a:xfrm>
              <a:off x="1651932" y="4021194"/>
              <a:ext cx="23221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561146" y="397260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98721" y="397260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11645" y="439740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매니저</a:t>
              </a:r>
              <a:endParaRPr lang="ko-KR" altLang="en-US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03890" y="4390526"/>
              <a:ext cx="5437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smtClean="0"/>
                <a:t>주인</a:t>
              </a:r>
              <a:r>
                <a:rPr lang="en-US" altLang="ko-KR" sz="1100" dirty="0" smtClean="0"/>
                <a:t>1</a:t>
              </a:r>
              <a:endParaRPr lang="ko-KR" altLang="en-US" sz="1100" dirty="0"/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9752" y="2204864"/>
              <a:ext cx="752340" cy="75234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2444050" y="2950366"/>
              <a:ext cx="5437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mtClean="0"/>
                <a:t>주인</a:t>
              </a:r>
              <a:r>
                <a:rPr lang="en-US" altLang="ko-KR" sz="1100" dirty="0" smtClean="0"/>
                <a:t>2</a:t>
              </a:r>
              <a:endParaRPr lang="ko-KR" altLang="en-US" sz="1100" dirty="0"/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758" y="3638186"/>
              <a:ext cx="752340" cy="75234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6302056" y="4383688"/>
              <a:ext cx="5437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mtClean="0"/>
                <a:t>주인</a:t>
              </a:r>
              <a:r>
                <a:rPr lang="en-US" altLang="ko-KR" sz="1100" dirty="0" smtClean="0"/>
                <a:t>3</a:t>
              </a:r>
              <a:endParaRPr lang="ko-KR" altLang="en-US" sz="1100" dirty="0"/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8278" y="5013176"/>
              <a:ext cx="752340" cy="75234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5532576" y="5758678"/>
              <a:ext cx="5437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mtClean="0"/>
                <a:t>주인</a:t>
              </a:r>
              <a:r>
                <a:rPr lang="en-US" altLang="ko-KR" sz="1100" dirty="0"/>
                <a:t>4</a:t>
              </a:r>
              <a:endParaRPr lang="ko-KR" altLang="en-US" sz="1100" dirty="0"/>
            </a:p>
          </p:txBody>
        </p:sp>
        <p:cxnSp>
          <p:nvCxnSpPr>
            <p:cNvPr id="31" name="직선 연결선 30"/>
            <p:cNvCxnSpPr>
              <a:stCxn id="25" idx="3"/>
              <a:endCxn id="8" idx="0"/>
            </p:cNvCxnSpPr>
            <p:nvPr/>
          </p:nvCxnSpPr>
          <p:spPr>
            <a:xfrm>
              <a:off x="3092092" y="2581034"/>
              <a:ext cx="1258135" cy="10639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27" idx="1"/>
              <a:endCxn id="8" idx="3"/>
            </p:cNvCxnSpPr>
            <p:nvPr/>
          </p:nvCxnSpPr>
          <p:spPr>
            <a:xfrm flipH="1">
              <a:off x="4726397" y="4014356"/>
              <a:ext cx="1471361" cy="68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29" idx="1"/>
              <a:endCxn id="22" idx="3"/>
            </p:cNvCxnSpPr>
            <p:nvPr/>
          </p:nvCxnSpPr>
          <p:spPr>
            <a:xfrm flipH="1" flipV="1">
              <a:off x="4519504" y="4528212"/>
              <a:ext cx="908774" cy="8611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976307" y="266471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18405" y="333111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63708" y="39673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12151" y="395813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379173" y="450872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154596" y="522275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5148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17" y="-17312"/>
            <a:ext cx="6923251" cy="638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0688"/>
            <a:ext cx="7688251" cy="638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58688"/>
            <a:ext cx="7257938" cy="638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896688"/>
            <a:ext cx="7822126" cy="638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7828574" y="409368"/>
            <a:ext cx="2630851" cy="1914215"/>
            <a:chOff x="5527589" y="3644416"/>
            <a:chExt cx="2630851" cy="1914215"/>
          </a:xfrm>
        </p:grpSpPr>
        <p:sp>
          <p:nvSpPr>
            <p:cNvPr id="3" name="타원형 설명선 2"/>
            <p:cNvSpPr/>
            <p:nvPr/>
          </p:nvSpPr>
          <p:spPr>
            <a:xfrm>
              <a:off x="5786721" y="3644416"/>
              <a:ext cx="2371719" cy="1589051"/>
            </a:xfrm>
            <a:prstGeom prst="wedgeEllipseCallout">
              <a:avLst>
                <a:gd name="adj1" fmla="val 36477"/>
                <a:gd name="adj2" fmla="val 583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말풍선</a:t>
              </a:r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ko-KR" altLang="en-US"/>
            </a:p>
          </p:txBody>
        </p:sp>
        <p:pic>
          <p:nvPicPr>
            <p:cNvPr id="1032" name="Picture 8" descr="ë¼ì´ì¸ ì´ëª¨í°ì½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7589" y="4060951"/>
              <a:ext cx="1988620" cy="149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위쪽 화살표 4"/>
          <p:cNvSpPr/>
          <p:nvPr/>
        </p:nvSpPr>
        <p:spPr>
          <a:xfrm>
            <a:off x="204416" y="5066270"/>
            <a:ext cx="487562" cy="5096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위쪽 화살표 20"/>
          <p:cNvSpPr/>
          <p:nvPr/>
        </p:nvSpPr>
        <p:spPr>
          <a:xfrm>
            <a:off x="5220072" y="5823767"/>
            <a:ext cx="487562" cy="5096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위쪽 화살표 21"/>
          <p:cNvSpPr/>
          <p:nvPr/>
        </p:nvSpPr>
        <p:spPr>
          <a:xfrm>
            <a:off x="5220072" y="5488654"/>
            <a:ext cx="487562" cy="8447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6388281" y="5299136"/>
            <a:ext cx="487562" cy="647158"/>
            <a:chOff x="7578345" y="5773537"/>
            <a:chExt cx="487562" cy="647158"/>
          </a:xfrm>
        </p:grpSpPr>
        <p:sp>
          <p:nvSpPr>
            <p:cNvPr id="27" name="위쪽 화살표 26"/>
            <p:cNvSpPr/>
            <p:nvPr/>
          </p:nvSpPr>
          <p:spPr>
            <a:xfrm>
              <a:off x="7578345" y="5773537"/>
              <a:ext cx="487562" cy="596928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위쪽 화살표 27"/>
            <p:cNvSpPr/>
            <p:nvPr/>
          </p:nvSpPr>
          <p:spPr>
            <a:xfrm>
              <a:off x="7578345" y="5911039"/>
              <a:ext cx="487562" cy="50965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285299" y="4050060"/>
            <a:ext cx="6373810" cy="1251286"/>
            <a:chOff x="1285299" y="4050060"/>
            <a:chExt cx="6373810" cy="1251286"/>
          </a:xfrm>
        </p:grpSpPr>
        <p:pic>
          <p:nvPicPr>
            <p:cNvPr id="1026" name="Picture 2" descr="Adobe blueprint pdf symbol icon"/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7326" y="4050061"/>
              <a:ext cx="1251285" cy="1251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Adobe blueprint pdf symbol icon"/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488" y="4050060"/>
              <a:ext cx="1251285" cy="1251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Adobe blueprint pdf symbol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7824" y="4050060"/>
              <a:ext cx="1251285" cy="1251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그룹 12"/>
            <p:cNvGrpSpPr/>
            <p:nvPr/>
          </p:nvGrpSpPr>
          <p:grpSpPr>
            <a:xfrm>
              <a:off x="1285299" y="4050061"/>
              <a:ext cx="1251285" cy="1251285"/>
              <a:chOff x="2051720" y="3284984"/>
              <a:chExt cx="2438400" cy="2438400"/>
            </a:xfrm>
          </p:grpSpPr>
          <p:pic>
            <p:nvPicPr>
              <p:cNvPr id="15" name="Picture 2" descr="Adobe blueprint pdf symbol icon"/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3284984"/>
                <a:ext cx="2438400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4" descr="http://icons.iconarchive.com/icons/designcontest/vintage/128/Compass-icon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1840" y="3356992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6" descr="http://icons.iconarchive.com/icons/turbomilk/livejournal-10/128/pencil-icon.pn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1720" y="3894583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" name="그룹 6"/>
            <p:cNvGrpSpPr/>
            <p:nvPr/>
          </p:nvGrpSpPr>
          <p:grpSpPr>
            <a:xfrm>
              <a:off x="6829003" y="4355626"/>
              <a:ext cx="402944" cy="627642"/>
              <a:chOff x="7578345" y="5661248"/>
              <a:chExt cx="487562" cy="759447"/>
            </a:xfrm>
          </p:grpSpPr>
          <p:sp>
            <p:nvSpPr>
              <p:cNvPr id="20" name="위쪽 화살표 19"/>
              <p:cNvSpPr/>
              <p:nvPr/>
            </p:nvSpPr>
            <p:spPr>
              <a:xfrm>
                <a:off x="7578345" y="5661248"/>
                <a:ext cx="487562" cy="687439"/>
              </a:xfrm>
              <a:prstGeom prst="upArrow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위쪽 화살표 22"/>
              <p:cNvSpPr/>
              <p:nvPr/>
            </p:nvSpPr>
            <p:spPr>
              <a:xfrm>
                <a:off x="7578345" y="5773537"/>
                <a:ext cx="487562" cy="596928"/>
              </a:xfrm>
              <a:prstGeom prst="up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위쪽 화살표 18"/>
              <p:cNvSpPr/>
              <p:nvPr/>
            </p:nvSpPr>
            <p:spPr>
              <a:xfrm>
                <a:off x="7578345" y="5911039"/>
                <a:ext cx="487562" cy="509656"/>
              </a:xfrm>
              <a:prstGeom prst="up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5" name="Picture 4" descr="http://icons.iconarchive.com/icons/designcontest/vintage/128/Compass-icon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2096" y="4087011"/>
              <a:ext cx="625643" cy="6256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6" descr="http://icons.iconarchive.com/icons/turbomilk/livejournal-10/128/pencil-ic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7824" y="4362881"/>
              <a:ext cx="625643" cy="6256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위쪽 화살표 38"/>
            <p:cNvSpPr/>
            <p:nvPr/>
          </p:nvSpPr>
          <p:spPr>
            <a:xfrm>
              <a:off x="3457408" y="4503479"/>
              <a:ext cx="487562" cy="509656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8" name="Picture 4" descr="http://icons.iconarchive.com/icons/designcontest/vintage/128/Compass-icon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598" y="4087012"/>
              <a:ext cx="625643" cy="6256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icons.iconarchive.com/icons/turbomilk/livejournal-10/128/pencil-ic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7326" y="4362882"/>
              <a:ext cx="625643" cy="6256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1" name="그룹 40"/>
            <p:cNvGrpSpPr/>
            <p:nvPr/>
          </p:nvGrpSpPr>
          <p:grpSpPr>
            <a:xfrm>
              <a:off x="5206334" y="4427670"/>
              <a:ext cx="402944" cy="534841"/>
              <a:chOff x="7578345" y="5773537"/>
              <a:chExt cx="487562" cy="647158"/>
            </a:xfrm>
          </p:grpSpPr>
          <p:sp>
            <p:nvSpPr>
              <p:cNvPr id="43" name="위쪽 화살표 42"/>
              <p:cNvSpPr/>
              <p:nvPr/>
            </p:nvSpPr>
            <p:spPr>
              <a:xfrm>
                <a:off x="7578345" y="5773537"/>
                <a:ext cx="487562" cy="596928"/>
              </a:xfrm>
              <a:prstGeom prst="up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위쪽 화살표 43"/>
              <p:cNvSpPr/>
              <p:nvPr/>
            </p:nvSpPr>
            <p:spPr>
              <a:xfrm>
                <a:off x="7578345" y="5911039"/>
                <a:ext cx="487562" cy="509656"/>
              </a:xfrm>
              <a:prstGeom prst="up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1" name="Picture 4" descr="http://icons.iconarchive.com/icons/designcontest/vintage/128/Compass-icon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2760" y="4087011"/>
              <a:ext cx="625643" cy="6256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http://icons.iconarchive.com/icons/turbomilk/livejournal-10/128/pencil-ic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488" y="4362881"/>
              <a:ext cx="625643" cy="6256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57941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403648" y="9420"/>
            <a:ext cx="3456384" cy="2354198"/>
            <a:chOff x="1763688" y="1938898"/>
            <a:chExt cx="3456384" cy="2354198"/>
          </a:xfrm>
        </p:grpSpPr>
        <p:grpSp>
          <p:nvGrpSpPr>
            <p:cNvPr id="6" name="그룹 5"/>
            <p:cNvGrpSpPr/>
            <p:nvPr/>
          </p:nvGrpSpPr>
          <p:grpSpPr>
            <a:xfrm>
              <a:off x="1763688" y="2492896"/>
              <a:ext cx="3456384" cy="1800200"/>
              <a:chOff x="1763688" y="2492896"/>
              <a:chExt cx="3456384" cy="1800200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1763688" y="2492896"/>
                <a:ext cx="3456384" cy="18002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en-US" altLang="ko-KR" sz="1400" dirty="0" smtClean="0"/>
              </a:p>
              <a:p>
                <a:pPr algn="ctr"/>
                <a:endParaRPr lang="en-US" altLang="ko-KR" sz="1400" dirty="0" smtClean="0"/>
              </a:p>
              <a:p>
                <a:pPr algn="ctr"/>
                <a:r>
                  <a:rPr lang="ko-KR" altLang="en-US" sz="1400" dirty="0" smtClean="0"/>
                  <a:t>커플과 동일한 홈에 있어야 커플 가구에 자신의 커플을 매니저로 임명할 수 있습니다</a:t>
                </a:r>
                <a:r>
                  <a:rPr lang="en-US" altLang="ko-KR" sz="1400" dirty="0" smtClean="0"/>
                  <a:t>.</a:t>
                </a:r>
                <a:endParaRPr lang="ko-KR" altLang="en-US" sz="1400"/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2859071" y="3799411"/>
                <a:ext cx="1265618" cy="403667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확인</a:t>
                </a:r>
                <a:endParaRPr lang="ko-KR" altLang="en-US" dirty="0"/>
              </a:p>
            </p:txBody>
          </p:sp>
        </p:grpSp>
        <p:sp>
          <p:nvSpPr>
            <p:cNvPr id="7" name="양쪽 모서리가 둥근 사각형 6"/>
            <p:cNvSpPr/>
            <p:nvPr/>
          </p:nvSpPr>
          <p:spPr>
            <a:xfrm>
              <a:off x="1763688" y="2492896"/>
              <a:ext cx="3456384" cy="489201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62490" y="1938898"/>
              <a:ext cx="45878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b="1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!</a:t>
              </a:r>
              <a:endParaRPr lang="ko-KR" altLang="en-US" sz="6600" b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611560" y="2917616"/>
            <a:ext cx="7416824" cy="2734838"/>
            <a:chOff x="611560" y="2917616"/>
            <a:chExt cx="7416824" cy="2734838"/>
          </a:xfrm>
        </p:grpSpPr>
        <p:grpSp>
          <p:nvGrpSpPr>
            <p:cNvPr id="10" name="그룹 9"/>
            <p:cNvGrpSpPr/>
            <p:nvPr/>
          </p:nvGrpSpPr>
          <p:grpSpPr>
            <a:xfrm>
              <a:off x="611560" y="2917616"/>
              <a:ext cx="3456384" cy="2354198"/>
              <a:chOff x="1763688" y="1938898"/>
              <a:chExt cx="3456384" cy="2354198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1763688" y="2492896"/>
                <a:ext cx="3456384" cy="1800200"/>
                <a:chOff x="1763688" y="2492896"/>
                <a:chExt cx="3456384" cy="1800200"/>
              </a:xfrm>
            </p:grpSpPr>
            <p:sp>
              <p:nvSpPr>
                <p:cNvPr id="14" name="모서리가 둥근 직사각형 13"/>
                <p:cNvSpPr/>
                <p:nvPr/>
              </p:nvSpPr>
              <p:spPr>
                <a:xfrm>
                  <a:off x="1763688" y="2492896"/>
                  <a:ext cx="3456384" cy="180020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endParaRPr lang="en-US" altLang="ko-KR" sz="1400" dirty="0" smtClean="0"/>
                </a:p>
                <a:p>
                  <a:pPr algn="ctr"/>
                  <a:endParaRPr lang="en-US" altLang="ko-KR" sz="1400" dirty="0" smtClean="0"/>
                </a:p>
                <a:p>
                  <a:pPr algn="ctr"/>
                  <a:r>
                    <a:rPr lang="en-US" altLang="ko-KR" sz="1400" dirty="0" smtClean="0"/>
                    <a:t>“(</a:t>
                  </a:r>
                  <a:r>
                    <a:rPr lang="ko-KR" altLang="en-US" sz="1400" smtClean="0"/>
                    <a:t>커플 이름</a:t>
                  </a:r>
                  <a:r>
                    <a:rPr lang="en-US" altLang="ko-KR" sz="1400" dirty="0" smtClean="0"/>
                    <a:t>)” </a:t>
                  </a:r>
                  <a:r>
                    <a:rPr lang="ko-KR" altLang="en-US" sz="1400" smtClean="0"/>
                    <a:t>님이 커플 가구의 매니저로 임명 되셨습니다</a:t>
                  </a:r>
                  <a:r>
                    <a:rPr lang="en-US" altLang="ko-KR" sz="1400" dirty="0" smtClean="0"/>
                    <a:t>.</a:t>
                  </a:r>
                  <a:endParaRPr lang="ko-KR" altLang="en-US" sz="1400"/>
                </a:p>
              </p:txBody>
            </p:sp>
            <p:sp>
              <p:nvSpPr>
                <p:cNvPr id="15" name="모서리가 둥근 직사각형 14"/>
                <p:cNvSpPr/>
                <p:nvPr/>
              </p:nvSpPr>
              <p:spPr>
                <a:xfrm>
                  <a:off x="2859071" y="3799411"/>
                  <a:ext cx="1265618" cy="403667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확인</a:t>
                  </a:r>
                  <a:endParaRPr lang="ko-KR" altLang="en-US" dirty="0"/>
                </a:p>
              </p:txBody>
            </p:sp>
          </p:grpSp>
          <p:sp>
            <p:nvSpPr>
              <p:cNvPr id="12" name="양쪽 모서리가 둥근 사각형 11"/>
              <p:cNvSpPr/>
              <p:nvPr/>
            </p:nvSpPr>
            <p:spPr>
              <a:xfrm>
                <a:off x="1763688" y="2492896"/>
                <a:ext cx="3456384" cy="489201"/>
              </a:xfrm>
              <a:prstGeom prst="round2SameRect">
                <a:avLst>
                  <a:gd name="adj1" fmla="val 50000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262490" y="1938898"/>
                <a:ext cx="458780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600" b="1" dirty="0" smtClean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rPr>
                  <a:t>!</a:t>
                </a:r>
                <a:endParaRPr lang="ko-KR" altLang="en-US" sz="6600" b="1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4572000" y="2917616"/>
              <a:ext cx="3456384" cy="2354198"/>
              <a:chOff x="1763688" y="1938898"/>
              <a:chExt cx="3456384" cy="2354198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1763688" y="2492896"/>
                <a:ext cx="3456384" cy="1800200"/>
                <a:chOff x="1763688" y="2492896"/>
                <a:chExt cx="3456384" cy="1800200"/>
              </a:xfrm>
            </p:grpSpPr>
            <p:sp>
              <p:nvSpPr>
                <p:cNvPr id="20" name="모서리가 둥근 직사각형 19"/>
                <p:cNvSpPr/>
                <p:nvPr/>
              </p:nvSpPr>
              <p:spPr>
                <a:xfrm>
                  <a:off x="1763688" y="2492896"/>
                  <a:ext cx="3456384" cy="180020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endParaRPr lang="en-US" altLang="ko-KR" sz="1400" dirty="0" smtClean="0"/>
                </a:p>
                <a:p>
                  <a:pPr algn="ctr"/>
                  <a:endParaRPr lang="en-US" altLang="ko-KR" sz="1400" dirty="0" smtClean="0"/>
                </a:p>
                <a:p>
                  <a:pPr algn="ctr"/>
                  <a:r>
                    <a:rPr lang="en-US" altLang="ko-KR" sz="1400" dirty="0" smtClean="0"/>
                    <a:t>“(</a:t>
                  </a:r>
                  <a:r>
                    <a:rPr lang="ko-KR" altLang="en-US" sz="1400" smtClean="0"/>
                    <a:t>주인 이름</a:t>
                  </a:r>
                  <a:r>
                    <a:rPr lang="en-US" altLang="ko-KR" sz="1400" dirty="0" smtClean="0"/>
                    <a:t>)” </a:t>
                  </a:r>
                  <a:r>
                    <a:rPr lang="ko-KR" altLang="en-US" sz="1400" smtClean="0"/>
                    <a:t>님이 커플 가구 매니저로 </a:t>
                  </a:r>
                  <a:r>
                    <a:rPr lang="en-US" altLang="ko-KR" sz="1400" dirty="0" smtClean="0"/>
                    <a:t>“(</a:t>
                  </a:r>
                  <a:r>
                    <a:rPr lang="ko-KR" altLang="en-US" sz="1400" smtClean="0"/>
                    <a:t>유저 이름</a:t>
                  </a:r>
                  <a:r>
                    <a:rPr lang="en-US" altLang="ko-KR" sz="1400" dirty="0" smtClean="0"/>
                    <a:t>)” </a:t>
                  </a:r>
                  <a:r>
                    <a:rPr lang="ko-KR" altLang="en-US" sz="1400" smtClean="0"/>
                    <a:t>님을 임명하셨습니다</a:t>
                  </a:r>
                  <a:r>
                    <a:rPr lang="en-US" altLang="ko-KR" sz="1400" dirty="0" smtClean="0"/>
                    <a:t>.</a:t>
                  </a:r>
                  <a:endParaRPr lang="ko-KR" altLang="en-US" sz="1400"/>
                </a:p>
              </p:txBody>
            </p:sp>
            <p:sp>
              <p:nvSpPr>
                <p:cNvPr id="21" name="모서리가 둥근 직사각형 20"/>
                <p:cNvSpPr/>
                <p:nvPr/>
              </p:nvSpPr>
              <p:spPr>
                <a:xfrm>
                  <a:off x="2859071" y="3799411"/>
                  <a:ext cx="1265618" cy="403667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확인</a:t>
                  </a:r>
                  <a:endParaRPr lang="ko-KR" altLang="en-US" dirty="0"/>
                </a:p>
              </p:txBody>
            </p:sp>
          </p:grpSp>
          <p:sp>
            <p:nvSpPr>
              <p:cNvPr id="18" name="양쪽 모서리가 둥근 사각형 17"/>
              <p:cNvSpPr/>
              <p:nvPr/>
            </p:nvSpPr>
            <p:spPr>
              <a:xfrm>
                <a:off x="1763688" y="2492896"/>
                <a:ext cx="3456384" cy="489201"/>
              </a:xfrm>
              <a:prstGeom prst="round2SameRect">
                <a:avLst>
                  <a:gd name="adj1" fmla="val 50000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262490" y="1938898"/>
                <a:ext cx="458780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600" b="1" dirty="0" smtClean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rPr>
                  <a:t>!</a:t>
                </a:r>
                <a:endParaRPr lang="ko-KR" altLang="en-US" sz="6600" b="1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744877" y="5283122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주인 유저</a:t>
              </a:r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05317" y="5271814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커플 유저</a:t>
              </a:r>
              <a:endParaRPr lang="ko-KR" altLang="en-US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580112" y="223868"/>
            <a:ext cx="3456384" cy="2354198"/>
            <a:chOff x="5580112" y="223868"/>
            <a:chExt cx="3456384" cy="2354198"/>
          </a:xfrm>
        </p:grpSpPr>
        <p:grpSp>
          <p:nvGrpSpPr>
            <p:cNvPr id="25" name="그룹 24"/>
            <p:cNvGrpSpPr/>
            <p:nvPr/>
          </p:nvGrpSpPr>
          <p:grpSpPr>
            <a:xfrm>
              <a:off x="5580112" y="223868"/>
              <a:ext cx="3456384" cy="2354198"/>
              <a:chOff x="1763688" y="1938898"/>
              <a:chExt cx="3456384" cy="2354198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1763688" y="2492896"/>
                <a:ext cx="3456384" cy="1800200"/>
                <a:chOff x="1763688" y="2492896"/>
                <a:chExt cx="3456384" cy="1800200"/>
              </a:xfrm>
            </p:grpSpPr>
            <p:sp>
              <p:nvSpPr>
                <p:cNvPr id="29" name="모서리가 둥근 직사각형 28"/>
                <p:cNvSpPr/>
                <p:nvPr/>
              </p:nvSpPr>
              <p:spPr>
                <a:xfrm>
                  <a:off x="1763688" y="2492896"/>
                  <a:ext cx="3456384" cy="180020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endParaRPr lang="en-US" altLang="ko-KR" sz="900" dirty="0" smtClean="0"/>
                </a:p>
                <a:p>
                  <a:pPr algn="ctr"/>
                  <a:endParaRPr lang="en-US" altLang="ko-KR" sz="900" dirty="0" smtClean="0"/>
                </a:p>
                <a:p>
                  <a:pPr algn="ctr"/>
                  <a:endParaRPr lang="en-US" altLang="ko-KR" sz="1100" dirty="0" smtClean="0"/>
                </a:p>
                <a:p>
                  <a:pPr algn="ctr"/>
                  <a:r>
                    <a:rPr lang="en-US" altLang="ko-KR" sz="1100" dirty="0" smtClean="0"/>
                    <a:t>‘</a:t>
                  </a:r>
                  <a:r>
                    <a:rPr lang="ko-KR" altLang="en-US" sz="1100" smtClean="0"/>
                    <a:t>매니저용 설계도</a:t>
                  </a:r>
                  <a:r>
                    <a:rPr lang="en-US" altLang="ko-KR" sz="1100" dirty="0" smtClean="0"/>
                    <a:t>＇</a:t>
                  </a:r>
                  <a:r>
                    <a:rPr lang="ko-KR" altLang="en-US" sz="1100" smtClean="0"/>
                    <a:t>를 가지고 있는 경우 매니저로 임명될 수 없습니다</a:t>
                  </a:r>
                  <a:r>
                    <a:rPr lang="en-US" altLang="ko-KR" sz="1100" dirty="0" smtClean="0"/>
                    <a:t>.</a:t>
                  </a:r>
                </a:p>
                <a:p>
                  <a:pPr algn="ctr"/>
                  <a:r>
                    <a:rPr lang="ko-KR" altLang="en-US" sz="1100" dirty="0" smtClean="0"/>
                    <a:t>보유하신 매니저용 설계도를 모두 삭제하시겠습니까</a:t>
                  </a:r>
                  <a:r>
                    <a:rPr lang="en-US" altLang="ko-KR" sz="1100" dirty="0" smtClean="0"/>
                    <a:t>?</a:t>
                  </a:r>
                  <a:endParaRPr lang="ko-KR" altLang="en-US" sz="1100"/>
                </a:p>
              </p:txBody>
            </p:sp>
            <p:sp>
              <p:nvSpPr>
                <p:cNvPr id="30" name="모서리가 둥근 직사각형 29"/>
                <p:cNvSpPr/>
                <p:nvPr/>
              </p:nvSpPr>
              <p:spPr>
                <a:xfrm>
                  <a:off x="2043525" y="3799411"/>
                  <a:ext cx="1265618" cy="403667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예</a:t>
                  </a:r>
                  <a:endParaRPr lang="ko-KR" altLang="en-US" dirty="0"/>
                </a:p>
              </p:txBody>
            </p:sp>
          </p:grpSp>
          <p:sp>
            <p:nvSpPr>
              <p:cNvPr id="27" name="양쪽 모서리가 둥근 사각형 26"/>
              <p:cNvSpPr/>
              <p:nvPr/>
            </p:nvSpPr>
            <p:spPr>
              <a:xfrm>
                <a:off x="1763688" y="2492896"/>
                <a:ext cx="3456384" cy="489201"/>
              </a:xfrm>
              <a:prstGeom prst="round2SameRect">
                <a:avLst>
                  <a:gd name="adj1" fmla="val 50000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262490" y="1938898"/>
                <a:ext cx="458780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600" b="1" dirty="0" smtClean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rPr>
                  <a:t>!</a:t>
                </a:r>
                <a:endParaRPr lang="ko-KR" altLang="en-US" sz="6600" b="1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모서리가 둥근 직사각형 30"/>
            <p:cNvSpPr/>
            <p:nvPr/>
          </p:nvSpPr>
          <p:spPr>
            <a:xfrm>
              <a:off x="7515286" y="2084381"/>
              <a:ext cx="1265618" cy="40366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아니요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8927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051720" y="1556792"/>
            <a:ext cx="3456384" cy="2354198"/>
            <a:chOff x="1763688" y="1938898"/>
            <a:chExt cx="3456384" cy="2354198"/>
          </a:xfrm>
        </p:grpSpPr>
        <p:grpSp>
          <p:nvGrpSpPr>
            <p:cNvPr id="6" name="그룹 5"/>
            <p:cNvGrpSpPr/>
            <p:nvPr/>
          </p:nvGrpSpPr>
          <p:grpSpPr>
            <a:xfrm>
              <a:off x="1763688" y="2492896"/>
              <a:ext cx="3456384" cy="1800200"/>
              <a:chOff x="1763688" y="2492896"/>
              <a:chExt cx="3456384" cy="1800200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1763688" y="2492896"/>
                <a:ext cx="3456384" cy="18002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en-US" altLang="ko-KR" sz="1400" dirty="0" smtClean="0"/>
              </a:p>
              <a:p>
                <a:pPr algn="ctr"/>
                <a:endParaRPr lang="en-US" altLang="ko-KR" sz="1400" dirty="0" smtClean="0"/>
              </a:p>
              <a:p>
                <a:pPr algn="ctr"/>
                <a:r>
                  <a:rPr lang="ko-KR" altLang="en-US" sz="1400" dirty="0"/>
                  <a:t>성장이 완료된 커플 가구입니다</a:t>
                </a:r>
                <a:r>
                  <a:rPr lang="en-US" altLang="ko-KR" sz="1400" dirty="0" smtClean="0"/>
                  <a:t>.</a:t>
                </a:r>
                <a:br>
                  <a:rPr lang="en-US" altLang="ko-KR" sz="1400" dirty="0" smtClean="0"/>
                </a:br>
                <a:r>
                  <a:rPr lang="en-US" altLang="ko-KR" sz="1400" dirty="0" smtClean="0"/>
                  <a:t>'</a:t>
                </a:r>
                <a:r>
                  <a:rPr lang="ko-KR" altLang="en-US" sz="1400"/>
                  <a:t>성장 완료하기</a:t>
                </a:r>
                <a:r>
                  <a:rPr lang="en-US" altLang="ko-KR" sz="1400" dirty="0"/>
                  <a:t>' </a:t>
                </a:r>
                <a:r>
                  <a:rPr lang="ko-KR" altLang="en-US" sz="1400"/>
                  <a:t>버튼을 클릭하여 커플 가구를 완성해 주세요</a:t>
                </a:r>
                <a:r>
                  <a:rPr lang="en-US" altLang="ko-KR" sz="1400" dirty="0"/>
                  <a:t>.</a:t>
                </a:r>
                <a:endParaRPr lang="ko-KR" altLang="en-US" sz="1400"/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2859071" y="3799411"/>
                <a:ext cx="1265618" cy="403667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확인</a:t>
                </a:r>
                <a:endParaRPr lang="ko-KR" altLang="en-US" dirty="0"/>
              </a:p>
            </p:txBody>
          </p:sp>
        </p:grpSp>
        <p:sp>
          <p:nvSpPr>
            <p:cNvPr id="7" name="양쪽 모서리가 둥근 사각형 6"/>
            <p:cNvSpPr/>
            <p:nvPr/>
          </p:nvSpPr>
          <p:spPr>
            <a:xfrm>
              <a:off x="1763688" y="2492896"/>
              <a:ext cx="3456384" cy="489201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62490" y="1938898"/>
              <a:ext cx="45878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b="1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!</a:t>
              </a:r>
              <a:endParaRPr lang="ko-KR" altLang="en-US" sz="6600" b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3686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403648" y="9420"/>
            <a:ext cx="3456384" cy="2354198"/>
            <a:chOff x="1763688" y="1938898"/>
            <a:chExt cx="3456384" cy="2354198"/>
          </a:xfrm>
        </p:grpSpPr>
        <p:grpSp>
          <p:nvGrpSpPr>
            <p:cNvPr id="6" name="그룹 5"/>
            <p:cNvGrpSpPr/>
            <p:nvPr/>
          </p:nvGrpSpPr>
          <p:grpSpPr>
            <a:xfrm>
              <a:off x="1763688" y="2492896"/>
              <a:ext cx="3456384" cy="1800200"/>
              <a:chOff x="1763688" y="2492896"/>
              <a:chExt cx="3456384" cy="1800200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1763688" y="2492896"/>
                <a:ext cx="3456384" cy="18002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en-US" altLang="ko-KR" sz="1400" dirty="0" smtClean="0"/>
              </a:p>
              <a:p>
                <a:pPr algn="ctr"/>
                <a:endParaRPr lang="en-US" altLang="ko-KR" sz="1400" dirty="0" smtClean="0"/>
              </a:p>
              <a:p>
                <a:pPr algn="ctr"/>
                <a:r>
                  <a:rPr lang="ko-KR" altLang="en-US" sz="1400" dirty="0" smtClean="0"/>
                  <a:t>커플과 동일한 홈에 있어야 커플 가구에 자신의 커플을 매니저로 임명할 수 있습니다</a:t>
                </a:r>
                <a:r>
                  <a:rPr lang="en-US" altLang="ko-KR" sz="1400" dirty="0" smtClean="0"/>
                  <a:t>.</a:t>
                </a:r>
                <a:endParaRPr lang="ko-KR" altLang="en-US" sz="1400"/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2859071" y="3799411"/>
                <a:ext cx="1265618" cy="403667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확인</a:t>
                </a:r>
                <a:endParaRPr lang="ko-KR" altLang="en-US" dirty="0"/>
              </a:p>
            </p:txBody>
          </p:sp>
        </p:grpSp>
        <p:sp>
          <p:nvSpPr>
            <p:cNvPr id="7" name="양쪽 모서리가 둥근 사각형 6"/>
            <p:cNvSpPr/>
            <p:nvPr/>
          </p:nvSpPr>
          <p:spPr>
            <a:xfrm>
              <a:off x="1763688" y="2492896"/>
              <a:ext cx="3456384" cy="489201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62490" y="1938898"/>
              <a:ext cx="45878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b="1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!</a:t>
              </a:r>
              <a:endParaRPr lang="ko-KR" altLang="en-US" sz="6600" b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611560" y="2917616"/>
            <a:ext cx="7416824" cy="2734838"/>
            <a:chOff x="611560" y="2917616"/>
            <a:chExt cx="7416824" cy="2734838"/>
          </a:xfrm>
        </p:grpSpPr>
        <p:grpSp>
          <p:nvGrpSpPr>
            <p:cNvPr id="10" name="그룹 9"/>
            <p:cNvGrpSpPr/>
            <p:nvPr/>
          </p:nvGrpSpPr>
          <p:grpSpPr>
            <a:xfrm>
              <a:off x="611560" y="2917616"/>
              <a:ext cx="3456384" cy="2354198"/>
              <a:chOff x="1763688" y="1938898"/>
              <a:chExt cx="3456384" cy="2354198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1763688" y="2492896"/>
                <a:ext cx="3456384" cy="1800200"/>
                <a:chOff x="1763688" y="2492896"/>
                <a:chExt cx="3456384" cy="1800200"/>
              </a:xfrm>
            </p:grpSpPr>
            <p:sp>
              <p:nvSpPr>
                <p:cNvPr id="14" name="모서리가 둥근 직사각형 13"/>
                <p:cNvSpPr/>
                <p:nvPr/>
              </p:nvSpPr>
              <p:spPr>
                <a:xfrm>
                  <a:off x="1763688" y="2492896"/>
                  <a:ext cx="3456384" cy="180020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endParaRPr lang="en-US" altLang="ko-KR" sz="1400" dirty="0" smtClean="0"/>
                </a:p>
                <a:p>
                  <a:pPr algn="ctr"/>
                  <a:endParaRPr lang="en-US" altLang="ko-KR" sz="1400" dirty="0" smtClean="0"/>
                </a:p>
                <a:p>
                  <a:pPr algn="ctr"/>
                  <a:r>
                    <a:rPr lang="en-US" altLang="ko-KR" sz="1400" dirty="0" smtClean="0"/>
                    <a:t>“(</a:t>
                  </a:r>
                  <a:r>
                    <a:rPr lang="ko-KR" altLang="en-US" sz="1400" smtClean="0"/>
                    <a:t>커플 이름</a:t>
                  </a:r>
                  <a:r>
                    <a:rPr lang="en-US" altLang="ko-KR" sz="1400" dirty="0" smtClean="0"/>
                    <a:t>)” </a:t>
                  </a:r>
                  <a:r>
                    <a:rPr lang="ko-KR" altLang="en-US" sz="1400" smtClean="0"/>
                    <a:t>님이 보유하신 </a:t>
                  </a:r>
                  <a:r>
                    <a:rPr lang="en-US" altLang="ko-KR" sz="1400" dirty="0" smtClean="0"/>
                    <a:t>‘</a:t>
                  </a:r>
                  <a:r>
                    <a:rPr lang="ko-KR" altLang="en-US" sz="1400" smtClean="0"/>
                    <a:t>매니저용 설계도</a:t>
                  </a:r>
                  <a:r>
                    <a:rPr lang="en-US" altLang="ko-KR" sz="1400" dirty="0" smtClean="0"/>
                    <a:t>’</a:t>
                  </a:r>
                  <a:r>
                    <a:rPr lang="ko-KR" altLang="en-US" sz="1400" smtClean="0"/>
                    <a:t>를 모두 삭제해야 커플 가구 매니저로 임명할 수 있습니다</a:t>
                  </a:r>
                  <a:r>
                    <a:rPr lang="en-US" altLang="ko-KR" sz="1400" dirty="0" smtClean="0"/>
                    <a:t>.</a:t>
                  </a:r>
                  <a:endParaRPr lang="ko-KR" altLang="en-US" sz="1400"/>
                </a:p>
              </p:txBody>
            </p:sp>
            <p:sp>
              <p:nvSpPr>
                <p:cNvPr id="15" name="모서리가 둥근 직사각형 14"/>
                <p:cNvSpPr/>
                <p:nvPr/>
              </p:nvSpPr>
              <p:spPr>
                <a:xfrm>
                  <a:off x="2859071" y="3799411"/>
                  <a:ext cx="1265618" cy="403667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확인</a:t>
                  </a:r>
                  <a:endParaRPr lang="ko-KR" altLang="en-US" dirty="0"/>
                </a:p>
              </p:txBody>
            </p:sp>
          </p:grpSp>
          <p:sp>
            <p:nvSpPr>
              <p:cNvPr id="12" name="양쪽 모서리가 둥근 사각형 11"/>
              <p:cNvSpPr/>
              <p:nvPr/>
            </p:nvSpPr>
            <p:spPr>
              <a:xfrm>
                <a:off x="1763688" y="2492896"/>
                <a:ext cx="3456384" cy="489201"/>
              </a:xfrm>
              <a:prstGeom prst="round2SameRect">
                <a:avLst>
                  <a:gd name="adj1" fmla="val 50000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262490" y="1938898"/>
                <a:ext cx="458780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600" b="1" dirty="0" smtClean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rPr>
                  <a:t>!</a:t>
                </a:r>
                <a:endParaRPr lang="ko-KR" altLang="en-US" sz="6600" b="1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4572000" y="2917616"/>
              <a:ext cx="3456384" cy="2354198"/>
              <a:chOff x="1763688" y="1938898"/>
              <a:chExt cx="3456384" cy="2354198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1763688" y="2492896"/>
                <a:ext cx="3456384" cy="1800200"/>
                <a:chOff x="1763688" y="2492896"/>
                <a:chExt cx="3456384" cy="1800200"/>
              </a:xfrm>
            </p:grpSpPr>
            <p:sp>
              <p:nvSpPr>
                <p:cNvPr id="20" name="모서리가 둥근 직사각형 19"/>
                <p:cNvSpPr/>
                <p:nvPr/>
              </p:nvSpPr>
              <p:spPr>
                <a:xfrm>
                  <a:off x="1763688" y="2492896"/>
                  <a:ext cx="3456384" cy="180020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endParaRPr lang="en-US" altLang="ko-KR" sz="1400" dirty="0" smtClean="0"/>
                </a:p>
                <a:p>
                  <a:pPr algn="ctr"/>
                  <a:endParaRPr lang="en-US" altLang="ko-KR" sz="1400" dirty="0" smtClean="0"/>
                </a:p>
                <a:p>
                  <a:pPr algn="ctr"/>
                  <a:r>
                    <a:rPr lang="ko-KR" altLang="en-US" sz="1400" dirty="0" smtClean="0"/>
                    <a:t>커플 가구 매니저 임명이 취소되었습니다</a:t>
                  </a:r>
                  <a:r>
                    <a:rPr lang="en-US" altLang="ko-KR" sz="1400" dirty="0" smtClean="0"/>
                    <a:t>.</a:t>
                  </a:r>
                  <a:endParaRPr lang="ko-KR" altLang="en-US" sz="1400"/>
                </a:p>
              </p:txBody>
            </p:sp>
            <p:sp>
              <p:nvSpPr>
                <p:cNvPr id="21" name="모서리가 둥근 직사각형 20"/>
                <p:cNvSpPr/>
                <p:nvPr/>
              </p:nvSpPr>
              <p:spPr>
                <a:xfrm>
                  <a:off x="2859071" y="3799411"/>
                  <a:ext cx="1265618" cy="403667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확인</a:t>
                  </a:r>
                  <a:endParaRPr lang="ko-KR" altLang="en-US" dirty="0"/>
                </a:p>
              </p:txBody>
            </p:sp>
          </p:grpSp>
          <p:sp>
            <p:nvSpPr>
              <p:cNvPr id="18" name="양쪽 모서리가 둥근 사각형 17"/>
              <p:cNvSpPr/>
              <p:nvPr/>
            </p:nvSpPr>
            <p:spPr>
              <a:xfrm>
                <a:off x="1763688" y="2492896"/>
                <a:ext cx="3456384" cy="489201"/>
              </a:xfrm>
              <a:prstGeom prst="round2SameRect">
                <a:avLst>
                  <a:gd name="adj1" fmla="val 50000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262490" y="1938898"/>
                <a:ext cx="458780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600" b="1" dirty="0" smtClean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rPr>
                  <a:t>!</a:t>
                </a:r>
                <a:endParaRPr lang="ko-KR" altLang="en-US" sz="6600" b="1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744877" y="5283122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주인 유저</a:t>
              </a:r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05317" y="5271814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커플 유저</a:t>
              </a:r>
              <a:endParaRPr lang="ko-KR" altLang="en-US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580112" y="223868"/>
            <a:ext cx="3456384" cy="2354198"/>
            <a:chOff x="5580112" y="223868"/>
            <a:chExt cx="3456384" cy="2354198"/>
          </a:xfrm>
        </p:grpSpPr>
        <p:grpSp>
          <p:nvGrpSpPr>
            <p:cNvPr id="25" name="그룹 24"/>
            <p:cNvGrpSpPr/>
            <p:nvPr/>
          </p:nvGrpSpPr>
          <p:grpSpPr>
            <a:xfrm>
              <a:off x="5580112" y="223868"/>
              <a:ext cx="3456384" cy="2354198"/>
              <a:chOff x="1763688" y="1938898"/>
              <a:chExt cx="3456384" cy="2354198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1763688" y="2492896"/>
                <a:ext cx="3456384" cy="1800200"/>
                <a:chOff x="1763688" y="2492896"/>
                <a:chExt cx="3456384" cy="1800200"/>
              </a:xfrm>
            </p:grpSpPr>
            <p:sp>
              <p:nvSpPr>
                <p:cNvPr id="29" name="모서리가 둥근 직사각형 28"/>
                <p:cNvSpPr/>
                <p:nvPr/>
              </p:nvSpPr>
              <p:spPr>
                <a:xfrm>
                  <a:off x="1763688" y="2492896"/>
                  <a:ext cx="3456384" cy="180020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endParaRPr lang="en-US" altLang="ko-KR" sz="900" dirty="0" smtClean="0"/>
                </a:p>
                <a:p>
                  <a:pPr algn="ctr"/>
                  <a:endParaRPr lang="en-US" altLang="ko-KR" sz="900" dirty="0" smtClean="0"/>
                </a:p>
                <a:p>
                  <a:pPr algn="ctr"/>
                  <a:endParaRPr lang="en-US" altLang="ko-KR" sz="1100" dirty="0" smtClean="0"/>
                </a:p>
                <a:p>
                  <a:pPr algn="ctr"/>
                  <a:r>
                    <a:rPr lang="en-US" altLang="ko-KR" sz="1100" dirty="0" smtClean="0"/>
                    <a:t>‘</a:t>
                  </a:r>
                  <a:r>
                    <a:rPr lang="ko-KR" altLang="en-US" sz="1100" smtClean="0"/>
                    <a:t>매니저용 설계도</a:t>
                  </a:r>
                  <a:r>
                    <a:rPr lang="en-US" altLang="ko-KR" sz="1100" dirty="0" smtClean="0"/>
                    <a:t>＇</a:t>
                  </a:r>
                  <a:r>
                    <a:rPr lang="ko-KR" altLang="en-US" sz="1100" smtClean="0"/>
                    <a:t>를 가지고 있는 경우 매니저로 임명될 수 없습니다</a:t>
                  </a:r>
                  <a:r>
                    <a:rPr lang="en-US" altLang="ko-KR" sz="1100" dirty="0" smtClean="0"/>
                    <a:t>.</a:t>
                  </a:r>
                </a:p>
                <a:p>
                  <a:pPr algn="ctr"/>
                  <a:r>
                    <a:rPr lang="ko-KR" altLang="en-US" sz="1100" dirty="0" smtClean="0"/>
                    <a:t>보유하신 매니저용 설계도를 모두 삭제하시겠습니까</a:t>
                  </a:r>
                  <a:r>
                    <a:rPr lang="en-US" altLang="ko-KR" sz="1100" dirty="0" smtClean="0"/>
                    <a:t>?</a:t>
                  </a:r>
                  <a:endParaRPr lang="ko-KR" altLang="en-US" sz="1100"/>
                </a:p>
              </p:txBody>
            </p:sp>
            <p:sp>
              <p:nvSpPr>
                <p:cNvPr id="30" name="모서리가 둥근 직사각형 29"/>
                <p:cNvSpPr/>
                <p:nvPr/>
              </p:nvSpPr>
              <p:spPr>
                <a:xfrm>
                  <a:off x="2043525" y="3799411"/>
                  <a:ext cx="1265618" cy="403667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예</a:t>
                  </a:r>
                  <a:endParaRPr lang="ko-KR" altLang="en-US" dirty="0"/>
                </a:p>
              </p:txBody>
            </p:sp>
          </p:grpSp>
          <p:sp>
            <p:nvSpPr>
              <p:cNvPr id="27" name="양쪽 모서리가 둥근 사각형 26"/>
              <p:cNvSpPr/>
              <p:nvPr/>
            </p:nvSpPr>
            <p:spPr>
              <a:xfrm>
                <a:off x="1763688" y="2492896"/>
                <a:ext cx="3456384" cy="489201"/>
              </a:xfrm>
              <a:prstGeom prst="round2SameRect">
                <a:avLst>
                  <a:gd name="adj1" fmla="val 50000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262490" y="1938898"/>
                <a:ext cx="458780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600" b="1" dirty="0" smtClean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rPr>
                  <a:t>!</a:t>
                </a:r>
                <a:endParaRPr lang="ko-KR" altLang="en-US" sz="6600" b="1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모서리가 둥근 직사각형 30"/>
            <p:cNvSpPr/>
            <p:nvPr/>
          </p:nvSpPr>
          <p:spPr>
            <a:xfrm>
              <a:off x="7515286" y="2084381"/>
              <a:ext cx="1265618" cy="40366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아니요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59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그룹 133"/>
          <p:cNvGrpSpPr/>
          <p:nvPr/>
        </p:nvGrpSpPr>
        <p:grpSpPr>
          <a:xfrm>
            <a:off x="2411760" y="166723"/>
            <a:ext cx="5339312" cy="5753005"/>
            <a:chOff x="2411760" y="166723"/>
            <a:chExt cx="5339312" cy="5753005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411760" y="173624"/>
              <a:ext cx="1961481" cy="410344"/>
            </a:xfrm>
            <a:prstGeom prst="roundRect">
              <a:avLst/>
            </a:prstGeom>
            <a:ln w="952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유저가 러브 </a:t>
              </a:r>
              <a:r>
                <a:rPr lang="ko-KR" altLang="en-US" sz="800" dirty="0" err="1" smtClean="0"/>
                <a:t>캐미</a:t>
              </a:r>
              <a:r>
                <a:rPr lang="ko-KR" altLang="en-US" sz="800" dirty="0" smtClean="0"/>
                <a:t> 작물에 </a:t>
              </a:r>
              <a:r>
                <a:rPr lang="ko-KR" altLang="en-US" sz="800" dirty="0" err="1" smtClean="0"/>
                <a:t>알바</a:t>
              </a:r>
              <a:r>
                <a:rPr lang="ko-KR" altLang="en-US" sz="800" dirty="0" smtClean="0"/>
                <a:t> 신청</a:t>
              </a:r>
              <a:endParaRPr lang="en-US" altLang="ko-KR" sz="800" dirty="0" smtClean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538888" y="166723"/>
              <a:ext cx="1954936" cy="410344"/>
            </a:xfrm>
            <a:prstGeom prst="roundRect">
              <a:avLst/>
            </a:prstGeom>
            <a:ln w="952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알바</a:t>
              </a:r>
              <a:r>
                <a:rPr lang="ko-KR" altLang="en-US" sz="800" dirty="0" smtClean="0"/>
                <a:t> 거부 됨</a:t>
              </a:r>
              <a:endParaRPr lang="en-US" altLang="ko-KR" sz="800" dirty="0" smtClean="0"/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2415032" y="787372"/>
              <a:ext cx="1954936" cy="612648"/>
            </a:xfrm>
            <a:prstGeom prst="flowChartDecision">
              <a:avLst/>
            </a:prstGeom>
            <a:ln w="95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성장 완료된 러브 </a:t>
              </a:r>
              <a:r>
                <a:rPr lang="ko-KR" altLang="en-US" sz="800" dirty="0" err="1" smtClean="0"/>
                <a:t>캐미</a:t>
              </a:r>
              <a:r>
                <a:rPr lang="ko-KR" altLang="en-US" sz="800" dirty="0" smtClean="0"/>
                <a:t> 작물인가</a:t>
              </a:r>
              <a:r>
                <a:rPr lang="en-US" altLang="ko-KR" sz="800" dirty="0" smtClean="0"/>
                <a:t>?</a:t>
              </a:r>
              <a:endParaRPr lang="ko-KR" altLang="en-US" sz="800" dirty="0"/>
            </a:p>
          </p:txBody>
        </p:sp>
        <p:cxnSp>
          <p:nvCxnSpPr>
            <p:cNvPr id="9" name="꺾인 연결선 8"/>
            <p:cNvCxnSpPr>
              <a:stCxn id="7" idx="3"/>
              <a:endCxn id="6" idx="2"/>
            </p:cNvCxnSpPr>
            <p:nvPr/>
          </p:nvCxnSpPr>
          <p:spPr>
            <a:xfrm flipV="1">
              <a:off x="4369968" y="577067"/>
              <a:ext cx="1146388" cy="516629"/>
            </a:xfrm>
            <a:prstGeom prst="bentConnector2">
              <a:avLst/>
            </a:prstGeom>
            <a:ln w="19050"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4" idx="2"/>
              <a:endCxn id="7" idx="0"/>
            </p:cNvCxnSpPr>
            <p:nvPr/>
          </p:nvCxnSpPr>
          <p:spPr>
            <a:xfrm flipH="1">
              <a:off x="3392500" y="583968"/>
              <a:ext cx="1" cy="20340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순서도: 판단 17"/>
            <p:cNvSpPr/>
            <p:nvPr/>
          </p:nvSpPr>
          <p:spPr>
            <a:xfrm>
              <a:off x="2415032" y="1603424"/>
              <a:ext cx="1954936" cy="612648"/>
            </a:xfrm>
            <a:prstGeom prst="flowChartDecision">
              <a:avLst/>
            </a:prstGeom>
            <a:ln w="95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알바</a:t>
              </a:r>
              <a:r>
                <a:rPr lang="ko-KR" altLang="en-US" sz="800" dirty="0" smtClean="0"/>
                <a:t> 자리가 비어 있는가</a:t>
              </a:r>
              <a:r>
                <a:rPr lang="en-US" altLang="ko-KR" sz="800" dirty="0" smtClean="0"/>
                <a:t>?</a:t>
              </a:r>
              <a:endParaRPr lang="ko-KR" altLang="en-US" sz="800" dirty="0"/>
            </a:p>
          </p:txBody>
        </p:sp>
        <p:sp>
          <p:nvSpPr>
            <p:cNvPr id="19" name="순서도: 판단 18"/>
            <p:cNvSpPr/>
            <p:nvPr/>
          </p:nvSpPr>
          <p:spPr>
            <a:xfrm>
              <a:off x="2415032" y="2419476"/>
              <a:ext cx="1954936" cy="612648"/>
            </a:xfrm>
            <a:prstGeom prst="flowChartDecision">
              <a:avLst/>
            </a:prstGeom>
            <a:ln w="95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같은 성별 유저가 이미 </a:t>
              </a:r>
              <a:r>
                <a:rPr lang="ko-KR" altLang="en-US" sz="800" dirty="0" err="1" smtClean="0"/>
                <a:t>알바를</a:t>
              </a:r>
              <a:r>
                <a:rPr lang="ko-KR" altLang="en-US" sz="800" dirty="0" smtClean="0"/>
                <a:t> 신청</a:t>
              </a:r>
              <a:r>
                <a:rPr lang="en-US" altLang="ko-KR" sz="800" dirty="0" smtClean="0"/>
                <a:t>/</a:t>
              </a:r>
              <a:r>
                <a:rPr lang="ko-KR" altLang="en-US" sz="800" dirty="0" smtClean="0"/>
                <a:t>진행 중인가</a:t>
              </a:r>
              <a:r>
                <a:rPr lang="en-US" altLang="ko-KR" sz="800" dirty="0" smtClean="0"/>
                <a:t>?</a:t>
              </a:r>
              <a:endParaRPr lang="ko-KR" altLang="en-US" sz="800" dirty="0"/>
            </a:p>
          </p:txBody>
        </p:sp>
        <p:sp>
          <p:nvSpPr>
            <p:cNvPr id="20" name="순서도: 판단 19"/>
            <p:cNvSpPr/>
            <p:nvPr/>
          </p:nvSpPr>
          <p:spPr>
            <a:xfrm>
              <a:off x="2415032" y="4051580"/>
              <a:ext cx="1954936" cy="612648"/>
            </a:xfrm>
            <a:prstGeom prst="flowChartDecision">
              <a:avLst/>
            </a:prstGeom>
            <a:ln w="95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현재 </a:t>
              </a:r>
              <a:r>
                <a:rPr lang="ko-KR" altLang="en-US" sz="800" dirty="0" err="1" smtClean="0"/>
                <a:t>알바를</a:t>
              </a:r>
              <a:r>
                <a:rPr lang="ko-KR" altLang="en-US" sz="800" dirty="0" smtClean="0"/>
                <a:t> 신청하거나 진행중인 유저가 있는가</a:t>
              </a:r>
              <a:r>
                <a:rPr lang="en-US" altLang="ko-KR" sz="800" dirty="0" smtClean="0"/>
                <a:t>?</a:t>
              </a:r>
              <a:endParaRPr lang="ko-KR" altLang="en-US" sz="800" dirty="0"/>
            </a:p>
          </p:txBody>
        </p:sp>
        <p:cxnSp>
          <p:nvCxnSpPr>
            <p:cNvPr id="22" name="꺾인 연결선 21"/>
            <p:cNvCxnSpPr>
              <a:stCxn id="18" idx="3"/>
              <a:endCxn id="6" idx="2"/>
            </p:cNvCxnSpPr>
            <p:nvPr/>
          </p:nvCxnSpPr>
          <p:spPr>
            <a:xfrm flipV="1">
              <a:off x="4369968" y="577067"/>
              <a:ext cx="1146388" cy="1332681"/>
            </a:xfrm>
            <a:prstGeom prst="bentConnector2">
              <a:avLst/>
            </a:prstGeom>
            <a:ln w="19050"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꺾인 연결선 24"/>
            <p:cNvCxnSpPr>
              <a:stCxn id="19" idx="3"/>
              <a:endCxn id="6" idx="3"/>
            </p:cNvCxnSpPr>
            <p:nvPr/>
          </p:nvCxnSpPr>
          <p:spPr>
            <a:xfrm flipV="1">
              <a:off x="4369968" y="371895"/>
              <a:ext cx="2123856" cy="2353905"/>
            </a:xfrm>
            <a:prstGeom prst="bentConnector3">
              <a:avLst>
                <a:gd name="adj1" fmla="val 110763"/>
              </a:avLst>
            </a:prstGeom>
            <a:ln w="19050"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꺾인 연결선 28"/>
            <p:cNvCxnSpPr>
              <a:stCxn id="72" idx="3"/>
              <a:endCxn id="6" idx="2"/>
            </p:cNvCxnSpPr>
            <p:nvPr/>
          </p:nvCxnSpPr>
          <p:spPr>
            <a:xfrm flipH="1" flipV="1">
              <a:off x="5516356" y="577067"/>
              <a:ext cx="2234716" cy="3983689"/>
            </a:xfrm>
            <a:prstGeom prst="bentConnector4">
              <a:avLst>
                <a:gd name="adj1" fmla="val -10229"/>
                <a:gd name="adj2" fmla="val 53845"/>
              </a:avLst>
            </a:prstGeom>
            <a:ln w="19050"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7" idx="2"/>
              <a:endCxn id="18" idx="0"/>
            </p:cNvCxnSpPr>
            <p:nvPr/>
          </p:nvCxnSpPr>
          <p:spPr>
            <a:xfrm>
              <a:off x="3392500" y="1400020"/>
              <a:ext cx="0" cy="20340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18" idx="2"/>
              <a:endCxn id="19" idx="0"/>
            </p:cNvCxnSpPr>
            <p:nvPr/>
          </p:nvCxnSpPr>
          <p:spPr>
            <a:xfrm>
              <a:off x="3392500" y="2216072"/>
              <a:ext cx="0" cy="20340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61" idx="2"/>
              <a:endCxn id="20" idx="0"/>
            </p:cNvCxnSpPr>
            <p:nvPr/>
          </p:nvCxnSpPr>
          <p:spPr>
            <a:xfrm flipH="1">
              <a:off x="3392500" y="3848176"/>
              <a:ext cx="3273" cy="20340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1" name="모서리가 둥근 직사각형 40"/>
            <p:cNvSpPr/>
            <p:nvPr/>
          </p:nvSpPr>
          <p:spPr>
            <a:xfrm>
              <a:off x="4788024" y="5509384"/>
              <a:ext cx="1954936" cy="410344"/>
            </a:xfrm>
            <a:prstGeom prst="roundRect">
              <a:avLst/>
            </a:prstGeom>
            <a:ln w="952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알바가</a:t>
              </a:r>
              <a:r>
                <a:rPr lang="ko-KR" altLang="en-US" sz="800" dirty="0" smtClean="0"/>
                <a:t> 신청됨</a:t>
              </a:r>
              <a:endParaRPr lang="en-US" altLang="ko-KR" sz="800" dirty="0" smtClean="0"/>
            </a:p>
          </p:txBody>
        </p:sp>
        <p:sp>
          <p:nvSpPr>
            <p:cNvPr id="61" name="순서도: 판단 60"/>
            <p:cNvSpPr/>
            <p:nvPr/>
          </p:nvSpPr>
          <p:spPr>
            <a:xfrm>
              <a:off x="2418305" y="3235528"/>
              <a:ext cx="1954936" cy="612648"/>
            </a:xfrm>
            <a:prstGeom prst="flowChartDecision">
              <a:avLst/>
            </a:prstGeom>
            <a:ln w="95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알바를</a:t>
              </a:r>
              <a:r>
                <a:rPr lang="ko-KR" altLang="en-US" sz="800" dirty="0" smtClean="0"/>
                <a:t> 신청하는 유저가 커플</a:t>
              </a:r>
              <a:r>
                <a:rPr lang="en-US" altLang="ko-KR" sz="800" dirty="0" smtClean="0"/>
                <a:t>/</a:t>
              </a:r>
              <a:r>
                <a:rPr lang="ko-KR" altLang="en-US" sz="800" dirty="0" smtClean="0"/>
                <a:t>기혼자 인가</a:t>
              </a:r>
              <a:r>
                <a:rPr lang="en-US" altLang="ko-KR" sz="800" dirty="0" smtClean="0"/>
                <a:t>?</a:t>
              </a:r>
              <a:endParaRPr lang="ko-KR" altLang="en-US" sz="800" dirty="0"/>
            </a:p>
          </p:txBody>
        </p:sp>
        <p:cxnSp>
          <p:nvCxnSpPr>
            <p:cNvPr id="62" name="직선 화살표 연결선 61"/>
            <p:cNvCxnSpPr>
              <a:stCxn id="19" idx="2"/>
              <a:endCxn id="61" idx="0"/>
            </p:cNvCxnSpPr>
            <p:nvPr/>
          </p:nvCxnSpPr>
          <p:spPr>
            <a:xfrm>
              <a:off x="3392500" y="3032124"/>
              <a:ext cx="3273" cy="20340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꺾인 연결선 64"/>
            <p:cNvCxnSpPr>
              <a:stCxn id="61" idx="3"/>
              <a:endCxn id="72" idx="0"/>
            </p:cNvCxnSpPr>
            <p:nvPr/>
          </p:nvCxnSpPr>
          <p:spPr>
            <a:xfrm>
              <a:off x="4373241" y="3541852"/>
              <a:ext cx="2400363" cy="712580"/>
            </a:xfrm>
            <a:prstGeom prst="bentConnector2">
              <a:avLst/>
            </a:prstGeom>
            <a:ln w="19050"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2" name="순서도: 판단 71"/>
            <p:cNvSpPr/>
            <p:nvPr/>
          </p:nvSpPr>
          <p:spPr>
            <a:xfrm>
              <a:off x="5796136" y="4254432"/>
              <a:ext cx="1954936" cy="612648"/>
            </a:xfrm>
            <a:prstGeom prst="flowChartDecision">
              <a:avLst/>
            </a:prstGeom>
            <a:ln w="95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이미 커플</a:t>
              </a:r>
              <a:r>
                <a:rPr lang="en-US" altLang="ko-KR" sz="800" dirty="0" smtClean="0"/>
                <a:t>/</a:t>
              </a:r>
              <a:r>
                <a:rPr lang="ko-KR" altLang="en-US" sz="800" dirty="0" smtClean="0"/>
                <a:t>기혼인 유저가 해당 작물에 </a:t>
              </a:r>
              <a:r>
                <a:rPr lang="ko-KR" altLang="en-US" sz="800" dirty="0" err="1" smtClean="0"/>
                <a:t>알바</a:t>
              </a:r>
              <a:r>
                <a:rPr lang="ko-KR" altLang="en-US" sz="800" dirty="0" smtClean="0"/>
                <a:t> 신청</a:t>
              </a:r>
              <a:r>
                <a:rPr lang="en-US" altLang="ko-KR" sz="800" dirty="0" smtClean="0"/>
                <a:t>/</a:t>
              </a:r>
              <a:r>
                <a:rPr lang="ko-KR" altLang="en-US" sz="800" dirty="0" smtClean="0"/>
                <a:t>진행 중인가</a:t>
              </a:r>
              <a:r>
                <a:rPr lang="en-US" altLang="ko-KR" sz="800" dirty="0" smtClean="0"/>
                <a:t>?</a:t>
              </a:r>
              <a:endParaRPr lang="ko-KR" altLang="en-US" sz="800" dirty="0"/>
            </a:p>
          </p:txBody>
        </p:sp>
        <p:cxnSp>
          <p:nvCxnSpPr>
            <p:cNvPr id="92" name="꺾인 연결선 91"/>
            <p:cNvCxnSpPr>
              <a:stCxn id="20" idx="3"/>
              <a:endCxn id="41" idx="0"/>
            </p:cNvCxnSpPr>
            <p:nvPr/>
          </p:nvCxnSpPr>
          <p:spPr>
            <a:xfrm>
              <a:off x="4369968" y="4357904"/>
              <a:ext cx="1395524" cy="1151480"/>
            </a:xfrm>
            <a:prstGeom prst="bentConnector2">
              <a:avLst/>
            </a:prstGeom>
            <a:ln w="19050">
              <a:solidFill>
                <a:srgbClr val="92D05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꺾인 연결선 96"/>
            <p:cNvCxnSpPr>
              <a:stCxn id="72" idx="2"/>
              <a:endCxn id="41" idx="0"/>
            </p:cNvCxnSpPr>
            <p:nvPr/>
          </p:nvCxnSpPr>
          <p:spPr>
            <a:xfrm rot="5400000">
              <a:off x="5948396" y="4684176"/>
              <a:ext cx="642304" cy="1008112"/>
            </a:xfrm>
            <a:prstGeom prst="bent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꺾인 연결선 101"/>
            <p:cNvCxnSpPr>
              <a:stCxn id="103" idx="2"/>
              <a:endCxn id="41" idx="2"/>
            </p:cNvCxnSpPr>
            <p:nvPr/>
          </p:nvCxnSpPr>
          <p:spPr>
            <a:xfrm rot="16200000" flipH="1">
              <a:off x="4360909" y="4515144"/>
              <a:ext cx="439447" cy="2369719"/>
            </a:xfrm>
            <a:prstGeom prst="bentConnector3">
              <a:avLst>
                <a:gd name="adj1" fmla="val 152020"/>
              </a:avLst>
            </a:prstGeom>
            <a:ln w="19050"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3" name="순서도: 판단 102"/>
            <p:cNvSpPr/>
            <p:nvPr/>
          </p:nvSpPr>
          <p:spPr>
            <a:xfrm>
              <a:off x="2418305" y="4867633"/>
              <a:ext cx="1954936" cy="612648"/>
            </a:xfrm>
            <a:prstGeom prst="flowChartDecision">
              <a:avLst/>
            </a:prstGeom>
            <a:ln w="95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자신과 커플</a:t>
              </a:r>
              <a:r>
                <a:rPr lang="en-US" altLang="ko-KR" sz="800" dirty="0" smtClean="0"/>
                <a:t>/</a:t>
              </a:r>
              <a:r>
                <a:rPr lang="ko-KR" altLang="en-US" sz="800" dirty="0" smtClean="0"/>
                <a:t>결혼 대상자가 해당 작물에 </a:t>
              </a:r>
              <a:r>
                <a:rPr lang="ko-KR" altLang="en-US" sz="800" dirty="0" err="1" smtClean="0"/>
                <a:t>알바</a:t>
              </a:r>
              <a:r>
                <a:rPr lang="ko-KR" altLang="en-US" sz="800" dirty="0" smtClean="0"/>
                <a:t> 신청</a:t>
              </a:r>
              <a:r>
                <a:rPr lang="en-US" altLang="ko-KR" sz="800" dirty="0" smtClean="0"/>
                <a:t>/</a:t>
              </a:r>
              <a:r>
                <a:rPr lang="ko-KR" altLang="en-US" sz="800" dirty="0" smtClean="0"/>
                <a:t>진행 중인가</a:t>
              </a:r>
              <a:r>
                <a:rPr lang="en-US" altLang="ko-KR" sz="800" dirty="0" smtClean="0"/>
                <a:t>?</a:t>
              </a:r>
              <a:endParaRPr lang="ko-KR" altLang="en-US" sz="800" dirty="0"/>
            </a:p>
          </p:txBody>
        </p:sp>
        <p:cxnSp>
          <p:nvCxnSpPr>
            <p:cNvPr id="107" name="직선 화살표 연결선 106"/>
            <p:cNvCxnSpPr>
              <a:stCxn id="20" idx="2"/>
              <a:endCxn id="103" idx="0"/>
            </p:cNvCxnSpPr>
            <p:nvPr/>
          </p:nvCxnSpPr>
          <p:spPr>
            <a:xfrm>
              <a:off x="3392500" y="4664228"/>
              <a:ext cx="3273" cy="20340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4" name="꺾인 연결선 113"/>
            <p:cNvCxnSpPr>
              <a:stCxn id="103" idx="3"/>
              <a:endCxn id="6" idx="2"/>
            </p:cNvCxnSpPr>
            <p:nvPr/>
          </p:nvCxnSpPr>
          <p:spPr>
            <a:xfrm flipV="1">
              <a:off x="4373241" y="577067"/>
              <a:ext cx="1143115" cy="4596890"/>
            </a:xfrm>
            <a:prstGeom prst="bentConnector2">
              <a:avLst/>
            </a:prstGeom>
            <a:ln w="19050"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1244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611560" y="2917616"/>
            <a:ext cx="3456384" cy="2354198"/>
            <a:chOff x="1763688" y="1938898"/>
            <a:chExt cx="3456384" cy="2354198"/>
          </a:xfrm>
        </p:grpSpPr>
        <p:grpSp>
          <p:nvGrpSpPr>
            <p:cNvPr id="11" name="그룹 10"/>
            <p:cNvGrpSpPr/>
            <p:nvPr/>
          </p:nvGrpSpPr>
          <p:grpSpPr>
            <a:xfrm>
              <a:off x="1763688" y="2492896"/>
              <a:ext cx="3456384" cy="1800200"/>
              <a:chOff x="1763688" y="2492896"/>
              <a:chExt cx="3456384" cy="1800200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1763688" y="2492896"/>
                <a:ext cx="3456384" cy="18002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en-US" altLang="ko-KR" sz="1400" dirty="0" smtClean="0"/>
              </a:p>
              <a:p>
                <a:pPr algn="ctr"/>
                <a:endParaRPr lang="en-US" altLang="ko-KR" sz="1400" dirty="0" smtClean="0"/>
              </a:p>
              <a:p>
                <a:pPr algn="ctr"/>
                <a:r>
                  <a:rPr lang="ko-KR" altLang="en-US" sz="1400" dirty="0"/>
                  <a:t>커플 가구 성장 </a:t>
                </a:r>
                <a:r>
                  <a:rPr lang="ko-KR" altLang="en-US" sz="1400" dirty="0" err="1"/>
                  <a:t>퀘스트가</a:t>
                </a:r>
                <a:r>
                  <a:rPr lang="ko-KR" altLang="en-US" sz="1400" dirty="0"/>
                  <a:t> 수락되었습니다</a:t>
                </a:r>
                <a:r>
                  <a:rPr lang="en-US" altLang="ko-KR" sz="1400" dirty="0"/>
                  <a:t>. </a:t>
                </a:r>
                <a:r>
                  <a:rPr lang="ko-KR" altLang="en-US" sz="1400"/>
                  <a:t>모든 일정을 퀘스트 브라우저에서 수락할 수 있습니다</a:t>
                </a:r>
                <a:r>
                  <a:rPr lang="en-US" altLang="ko-KR" sz="1400" dirty="0"/>
                  <a:t>.</a:t>
                </a:r>
                <a:endParaRPr lang="ko-KR" altLang="en-US" sz="1400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2859071" y="3799411"/>
                <a:ext cx="1265618" cy="403667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확인</a:t>
                </a:r>
                <a:endParaRPr lang="ko-KR" altLang="en-US" dirty="0"/>
              </a:p>
            </p:txBody>
          </p:sp>
        </p:grpSp>
        <p:sp>
          <p:nvSpPr>
            <p:cNvPr id="12" name="양쪽 모서리가 둥근 사각형 11"/>
            <p:cNvSpPr/>
            <p:nvPr/>
          </p:nvSpPr>
          <p:spPr>
            <a:xfrm>
              <a:off x="1763688" y="2492896"/>
              <a:ext cx="3456384" cy="489201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62490" y="1938898"/>
              <a:ext cx="45878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b="1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!</a:t>
              </a:r>
              <a:endParaRPr lang="ko-KR" altLang="en-US" sz="6600" b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572000" y="2917616"/>
            <a:ext cx="3456384" cy="2354198"/>
            <a:chOff x="1763688" y="1938898"/>
            <a:chExt cx="3456384" cy="2354198"/>
          </a:xfrm>
        </p:grpSpPr>
        <p:grpSp>
          <p:nvGrpSpPr>
            <p:cNvPr id="17" name="그룹 16"/>
            <p:cNvGrpSpPr/>
            <p:nvPr/>
          </p:nvGrpSpPr>
          <p:grpSpPr>
            <a:xfrm>
              <a:off x="1763688" y="2492896"/>
              <a:ext cx="3456384" cy="1800200"/>
              <a:chOff x="1763688" y="2492896"/>
              <a:chExt cx="3456384" cy="1800200"/>
            </a:xfrm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1763688" y="2492896"/>
                <a:ext cx="3456384" cy="18002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en-US" altLang="ko-KR" sz="1400" dirty="0" smtClean="0"/>
              </a:p>
              <a:p>
                <a:pPr algn="ctr"/>
                <a:endParaRPr lang="en-US" altLang="ko-KR" sz="1400" dirty="0" smtClean="0"/>
              </a:p>
              <a:p>
                <a:pPr algn="ctr"/>
                <a:r>
                  <a:rPr lang="ko-KR" altLang="en-US" sz="1400" dirty="0" smtClean="0"/>
                  <a:t>커플 가구 매니저 임명이 취소되었습니다</a:t>
                </a:r>
                <a:r>
                  <a:rPr lang="en-US" altLang="ko-KR" sz="1400" dirty="0" smtClean="0"/>
                  <a:t>.</a:t>
                </a:r>
                <a:endParaRPr lang="ko-KR" altLang="en-US" sz="1400"/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2859071" y="3799411"/>
                <a:ext cx="1265618" cy="403667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확인</a:t>
                </a:r>
                <a:endParaRPr lang="ko-KR" altLang="en-US" dirty="0"/>
              </a:p>
            </p:txBody>
          </p:sp>
        </p:grpSp>
        <p:sp>
          <p:nvSpPr>
            <p:cNvPr id="18" name="양쪽 모서리가 둥근 사각형 17"/>
            <p:cNvSpPr/>
            <p:nvPr/>
          </p:nvSpPr>
          <p:spPr>
            <a:xfrm>
              <a:off x="1763688" y="2492896"/>
              <a:ext cx="3456384" cy="489201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62490" y="1938898"/>
              <a:ext cx="45878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b="1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!</a:t>
              </a:r>
              <a:endParaRPr lang="ko-KR" altLang="en-US" sz="6600" b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744877" y="528312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주인 유저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705317" y="527181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커플 유저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-420658" y="4648713"/>
            <a:ext cx="3456384" cy="2354198"/>
            <a:chOff x="5580112" y="223868"/>
            <a:chExt cx="3456384" cy="2354198"/>
          </a:xfrm>
        </p:grpSpPr>
        <p:grpSp>
          <p:nvGrpSpPr>
            <p:cNvPr id="25" name="그룹 24"/>
            <p:cNvGrpSpPr/>
            <p:nvPr/>
          </p:nvGrpSpPr>
          <p:grpSpPr>
            <a:xfrm>
              <a:off x="5580112" y="223868"/>
              <a:ext cx="3456384" cy="2354198"/>
              <a:chOff x="1763688" y="1938898"/>
              <a:chExt cx="3456384" cy="2354198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1763688" y="2492896"/>
                <a:ext cx="3456384" cy="1800200"/>
                <a:chOff x="1763688" y="2492896"/>
                <a:chExt cx="3456384" cy="1800200"/>
              </a:xfrm>
            </p:grpSpPr>
            <p:sp>
              <p:nvSpPr>
                <p:cNvPr id="29" name="모서리가 둥근 직사각형 28"/>
                <p:cNvSpPr/>
                <p:nvPr/>
              </p:nvSpPr>
              <p:spPr>
                <a:xfrm>
                  <a:off x="1763688" y="2492896"/>
                  <a:ext cx="3456384" cy="180020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endParaRPr lang="en-US" altLang="ko-KR" sz="900" dirty="0" smtClean="0"/>
                </a:p>
                <a:p>
                  <a:pPr algn="ctr"/>
                  <a:endParaRPr lang="en-US" altLang="ko-KR" sz="900" dirty="0" smtClean="0"/>
                </a:p>
                <a:p>
                  <a:pPr algn="ctr"/>
                  <a:endParaRPr lang="en-US" altLang="ko-KR" sz="1100" dirty="0" smtClean="0"/>
                </a:p>
                <a:p>
                  <a:pPr algn="ctr"/>
                  <a:r>
                    <a:rPr lang="ko-KR" altLang="en-US" sz="1100" dirty="0" smtClean="0"/>
                    <a:t>스킨을 변경한 상태에서 성장 중단을 할 경우 변경한 단계의 커플 가구를 지급받게 됩니다</a:t>
                  </a:r>
                  <a:r>
                    <a:rPr lang="en-US" altLang="ko-KR" sz="1100" dirty="0" smtClean="0"/>
                    <a:t>.</a:t>
                  </a:r>
                </a:p>
                <a:p>
                  <a:pPr algn="ctr"/>
                  <a:r>
                    <a:rPr lang="ko-KR" altLang="en-US" sz="1100" dirty="0" smtClean="0"/>
                    <a:t>스킨 </a:t>
                  </a:r>
                  <a:r>
                    <a:rPr lang="ko-KR" altLang="en-US" sz="1100" smtClean="0"/>
                    <a:t>변경한 상태로 성장 중단을 하시겠습니까</a:t>
                  </a:r>
                  <a:r>
                    <a:rPr lang="en-US" altLang="ko-KR" sz="1100" dirty="0" smtClean="0"/>
                    <a:t>?</a:t>
                  </a:r>
                  <a:endParaRPr lang="ko-KR" altLang="en-US" sz="1100" dirty="0"/>
                </a:p>
              </p:txBody>
            </p:sp>
            <p:sp>
              <p:nvSpPr>
                <p:cNvPr id="30" name="모서리가 둥근 직사각형 29"/>
                <p:cNvSpPr/>
                <p:nvPr/>
              </p:nvSpPr>
              <p:spPr>
                <a:xfrm>
                  <a:off x="2043525" y="3799411"/>
                  <a:ext cx="1265618" cy="403667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예</a:t>
                  </a:r>
                  <a:endParaRPr lang="ko-KR" altLang="en-US" dirty="0"/>
                </a:p>
              </p:txBody>
            </p:sp>
          </p:grpSp>
          <p:sp>
            <p:nvSpPr>
              <p:cNvPr id="27" name="양쪽 모서리가 둥근 사각형 26"/>
              <p:cNvSpPr/>
              <p:nvPr/>
            </p:nvSpPr>
            <p:spPr>
              <a:xfrm>
                <a:off x="1763688" y="2492896"/>
                <a:ext cx="3456384" cy="489201"/>
              </a:xfrm>
              <a:prstGeom prst="round2SameRect">
                <a:avLst>
                  <a:gd name="adj1" fmla="val 50000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262490" y="1938898"/>
                <a:ext cx="458780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600" b="1" dirty="0" smtClean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rPr>
                  <a:t>!</a:t>
                </a:r>
                <a:endParaRPr lang="ko-KR" altLang="en-US" sz="6600" b="1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모서리가 둥근 직사각형 30"/>
            <p:cNvSpPr/>
            <p:nvPr/>
          </p:nvSpPr>
          <p:spPr>
            <a:xfrm>
              <a:off x="7515286" y="2084381"/>
              <a:ext cx="1265618" cy="40366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아니요</a:t>
              </a:r>
              <a:endParaRPr lang="ko-KR" altLang="en-US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374327" y="89968"/>
            <a:ext cx="3456384" cy="2354198"/>
            <a:chOff x="5580112" y="223868"/>
            <a:chExt cx="3456384" cy="2354198"/>
          </a:xfrm>
        </p:grpSpPr>
        <p:grpSp>
          <p:nvGrpSpPr>
            <p:cNvPr id="34" name="그룹 33"/>
            <p:cNvGrpSpPr/>
            <p:nvPr/>
          </p:nvGrpSpPr>
          <p:grpSpPr>
            <a:xfrm>
              <a:off x="5580112" y="223868"/>
              <a:ext cx="3456384" cy="2354198"/>
              <a:chOff x="1763688" y="1938898"/>
              <a:chExt cx="3456384" cy="2354198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1763688" y="2492896"/>
                <a:ext cx="3456384" cy="1800200"/>
                <a:chOff x="1763688" y="2492896"/>
                <a:chExt cx="3456384" cy="1800200"/>
              </a:xfrm>
            </p:grpSpPr>
            <p:sp>
              <p:nvSpPr>
                <p:cNvPr id="39" name="모서리가 둥근 직사각형 38"/>
                <p:cNvSpPr/>
                <p:nvPr/>
              </p:nvSpPr>
              <p:spPr>
                <a:xfrm>
                  <a:off x="1763688" y="2492896"/>
                  <a:ext cx="3456384" cy="180020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endParaRPr lang="en-US" altLang="ko-KR" sz="9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9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9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9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sz="900" dirty="0" smtClean="0">
                      <a:solidFill>
                        <a:schemeClr val="tx1"/>
                      </a:solidFill>
                    </a:rPr>
                    <a:t>커플 가구 성장 </a:t>
                  </a:r>
                  <a:r>
                    <a:rPr lang="ko-KR" altLang="en-US" sz="900" dirty="0" err="1" smtClean="0">
                      <a:solidFill>
                        <a:schemeClr val="tx1"/>
                      </a:solidFill>
                    </a:rPr>
                    <a:t>퀘스트를</a:t>
                  </a:r>
                  <a:r>
                    <a:rPr lang="ko-KR" altLang="en-US" sz="900" dirty="0" smtClean="0">
                      <a:solidFill>
                        <a:schemeClr val="tx1"/>
                      </a:solidFill>
                    </a:rPr>
                    <a:t> 수락하면 현재 가지고 계신 오늘의 일정이 모두 사라집니다</a:t>
                  </a:r>
                  <a:r>
                    <a:rPr lang="en-US" altLang="ko-KR" sz="900" dirty="0" smtClean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그래도 진행 하시겠습니까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?</a:t>
                  </a:r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모서리가 둥근 직사각형 39"/>
                <p:cNvSpPr/>
                <p:nvPr/>
              </p:nvSpPr>
              <p:spPr>
                <a:xfrm>
                  <a:off x="2043525" y="3799411"/>
                  <a:ext cx="1265618" cy="403667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예</a:t>
                  </a:r>
                  <a:endParaRPr lang="ko-KR" altLang="en-US" dirty="0"/>
                </a:p>
              </p:txBody>
            </p:sp>
          </p:grpSp>
          <p:sp>
            <p:nvSpPr>
              <p:cNvPr id="37" name="양쪽 모서리가 둥근 사각형 36"/>
              <p:cNvSpPr/>
              <p:nvPr/>
            </p:nvSpPr>
            <p:spPr>
              <a:xfrm>
                <a:off x="1763688" y="2492896"/>
                <a:ext cx="3456384" cy="489201"/>
              </a:xfrm>
              <a:prstGeom prst="round2SameRect">
                <a:avLst>
                  <a:gd name="adj1" fmla="val 50000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262490" y="1938898"/>
                <a:ext cx="458780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600" b="1" dirty="0" smtClean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rPr>
                  <a:t>!</a:t>
                </a:r>
                <a:endParaRPr lang="ko-KR" altLang="en-US" sz="6600" b="1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모서리가 둥근 직사각형 34"/>
            <p:cNvSpPr/>
            <p:nvPr/>
          </p:nvSpPr>
          <p:spPr>
            <a:xfrm>
              <a:off x="7515286" y="2084381"/>
              <a:ext cx="1265618" cy="40366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아니요</a:t>
              </a:r>
              <a:endParaRPr lang="ko-KR" altLang="en-US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075179" y="89968"/>
            <a:ext cx="3456384" cy="2354198"/>
            <a:chOff x="5580112" y="223868"/>
            <a:chExt cx="3456384" cy="2354198"/>
          </a:xfrm>
        </p:grpSpPr>
        <p:grpSp>
          <p:nvGrpSpPr>
            <p:cNvPr id="42" name="그룹 41"/>
            <p:cNvGrpSpPr/>
            <p:nvPr/>
          </p:nvGrpSpPr>
          <p:grpSpPr>
            <a:xfrm>
              <a:off x="5580112" y="223868"/>
              <a:ext cx="3456384" cy="2354198"/>
              <a:chOff x="1763688" y="1938898"/>
              <a:chExt cx="3456384" cy="2354198"/>
            </a:xfrm>
          </p:grpSpPr>
          <p:grpSp>
            <p:nvGrpSpPr>
              <p:cNvPr id="44" name="그룹 43"/>
              <p:cNvGrpSpPr/>
              <p:nvPr/>
            </p:nvGrpSpPr>
            <p:grpSpPr>
              <a:xfrm>
                <a:off x="1763688" y="2492896"/>
                <a:ext cx="3456384" cy="1800200"/>
                <a:chOff x="1763688" y="2492896"/>
                <a:chExt cx="3456384" cy="1800200"/>
              </a:xfrm>
            </p:grpSpPr>
            <p:sp>
              <p:nvSpPr>
                <p:cNvPr id="47" name="모서리가 둥근 직사각형 46"/>
                <p:cNvSpPr/>
                <p:nvPr/>
              </p:nvSpPr>
              <p:spPr>
                <a:xfrm>
                  <a:off x="1763688" y="2492896"/>
                  <a:ext cx="3456384" cy="180020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endParaRPr lang="en-US" altLang="ko-KR" sz="9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9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9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9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sz="900" dirty="0" smtClean="0">
                      <a:solidFill>
                        <a:schemeClr val="tx1"/>
                      </a:solidFill>
                    </a:rPr>
                    <a:t>오늘의 일정을 수락하면 현재 가지고 계신 커플 가구 성장 </a:t>
                  </a:r>
                  <a:r>
                    <a:rPr lang="ko-KR" altLang="en-US" sz="900" dirty="0" err="1" smtClean="0">
                      <a:solidFill>
                        <a:schemeClr val="tx1"/>
                      </a:solidFill>
                    </a:rPr>
                    <a:t>퀘스트가</a:t>
                  </a:r>
                  <a:r>
                    <a:rPr lang="ko-KR" altLang="en-US" sz="900" dirty="0" smtClean="0">
                      <a:solidFill>
                        <a:schemeClr val="tx1"/>
                      </a:solidFill>
                    </a:rPr>
                    <a:t> 모두 사라집니다</a:t>
                  </a:r>
                  <a:r>
                    <a:rPr lang="en-US" altLang="ko-KR" sz="900" dirty="0" smtClean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 algn="ctr"/>
                  <a:r>
                    <a:rPr lang="ko-KR" altLang="en-US" sz="900" dirty="0" smtClean="0">
                      <a:solidFill>
                        <a:schemeClr val="tx1"/>
                      </a:solidFill>
                    </a:rPr>
                    <a:t>그래도 진행 하시겠습니까</a:t>
                  </a:r>
                  <a:r>
                    <a:rPr lang="en-US" altLang="ko-KR" sz="900" dirty="0" smtClean="0">
                      <a:solidFill>
                        <a:schemeClr val="tx1"/>
                      </a:solidFill>
                    </a:rPr>
                    <a:t>?</a:t>
                  </a:r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모서리가 둥근 직사각형 47"/>
                <p:cNvSpPr/>
                <p:nvPr/>
              </p:nvSpPr>
              <p:spPr>
                <a:xfrm>
                  <a:off x="2043525" y="3799411"/>
                  <a:ext cx="1265618" cy="403667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예</a:t>
                  </a:r>
                  <a:endParaRPr lang="ko-KR" altLang="en-US" dirty="0"/>
                </a:p>
              </p:txBody>
            </p:sp>
          </p:grpSp>
          <p:sp>
            <p:nvSpPr>
              <p:cNvPr id="45" name="양쪽 모서리가 둥근 사각형 44"/>
              <p:cNvSpPr/>
              <p:nvPr/>
            </p:nvSpPr>
            <p:spPr>
              <a:xfrm>
                <a:off x="1763688" y="2492896"/>
                <a:ext cx="3456384" cy="489201"/>
              </a:xfrm>
              <a:prstGeom prst="round2SameRect">
                <a:avLst>
                  <a:gd name="adj1" fmla="val 50000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262490" y="1938898"/>
                <a:ext cx="458780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600" b="1" dirty="0" smtClean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rPr>
                  <a:t>!</a:t>
                </a:r>
                <a:endParaRPr lang="ko-KR" altLang="en-US" sz="6600" b="1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3" name="모서리가 둥근 직사각형 42"/>
            <p:cNvSpPr/>
            <p:nvPr/>
          </p:nvSpPr>
          <p:spPr>
            <a:xfrm>
              <a:off x="7515286" y="2084381"/>
              <a:ext cx="1265618" cy="40366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아니요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1593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11560" y="2917616"/>
            <a:ext cx="7416824" cy="2734838"/>
            <a:chOff x="611560" y="2917616"/>
            <a:chExt cx="7416824" cy="2734838"/>
          </a:xfrm>
        </p:grpSpPr>
        <p:grpSp>
          <p:nvGrpSpPr>
            <p:cNvPr id="10" name="그룹 9"/>
            <p:cNvGrpSpPr/>
            <p:nvPr/>
          </p:nvGrpSpPr>
          <p:grpSpPr>
            <a:xfrm>
              <a:off x="611560" y="2917616"/>
              <a:ext cx="3456384" cy="2354198"/>
              <a:chOff x="1763688" y="1938898"/>
              <a:chExt cx="3456384" cy="2354198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1763688" y="2492896"/>
                <a:ext cx="3456384" cy="1800200"/>
                <a:chOff x="1763688" y="2492896"/>
                <a:chExt cx="3456384" cy="1800200"/>
              </a:xfrm>
            </p:grpSpPr>
            <p:sp>
              <p:nvSpPr>
                <p:cNvPr id="14" name="모서리가 둥근 직사각형 13"/>
                <p:cNvSpPr/>
                <p:nvPr/>
              </p:nvSpPr>
              <p:spPr>
                <a:xfrm>
                  <a:off x="1763688" y="2492896"/>
                  <a:ext cx="3456384" cy="180020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endParaRPr lang="en-US" altLang="ko-KR" sz="1400" dirty="0" smtClean="0"/>
                </a:p>
                <a:p>
                  <a:pPr algn="ctr"/>
                  <a:endParaRPr lang="en-US" altLang="ko-KR" sz="1400" dirty="0" smtClean="0"/>
                </a:p>
                <a:p>
                  <a:pPr algn="ctr"/>
                  <a:r>
                    <a:rPr lang="ko-KR" altLang="en-US" sz="1400" dirty="0"/>
                    <a:t>커플 가구에는 하루에 최대 </a:t>
                  </a:r>
                  <a:r>
                    <a:rPr lang="en-US" altLang="ko-KR" sz="1400" dirty="0"/>
                    <a:t>6</a:t>
                  </a:r>
                  <a:r>
                    <a:rPr lang="ko-KR" altLang="en-US" sz="1400"/>
                    <a:t>개의 마스터용 설계도를 사용할 수 있습니다</a:t>
                  </a:r>
                  <a:r>
                    <a:rPr lang="en-US" altLang="ko-KR" sz="1400" dirty="0"/>
                    <a:t>.</a:t>
                  </a:r>
                  <a:endParaRPr lang="ko-KR" altLang="en-US" sz="1400" dirty="0"/>
                </a:p>
              </p:txBody>
            </p:sp>
            <p:sp>
              <p:nvSpPr>
                <p:cNvPr id="15" name="모서리가 둥근 직사각형 14"/>
                <p:cNvSpPr/>
                <p:nvPr/>
              </p:nvSpPr>
              <p:spPr>
                <a:xfrm>
                  <a:off x="2859071" y="3799411"/>
                  <a:ext cx="1265618" cy="403667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확인</a:t>
                  </a:r>
                  <a:endParaRPr lang="ko-KR" altLang="en-US" dirty="0"/>
                </a:p>
              </p:txBody>
            </p:sp>
          </p:grpSp>
          <p:sp>
            <p:nvSpPr>
              <p:cNvPr id="12" name="양쪽 모서리가 둥근 사각형 11"/>
              <p:cNvSpPr/>
              <p:nvPr/>
            </p:nvSpPr>
            <p:spPr>
              <a:xfrm>
                <a:off x="1763688" y="2492896"/>
                <a:ext cx="3456384" cy="489201"/>
              </a:xfrm>
              <a:prstGeom prst="round2SameRect">
                <a:avLst>
                  <a:gd name="adj1" fmla="val 50000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262490" y="1938898"/>
                <a:ext cx="458780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600" b="1" dirty="0" smtClean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rPr>
                  <a:t>!</a:t>
                </a:r>
                <a:endParaRPr lang="ko-KR" altLang="en-US" sz="6600" b="1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4572000" y="2917616"/>
              <a:ext cx="3456384" cy="2354198"/>
              <a:chOff x="1763688" y="1938898"/>
              <a:chExt cx="3456384" cy="2354198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1763688" y="2492896"/>
                <a:ext cx="3456384" cy="1800200"/>
                <a:chOff x="1763688" y="2492896"/>
                <a:chExt cx="3456384" cy="1800200"/>
              </a:xfrm>
            </p:grpSpPr>
            <p:sp>
              <p:nvSpPr>
                <p:cNvPr id="20" name="모서리가 둥근 직사각형 19"/>
                <p:cNvSpPr/>
                <p:nvPr/>
              </p:nvSpPr>
              <p:spPr>
                <a:xfrm>
                  <a:off x="1763688" y="2492896"/>
                  <a:ext cx="3456384" cy="180020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:endParaRPr lang="en-US" altLang="ko-KR" sz="1400" dirty="0" smtClean="0"/>
                </a:p>
                <a:p>
                  <a:pPr algn="ctr"/>
                  <a:endParaRPr lang="en-US" altLang="ko-KR" sz="1400" dirty="0" smtClean="0"/>
                </a:p>
                <a:p>
                  <a:pPr algn="ctr"/>
                  <a:r>
                    <a:rPr lang="ko-KR" altLang="en-US" sz="1400" dirty="0"/>
                    <a:t>커플 가구에는 하루에 최대 </a:t>
                  </a:r>
                  <a:r>
                    <a:rPr lang="en-US" altLang="ko-KR" sz="1400" dirty="0"/>
                    <a:t>6</a:t>
                  </a:r>
                  <a:r>
                    <a:rPr lang="ko-KR" altLang="en-US" sz="1400"/>
                    <a:t>개의 매니저용 설계도를 사용할 수 있습니다</a:t>
                  </a:r>
                  <a:r>
                    <a:rPr lang="en-US" altLang="ko-KR" sz="1400" dirty="0"/>
                    <a:t>.</a:t>
                  </a:r>
                  <a:endParaRPr lang="ko-KR" altLang="en-US" sz="1400"/>
                </a:p>
              </p:txBody>
            </p:sp>
            <p:sp>
              <p:nvSpPr>
                <p:cNvPr id="21" name="모서리가 둥근 직사각형 20"/>
                <p:cNvSpPr/>
                <p:nvPr/>
              </p:nvSpPr>
              <p:spPr>
                <a:xfrm>
                  <a:off x="2859071" y="3799411"/>
                  <a:ext cx="1265618" cy="403667"/>
                </a:xfrm>
                <a:prstGeom prst="round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확인</a:t>
                  </a:r>
                  <a:endParaRPr lang="ko-KR" altLang="en-US" dirty="0"/>
                </a:p>
              </p:txBody>
            </p:sp>
          </p:grpSp>
          <p:sp>
            <p:nvSpPr>
              <p:cNvPr id="18" name="양쪽 모서리가 둥근 사각형 17"/>
              <p:cNvSpPr/>
              <p:nvPr/>
            </p:nvSpPr>
            <p:spPr>
              <a:xfrm>
                <a:off x="1763688" y="2492896"/>
                <a:ext cx="3456384" cy="489201"/>
              </a:xfrm>
              <a:prstGeom prst="round2SameRect">
                <a:avLst>
                  <a:gd name="adj1" fmla="val 50000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262490" y="1938898"/>
                <a:ext cx="458780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600" b="1" dirty="0" smtClean="0">
                    <a:ln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rPr>
                  <a:t>!</a:t>
                </a:r>
                <a:endParaRPr lang="ko-KR" altLang="en-US" sz="6600" b="1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744877" y="5283122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주인 유저</a:t>
              </a:r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05317" y="5271814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커플 유저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7359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012160" y="4503802"/>
            <a:ext cx="3456384" cy="2354198"/>
            <a:chOff x="1763688" y="1938898"/>
            <a:chExt cx="3456384" cy="2354198"/>
          </a:xfrm>
        </p:grpSpPr>
        <p:grpSp>
          <p:nvGrpSpPr>
            <p:cNvPr id="17" name="그룹 16"/>
            <p:cNvGrpSpPr/>
            <p:nvPr/>
          </p:nvGrpSpPr>
          <p:grpSpPr>
            <a:xfrm>
              <a:off x="1763688" y="2492896"/>
              <a:ext cx="3456384" cy="1800200"/>
              <a:chOff x="1763688" y="2492896"/>
              <a:chExt cx="3456384" cy="1800200"/>
            </a:xfrm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1763688" y="2492896"/>
                <a:ext cx="3456384" cy="18002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endParaRPr lang="en-US" altLang="ko-KR" sz="1400" dirty="0" smtClean="0"/>
              </a:p>
              <a:p>
                <a:pPr algn="ctr"/>
                <a:endParaRPr lang="en-US" altLang="ko-KR" sz="1400" dirty="0" smtClean="0"/>
              </a:p>
              <a:p>
                <a:pPr algn="ctr"/>
                <a:r>
                  <a:rPr lang="ko-KR" altLang="en-US" sz="1400" dirty="0" smtClean="0"/>
                  <a:t>커플 가구 매니저 임명이 취소되었습니다</a:t>
                </a:r>
                <a:r>
                  <a:rPr lang="en-US" altLang="ko-KR" sz="1400" dirty="0" smtClean="0"/>
                  <a:t>.</a:t>
                </a:r>
                <a:endParaRPr lang="ko-KR" altLang="en-US" sz="1400"/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2859071" y="3799411"/>
                <a:ext cx="1265618" cy="403667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확인</a:t>
                </a:r>
                <a:endParaRPr lang="ko-KR" altLang="en-US" dirty="0"/>
              </a:p>
            </p:txBody>
          </p:sp>
        </p:grpSp>
        <p:sp>
          <p:nvSpPr>
            <p:cNvPr id="18" name="양쪽 모서리가 둥근 사각형 17"/>
            <p:cNvSpPr/>
            <p:nvPr/>
          </p:nvSpPr>
          <p:spPr>
            <a:xfrm>
              <a:off x="1763688" y="2492896"/>
              <a:ext cx="3456384" cy="489201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62490" y="1938898"/>
              <a:ext cx="45878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b="1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!</a:t>
              </a:r>
              <a:endParaRPr lang="ko-KR" altLang="en-US" sz="6600" b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-264458" y="541540"/>
            <a:ext cx="9180242" cy="3857157"/>
            <a:chOff x="-264458" y="541540"/>
            <a:chExt cx="9180242" cy="3857157"/>
          </a:xfrm>
        </p:grpSpPr>
        <p:grpSp>
          <p:nvGrpSpPr>
            <p:cNvPr id="4" name="그룹 3"/>
            <p:cNvGrpSpPr/>
            <p:nvPr/>
          </p:nvGrpSpPr>
          <p:grpSpPr>
            <a:xfrm>
              <a:off x="827584" y="1951481"/>
              <a:ext cx="7969470" cy="2447216"/>
              <a:chOff x="827584" y="1237445"/>
              <a:chExt cx="7969470" cy="2447216"/>
            </a:xfrm>
          </p:grpSpPr>
          <p:pic>
            <p:nvPicPr>
              <p:cNvPr id="22" name="Picture 8" descr="http://icons.iconarchive.com/icons/dailyoverview/tv/128/television-04-icon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69266" y="1848220"/>
                <a:ext cx="568766" cy="568767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8" descr="http://icons.iconarchive.com/icons/dailyoverview/tv/128/television-04-icon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4" y="1848220"/>
                <a:ext cx="568766" cy="568767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8" descr="http://icons.iconarchive.com/icons/dailyoverview/tv/128/television-04-icon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52641" y="1788499"/>
                <a:ext cx="688207" cy="688208"/>
              </a:xfrm>
              <a:prstGeom prst="rect">
                <a:avLst/>
              </a:prstGeom>
              <a:noFill/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오른쪽 화살표 24"/>
              <p:cNvSpPr/>
              <p:nvPr/>
            </p:nvSpPr>
            <p:spPr>
              <a:xfrm>
                <a:off x="1517051" y="1963935"/>
                <a:ext cx="605934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오른쪽 화살표 25"/>
              <p:cNvSpPr/>
              <p:nvPr/>
            </p:nvSpPr>
            <p:spPr>
              <a:xfrm>
                <a:off x="3328511" y="1932631"/>
                <a:ext cx="605934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Picture 8" descr="http://icons.iconarchive.com/icons/dailyoverview/tv/128/television-04-icon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40557" y="1569377"/>
                <a:ext cx="1007604" cy="1007606"/>
              </a:xfrm>
              <a:prstGeom prst="rect">
                <a:avLst/>
              </a:prstGeom>
              <a:noFill/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8" descr="http://icons.iconarchive.com/icons/dailyoverview/tv/128/television-04-icon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77854" y="1463578"/>
                <a:ext cx="1219200" cy="1219204"/>
              </a:xfrm>
              <a:prstGeom prst="rect">
                <a:avLst/>
              </a:prstGeom>
              <a:noFill/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" name="오른쪽 화살표 38"/>
              <p:cNvSpPr/>
              <p:nvPr/>
            </p:nvSpPr>
            <p:spPr>
              <a:xfrm>
                <a:off x="6919221" y="1873208"/>
                <a:ext cx="605934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오른쪽 화살표 39"/>
              <p:cNvSpPr/>
              <p:nvPr/>
            </p:nvSpPr>
            <p:spPr>
              <a:xfrm>
                <a:off x="5211303" y="1932355"/>
                <a:ext cx="605934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989745" y="1503876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1</a:t>
                </a:r>
                <a:endParaRPr lang="ko-KR" alt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597997" y="1457601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2</a:t>
                </a:r>
                <a:endParaRPr lang="ko-KR" alt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441092" y="1419167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3</a:t>
                </a:r>
                <a:endParaRPr lang="ko-KR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188707" y="1323017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4</a:t>
                </a:r>
                <a:endParaRPr lang="ko-KR" alt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8031802" y="1237445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5</a:t>
                </a:r>
                <a:endParaRPr lang="ko-KR" altLang="en-US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1325557" y="2761331"/>
                <a:ext cx="704071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성장 중단을 해야 </a:t>
                </a:r>
                <a:r>
                  <a:rPr lang="ko-KR" altLang="en-US" dirty="0" err="1" smtClean="0"/>
                  <a:t>리워드가</a:t>
                </a:r>
                <a:r>
                  <a:rPr lang="ko-KR" altLang="en-US" dirty="0" smtClean="0"/>
                  <a:t> 나옴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그전까지는 최종 단계를 만들어도 </a:t>
                </a:r>
                <a:r>
                  <a:rPr lang="ko-KR" altLang="en-US" dirty="0" err="1" smtClean="0"/>
                  <a:t>성장형</a:t>
                </a:r>
                <a:r>
                  <a:rPr lang="ko-KR" altLang="en-US" dirty="0" smtClean="0"/>
                  <a:t> </a:t>
                </a:r>
                <a:r>
                  <a:rPr lang="ko-KR" altLang="en-US" dirty="0" err="1" smtClean="0"/>
                  <a:t>엔티티</a:t>
                </a:r>
                <a:r>
                  <a:rPr lang="ko-KR" altLang="en-US" dirty="0" smtClean="0"/>
                  <a:t> 상태로 유지된다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(</a:t>
                </a:r>
                <a:r>
                  <a:rPr lang="ko-KR" altLang="en-US" smtClean="0"/>
                  <a:t>성장형 엔티티 상태에서는 스킨 변경이 가능</a:t>
                </a:r>
                <a:r>
                  <a:rPr lang="en-US" altLang="ko-KR" dirty="0" smtClean="0"/>
                  <a:t>)</a:t>
                </a:r>
                <a:endParaRPr lang="ko-KR" altLang="en-US"/>
              </a:p>
            </p:txBody>
          </p:sp>
        </p:grpSp>
        <p:cxnSp>
          <p:nvCxnSpPr>
            <p:cNvPr id="6" name="직선 화살표 연결선 5"/>
            <p:cNvCxnSpPr/>
            <p:nvPr/>
          </p:nvCxnSpPr>
          <p:spPr>
            <a:xfrm flipH="1" flipV="1">
              <a:off x="3203848" y="980728"/>
              <a:ext cx="1008112" cy="864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flipV="1">
              <a:off x="4252641" y="885884"/>
              <a:ext cx="895423" cy="958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279849" y="611396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주인용 </a:t>
              </a:r>
              <a:r>
                <a:rPr lang="ko-KR" altLang="en-US" dirty="0" err="1" smtClean="0"/>
                <a:t>퀘스트</a:t>
              </a:r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97348" y="541540"/>
              <a:ext cx="1882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매니저용 </a:t>
              </a:r>
              <a:r>
                <a:rPr lang="ko-KR" altLang="en-US" dirty="0" err="1" smtClean="0"/>
                <a:t>퀘스트</a:t>
              </a:r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-264458" y="601261"/>
              <a:ext cx="1963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주인 </a:t>
              </a:r>
              <a:r>
                <a:rPr lang="ko-KR" altLang="en-US" dirty="0" err="1" smtClean="0"/>
                <a:t>퀘스트</a:t>
              </a:r>
              <a:r>
                <a:rPr lang="ko-KR" altLang="en-US" dirty="0" smtClean="0"/>
                <a:t> 보상</a:t>
              </a:r>
              <a:endParaRPr lang="ko-KR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20952" y="541540"/>
              <a:ext cx="2194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매니저 </a:t>
              </a:r>
              <a:r>
                <a:rPr lang="ko-KR" altLang="en-US" dirty="0" err="1" smtClean="0"/>
                <a:t>퀘스트</a:t>
              </a:r>
              <a:r>
                <a:rPr lang="ko-KR" altLang="en-US" dirty="0" smtClean="0"/>
                <a:t> 보상</a:t>
              </a:r>
              <a:endParaRPr lang="ko-KR" altLang="en-US" dirty="0"/>
            </a:p>
          </p:txBody>
        </p:sp>
        <p:cxnSp>
          <p:nvCxnSpPr>
            <p:cNvPr id="53" name="직선 화살표 연결선 52"/>
            <p:cNvCxnSpPr>
              <a:endCxn id="50" idx="3"/>
            </p:cNvCxnSpPr>
            <p:nvPr/>
          </p:nvCxnSpPr>
          <p:spPr>
            <a:xfrm flipH="1">
              <a:off x="1699541" y="785927"/>
              <a:ext cx="3213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49" idx="3"/>
              <a:endCxn id="51" idx="1"/>
            </p:cNvCxnSpPr>
            <p:nvPr/>
          </p:nvCxnSpPr>
          <p:spPr>
            <a:xfrm>
              <a:off x="6379595" y="726206"/>
              <a:ext cx="3413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069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11760" y="901552"/>
            <a:ext cx="4409753" cy="2937792"/>
            <a:chOff x="2411760" y="901552"/>
            <a:chExt cx="4409753" cy="2937792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411760" y="901552"/>
              <a:ext cx="1961481" cy="410344"/>
            </a:xfrm>
            <a:prstGeom prst="roundRect">
              <a:avLst/>
            </a:prstGeom>
            <a:ln w="952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러브 </a:t>
              </a:r>
              <a:r>
                <a:rPr lang="ko-KR" altLang="en-US" sz="800" dirty="0" err="1" smtClean="0"/>
                <a:t>캐미</a:t>
              </a:r>
              <a:r>
                <a:rPr lang="ko-KR" altLang="en-US" sz="800" dirty="0" smtClean="0"/>
                <a:t> 작물에 </a:t>
              </a:r>
              <a:r>
                <a:rPr lang="ko-KR" altLang="en-US" sz="800" dirty="0" err="1" smtClean="0"/>
                <a:t>알바가</a:t>
              </a:r>
              <a:r>
                <a:rPr lang="ko-KR" altLang="en-US" sz="800" dirty="0" smtClean="0"/>
                <a:t> 신청됨</a:t>
              </a:r>
              <a:endParaRPr lang="en-US" altLang="ko-KR" sz="800" dirty="0" smtClean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363960" y="3429000"/>
              <a:ext cx="1103511" cy="410344"/>
            </a:xfrm>
            <a:prstGeom prst="roundRect">
              <a:avLst/>
            </a:prstGeom>
            <a:ln w="952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알바</a:t>
              </a:r>
              <a:r>
                <a:rPr lang="ko-KR" altLang="en-US" sz="800" dirty="0" smtClean="0"/>
                <a:t> 수락됨</a:t>
              </a:r>
              <a:endParaRPr lang="en-US" altLang="ko-KR" sz="800" dirty="0" smtClean="0"/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2415032" y="1542456"/>
              <a:ext cx="1954936" cy="612648"/>
            </a:xfrm>
            <a:prstGeom prst="flowChartDecision">
              <a:avLst/>
            </a:prstGeom>
            <a:ln w="95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알바</a:t>
              </a:r>
              <a:r>
                <a:rPr lang="ko-KR" altLang="en-US" sz="800" dirty="0" smtClean="0"/>
                <a:t> 신청 유저가 커플</a:t>
              </a:r>
              <a:r>
                <a:rPr lang="en-US" altLang="ko-KR" sz="800" dirty="0" smtClean="0"/>
                <a:t>/</a:t>
              </a:r>
              <a:r>
                <a:rPr lang="ko-KR" altLang="en-US" sz="800" dirty="0" smtClean="0"/>
                <a:t>기혼자 인가</a:t>
              </a:r>
              <a:r>
                <a:rPr lang="en-US" altLang="ko-KR" sz="800" dirty="0" smtClean="0"/>
                <a:t>?</a:t>
              </a:r>
              <a:endParaRPr lang="ko-KR" altLang="en-US" sz="800" dirty="0"/>
            </a:p>
          </p:txBody>
        </p:sp>
        <p:cxnSp>
          <p:nvCxnSpPr>
            <p:cNvPr id="9" name="꺾인 연결선 8"/>
            <p:cNvCxnSpPr>
              <a:stCxn id="7" idx="3"/>
              <a:endCxn id="21" idx="0"/>
            </p:cNvCxnSpPr>
            <p:nvPr/>
          </p:nvCxnSpPr>
          <p:spPr>
            <a:xfrm>
              <a:off x="4369968" y="1848780"/>
              <a:ext cx="1474077" cy="271102"/>
            </a:xfrm>
            <a:prstGeom prst="bentConnector2">
              <a:avLst/>
            </a:prstGeom>
            <a:ln w="19050"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4" idx="2"/>
              <a:endCxn id="7" idx="0"/>
            </p:cNvCxnSpPr>
            <p:nvPr/>
          </p:nvCxnSpPr>
          <p:spPr>
            <a:xfrm flipH="1">
              <a:off x="3392500" y="1311896"/>
              <a:ext cx="1" cy="23056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순서도: 판단 17"/>
            <p:cNvSpPr/>
            <p:nvPr/>
          </p:nvSpPr>
          <p:spPr>
            <a:xfrm>
              <a:off x="2415032" y="2385664"/>
              <a:ext cx="1954936" cy="612648"/>
            </a:xfrm>
            <a:prstGeom prst="flowChartDecision">
              <a:avLst/>
            </a:prstGeom>
            <a:ln w="95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이미 자신의 커플</a:t>
              </a:r>
              <a:r>
                <a:rPr lang="en-US" altLang="ko-KR" sz="800" dirty="0" smtClean="0"/>
                <a:t>/</a:t>
              </a:r>
              <a:r>
                <a:rPr lang="ko-KR" altLang="en-US" sz="800" dirty="0" smtClean="0"/>
                <a:t>기혼자가 해당 작물에 </a:t>
              </a:r>
              <a:r>
                <a:rPr lang="ko-KR" altLang="en-US" sz="800" dirty="0" err="1" smtClean="0"/>
                <a:t>알바</a:t>
              </a:r>
              <a:r>
                <a:rPr lang="ko-KR" altLang="en-US" sz="800" dirty="0" smtClean="0"/>
                <a:t> 진행 중 인가</a:t>
              </a:r>
              <a:r>
                <a:rPr lang="en-US" altLang="ko-KR" sz="800" dirty="0" smtClean="0"/>
                <a:t>?</a:t>
              </a:r>
              <a:endParaRPr lang="ko-KR" altLang="en-US" sz="800" dirty="0"/>
            </a:p>
          </p:txBody>
        </p:sp>
        <p:cxnSp>
          <p:nvCxnSpPr>
            <p:cNvPr id="36" name="직선 화살표 연결선 35"/>
            <p:cNvCxnSpPr>
              <a:stCxn id="7" idx="2"/>
              <a:endCxn id="18" idx="0"/>
            </p:cNvCxnSpPr>
            <p:nvPr/>
          </p:nvCxnSpPr>
          <p:spPr>
            <a:xfrm>
              <a:off x="3392500" y="2155104"/>
              <a:ext cx="0" cy="23056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1" name="순서도: 판단 20"/>
            <p:cNvSpPr/>
            <p:nvPr/>
          </p:nvSpPr>
          <p:spPr>
            <a:xfrm>
              <a:off x="4866577" y="2119882"/>
              <a:ext cx="1954936" cy="612648"/>
            </a:xfrm>
            <a:prstGeom prst="flowChartDecision">
              <a:avLst/>
            </a:prstGeom>
            <a:ln w="95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작물의 주인</a:t>
              </a:r>
              <a:r>
                <a:rPr lang="en-US" altLang="ko-KR" sz="800" dirty="0" smtClean="0"/>
                <a:t>, </a:t>
              </a:r>
              <a:r>
                <a:rPr lang="ko-KR" altLang="en-US" sz="800" smtClean="0"/>
                <a:t>매니저</a:t>
              </a:r>
              <a:r>
                <a:rPr lang="en-US" altLang="ko-KR" sz="800" dirty="0" smtClean="0"/>
                <a:t>, </a:t>
              </a:r>
              <a:r>
                <a:rPr lang="ko-KR" altLang="en-US" sz="800" dirty="0" smtClean="0"/>
                <a:t>요정이 </a:t>
              </a:r>
              <a:r>
                <a:rPr lang="ko-KR" altLang="en-US" sz="800" dirty="0" err="1" smtClean="0"/>
                <a:t>알바를</a:t>
              </a:r>
              <a:r>
                <a:rPr lang="ko-KR" altLang="en-US" sz="800" dirty="0" smtClean="0"/>
                <a:t> 수락 했는가</a:t>
              </a:r>
              <a:r>
                <a:rPr lang="en-US" altLang="ko-KR" sz="800" dirty="0" smtClean="0"/>
                <a:t>?</a:t>
              </a:r>
              <a:endParaRPr lang="ko-KR" altLang="en-US" sz="800" dirty="0"/>
            </a:p>
          </p:txBody>
        </p:sp>
        <p:cxnSp>
          <p:nvCxnSpPr>
            <p:cNvPr id="23" name="꺾인 연결선 22"/>
            <p:cNvCxnSpPr>
              <a:stCxn id="18" idx="3"/>
              <a:endCxn id="21" idx="1"/>
            </p:cNvCxnSpPr>
            <p:nvPr/>
          </p:nvCxnSpPr>
          <p:spPr>
            <a:xfrm flipV="1">
              <a:off x="4369968" y="2426206"/>
              <a:ext cx="496609" cy="265782"/>
            </a:xfrm>
            <a:prstGeom prst="bent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꺾인 연결선 25"/>
            <p:cNvCxnSpPr>
              <a:stCxn id="21" idx="2"/>
              <a:endCxn id="6" idx="0"/>
            </p:cNvCxnSpPr>
            <p:nvPr/>
          </p:nvCxnSpPr>
          <p:spPr>
            <a:xfrm rot="5400000">
              <a:off x="4531646" y="2116601"/>
              <a:ext cx="696470" cy="192832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92D05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꺾인 연결선 29"/>
            <p:cNvCxnSpPr>
              <a:stCxn id="18" idx="2"/>
              <a:endCxn id="6" idx="0"/>
            </p:cNvCxnSpPr>
            <p:nvPr/>
          </p:nvCxnSpPr>
          <p:spPr>
            <a:xfrm rot="16200000" flipH="1">
              <a:off x="3438764" y="2952048"/>
              <a:ext cx="430688" cy="52321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92D05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모서리가 둥근 직사각형 33"/>
            <p:cNvSpPr/>
            <p:nvPr/>
          </p:nvSpPr>
          <p:spPr>
            <a:xfrm>
              <a:off x="4890225" y="3429000"/>
              <a:ext cx="1103511" cy="410344"/>
            </a:xfrm>
            <a:prstGeom prst="roundRect">
              <a:avLst/>
            </a:prstGeom>
            <a:ln w="952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알바</a:t>
              </a:r>
              <a:r>
                <a:rPr lang="ko-KR" altLang="en-US" sz="800" dirty="0" smtClean="0"/>
                <a:t> 거부됨</a:t>
              </a:r>
              <a:endParaRPr lang="en-US" altLang="ko-KR" sz="800" dirty="0" smtClean="0"/>
            </a:p>
          </p:txBody>
        </p:sp>
        <p:cxnSp>
          <p:nvCxnSpPr>
            <p:cNvPr id="35" name="꺾인 연결선 34"/>
            <p:cNvCxnSpPr>
              <a:stCxn id="21" idx="3"/>
              <a:endCxn id="34" idx="3"/>
            </p:cNvCxnSpPr>
            <p:nvPr/>
          </p:nvCxnSpPr>
          <p:spPr>
            <a:xfrm flipH="1">
              <a:off x="5993736" y="2426206"/>
              <a:ext cx="827777" cy="1207966"/>
            </a:xfrm>
            <a:prstGeom prst="bentConnector3">
              <a:avLst>
                <a:gd name="adj1" fmla="val -27616"/>
              </a:avLst>
            </a:prstGeom>
            <a:ln w="19050"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9265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2411760" y="901552"/>
            <a:ext cx="4043167" cy="1942510"/>
            <a:chOff x="2411760" y="901552"/>
            <a:chExt cx="4043167" cy="194251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411760" y="901552"/>
              <a:ext cx="1961481" cy="410344"/>
            </a:xfrm>
            <a:prstGeom prst="roundRect">
              <a:avLst/>
            </a:prstGeom>
            <a:ln w="952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러브 </a:t>
              </a:r>
              <a:r>
                <a:rPr lang="ko-KR" altLang="en-US" sz="800" dirty="0" err="1" smtClean="0"/>
                <a:t>캐미</a:t>
              </a:r>
              <a:r>
                <a:rPr lang="ko-KR" altLang="en-US" sz="800" dirty="0" smtClean="0"/>
                <a:t> 작물에 </a:t>
              </a:r>
              <a:r>
                <a:rPr lang="ko-KR" altLang="en-US" sz="800" dirty="0" err="1" smtClean="0"/>
                <a:t>알바가</a:t>
              </a:r>
              <a:r>
                <a:rPr lang="ko-KR" altLang="en-US" sz="800" dirty="0" smtClean="0"/>
                <a:t> 수락됨</a:t>
              </a:r>
              <a:endParaRPr lang="en-US" altLang="ko-KR" sz="800" dirty="0" smtClean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415033" y="2433718"/>
              <a:ext cx="1954936" cy="410344"/>
            </a:xfrm>
            <a:prstGeom prst="roundRect">
              <a:avLst/>
            </a:prstGeom>
            <a:ln w="952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이미 있는 </a:t>
              </a:r>
              <a:r>
                <a:rPr lang="ko-KR" altLang="en-US" sz="800" dirty="0" err="1" smtClean="0"/>
                <a:t>알바를</a:t>
              </a:r>
              <a:r>
                <a:rPr lang="ko-KR" altLang="en-US" sz="800" dirty="0" smtClean="0"/>
                <a:t> 하고 있는 유저의 시간에 맞춰 열매가 맺어짐</a:t>
              </a:r>
              <a:endParaRPr lang="en-US" altLang="ko-KR" sz="800" dirty="0" smtClean="0"/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2415032" y="1542456"/>
              <a:ext cx="1954936" cy="612648"/>
            </a:xfrm>
            <a:prstGeom prst="flowChartDecision">
              <a:avLst/>
            </a:prstGeom>
            <a:ln w="95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해당 작물에 이미 </a:t>
              </a:r>
              <a:r>
                <a:rPr lang="ko-KR" altLang="en-US" sz="800" dirty="0" err="1" smtClean="0"/>
                <a:t>알바가</a:t>
              </a:r>
              <a:r>
                <a:rPr lang="ko-KR" altLang="en-US" sz="800" dirty="0" smtClean="0"/>
                <a:t> 수락된 유저가 있는가</a:t>
              </a:r>
              <a:r>
                <a:rPr lang="en-US" altLang="ko-KR" sz="800" dirty="0" smtClean="0"/>
                <a:t>?</a:t>
              </a:r>
              <a:endParaRPr lang="ko-KR" altLang="en-US" sz="800" dirty="0"/>
            </a:p>
          </p:txBody>
        </p:sp>
        <p:cxnSp>
          <p:nvCxnSpPr>
            <p:cNvPr id="12" name="직선 화살표 연결선 11"/>
            <p:cNvCxnSpPr>
              <a:stCxn id="4" idx="2"/>
              <a:endCxn id="7" idx="0"/>
            </p:cNvCxnSpPr>
            <p:nvPr/>
          </p:nvCxnSpPr>
          <p:spPr>
            <a:xfrm flipH="1">
              <a:off x="3392500" y="1311896"/>
              <a:ext cx="1" cy="23056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모서리가 둥근 직사각형 33"/>
            <p:cNvSpPr/>
            <p:nvPr/>
          </p:nvSpPr>
          <p:spPr>
            <a:xfrm>
              <a:off x="4499992" y="2433718"/>
              <a:ext cx="1954935" cy="410344"/>
            </a:xfrm>
            <a:prstGeom prst="roundRect">
              <a:avLst/>
            </a:prstGeom>
            <a:ln w="952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열매 맺는 시간이 </a:t>
              </a:r>
              <a:r>
                <a:rPr lang="ko-KR" altLang="en-US" sz="800" dirty="0" err="1" smtClean="0"/>
                <a:t>리셋됨</a:t>
              </a:r>
              <a:endParaRPr lang="en-US" altLang="ko-KR" sz="800" dirty="0" smtClean="0"/>
            </a:p>
          </p:txBody>
        </p:sp>
        <p:cxnSp>
          <p:nvCxnSpPr>
            <p:cNvPr id="35" name="꺾인 연결선 34"/>
            <p:cNvCxnSpPr>
              <a:stCxn id="7" idx="3"/>
              <a:endCxn id="34" idx="0"/>
            </p:cNvCxnSpPr>
            <p:nvPr/>
          </p:nvCxnSpPr>
          <p:spPr>
            <a:xfrm>
              <a:off x="4369968" y="1848780"/>
              <a:ext cx="1107492" cy="584938"/>
            </a:xfrm>
            <a:prstGeom prst="bentConnector2">
              <a:avLst/>
            </a:prstGeom>
            <a:ln w="19050"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7" idx="2"/>
              <a:endCxn id="6" idx="0"/>
            </p:cNvCxnSpPr>
            <p:nvPr/>
          </p:nvCxnSpPr>
          <p:spPr>
            <a:xfrm>
              <a:off x="3392500" y="2155104"/>
              <a:ext cx="1" cy="278614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1335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그룹 87"/>
          <p:cNvGrpSpPr/>
          <p:nvPr/>
        </p:nvGrpSpPr>
        <p:grpSpPr>
          <a:xfrm>
            <a:off x="2411760" y="191235"/>
            <a:ext cx="4847287" cy="5070030"/>
            <a:chOff x="2411760" y="191235"/>
            <a:chExt cx="4847287" cy="507003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411760" y="191235"/>
              <a:ext cx="1961481" cy="410344"/>
            </a:xfrm>
            <a:prstGeom prst="roundRect">
              <a:avLst/>
            </a:prstGeom>
            <a:ln w="952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러브 </a:t>
              </a:r>
              <a:r>
                <a:rPr lang="ko-KR" altLang="en-US" sz="800" dirty="0" err="1" smtClean="0"/>
                <a:t>캐미</a:t>
              </a:r>
              <a:r>
                <a:rPr lang="ko-KR" altLang="en-US" sz="800" dirty="0" smtClean="0"/>
                <a:t> 작물 </a:t>
              </a:r>
              <a:r>
                <a:rPr lang="ko-KR" altLang="en-US" sz="800" dirty="0" err="1" smtClean="0"/>
                <a:t>알바</a:t>
              </a:r>
              <a:r>
                <a:rPr lang="ko-KR" altLang="en-US" sz="800" dirty="0" smtClean="0"/>
                <a:t> 진행 중</a:t>
              </a:r>
              <a:endParaRPr lang="en-US" altLang="ko-KR" sz="800" dirty="0" smtClean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415032" y="4850921"/>
              <a:ext cx="1954936" cy="410344"/>
            </a:xfrm>
            <a:prstGeom prst="roundRect">
              <a:avLst/>
            </a:prstGeom>
            <a:ln w="952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미션 수행에 따른 </a:t>
              </a:r>
              <a:endParaRPr lang="en-US" altLang="ko-KR" sz="800" dirty="0" smtClean="0"/>
            </a:p>
            <a:p>
              <a:pPr algn="ctr"/>
              <a:r>
                <a:rPr lang="ko-KR" altLang="en-US" sz="800" dirty="0" smtClean="0"/>
                <a:t>열매 맺는 시간 단축</a:t>
              </a:r>
              <a:r>
                <a:rPr lang="en-US" altLang="ko-KR" sz="800" dirty="0" smtClean="0"/>
                <a:t>/</a:t>
              </a:r>
            </a:p>
            <a:p>
              <a:pPr algn="ctr"/>
              <a:r>
                <a:rPr lang="ko-KR" altLang="en-US" sz="800" dirty="0" smtClean="0"/>
                <a:t>열매 보상 증가</a:t>
              </a:r>
              <a:endParaRPr lang="en-US" altLang="ko-KR" sz="800" dirty="0" smtClean="0"/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2415032" y="832139"/>
              <a:ext cx="1954936" cy="612648"/>
            </a:xfrm>
            <a:prstGeom prst="flowChartDecision">
              <a:avLst/>
            </a:prstGeom>
            <a:ln w="95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남녀 각각 </a:t>
              </a:r>
              <a:r>
                <a:rPr lang="en-US" altLang="ko-KR" sz="800" dirty="0" smtClean="0"/>
                <a:t>1</a:t>
              </a:r>
              <a:r>
                <a:rPr lang="ko-KR" altLang="en-US" sz="800" dirty="0" smtClean="0"/>
                <a:t>명씩 </a:t>
              </a:r>
              <a:r>
                <a:rPr lang="ko-KR" altLang="en-US" sz="800" dirty="0" err="1" smtClean="0"/>
                <a:t>알바를</a:t>
              </a:r>
              <a:r>
                <a:rPr lang="ko-KR" altLang="en-US" sz="800" dirty="0" smtClean="0"/>
                <a:t> 하고 있는가</a:t>
              </a:r>
              <a:r>
                <a:rPr lang="en-US" altLang="ko-KR" sz="800" dirty="0" smtClean="0"/>
                <a:t>?</a:t>
              </a:r>
              <a:endParaRPr lang="ko-KR" altLang="en-US" sz="800" dirty="0"/>
            </a:p>
          </p:txBody>
        </p:sp>
        <p:cxnSp>
          <p:nvCxnSpPr>
            <p:cNvPr id="9" name="꺾인 연결선 8"/>
            <p:cNvCxnSpPr>
              <a:stCxn id="7" idx="3"/>
              <a:endCxn id="15" idx="2"/>
            </p:cNvCxnSpPr>
            <p:nvPr/>
          </p:nvCxnSpPr>
          <p:spPr>
            <a:xfrm flipV="1">
              <a:off x="4369968" y="601579"/>
              <a:ext cx="897804" cy="536884"/>
            </a:xfrm>
            <a:prstGeom prst="bentConnector2">
              <a:avLst/>
            </a:prstGeom>
            <a:ln w="19050"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4" idx="2"/>
              <a:endCxn id="7" idx="0"/>
            </p:cNvCxnSpPr>
            <p:nvPr/>
          </p:nvCxnSpPr>
          <p:spPr>
            <a:xfrm flipH="1">
              <a:off x="3392500" y="601579"/>
              <a:ext cx="1" cy="23056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53" idx="2"/>
              <a:endCxn id="17" idx="0"/>
            </p:cNvCxnSpPr>
            <p:nvPr/>
          </p:nvCxnSpPr>
          <p:spPr>
            <a:xfrm>
              <a:off x="3389228" y="2256256"/>
              <a:ext cx="3272" cy="273750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4" name="모서리가 둥근 직사각형 33"/>
            <p:cNvSpPr/>
            <p:nvPr/>
          </p:nvSpPr>
          <p:spPr>
            <a:xfrm>
              <a:off x="5304111" y="3299346"/>
              <a:ext cx="1103511" cy="410344"/>
            </a:xfrm>
            <a:prstGeom prst="roundRect">
              <a:avLst/>
            </a:prstGeom>
            <a:ln w="952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알바</a:t>
              </a:r>
              <a:r>
                <a:rPr lang="ko-KR" altLang="en-US" sz="800" dirty="0" smtClean="0"/>
                <a:t> 종료</a:t>
              </a:r>
              <a:r>
                <a:rPr lang="en-US" altLang="ko-KR" sz="800" dirty="0" smtClean="0"/>
                <a:t>/</a:t>
              </a:r>
            </a:p>
            <a:p>
              <a:pPr algn="ctr"/>
              <a:r>
                <a:rPr lang="ko-KR" altLang="en-US" sz="800" dirty="0" smtClean="0"/>
                <a:t>보상 획득</a:t>
              </a:r>
              <a:endParaRPr lang="en-US" altLang="ko-KR" sz="800" dirty="0" smtClean="0"/>
            </a:p>
          </p:txBody>
        </p:sp>
        <p:cxnSp>
          <p:nvCxnSpPr>
            <p:cNvPr id="35" name="꺾인 연결선 34"/>
            <p:cNvCxnSpPr>
              <a:stCxn id="38" idx="1"/>
              <a:endCxn id="53" idx="1"/>
            </p:cNvCxnSpPr>
            <p:nvPr/>
          </p:nvCxnSpPr>
          <p:spPr>
            <a:xfrm rot="10800000">
              <a:off x="2411760" y="1949932"/>
              <a:ext cx="3272" cy="2372406"/>
            </a:xfrm>
            <a:prstGeom prst="bentConnector3">
              <a:avLst>
                <a:gd name="adj1" fmla="val 7086553"/>
              </a:avLst>
            </a:prstGeom>
            <a:ln w="19050"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모서리가 둥근 직사각형 14"/>
            <p:cNvSpPr/>
            <p:nvPr/>
          </p:nvSpPr>
          <p:spPr>
            <a:xfrm>
              <a:off x="4716016" y="191235"/>
              <a:ext cx="1103511" cy="410344"/>
            </a:xfrm>
            <a:prstGeom prst="roundRect">
              <a:avLst/>
            </a:prstGeom>
            <a:ln w="952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썸</a:t>
              </a:r>
              <a:r>
                <a:rPr lang="ko-KR" altLang="en-US" sz="800" dirty="0" smtClean="0"/>
                <a:t> 상태 비 활성화</a:t>
              </a:r>
              <a:endParaRPr lang="en-US" altLang="ko-KR" sz="800" dirty="0" smtClean="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2415032" y="2530006"/>
              <a:ext cx="1954936" cy="410344"/>
            </a:xfrm>
            <a:prstGeom prst="roundRect">
              <a:avLst/>
            </a:prstGeom>
            <a:ln w="952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썸</a:t>
              </a:r>
              <a:r>
                <a:rPr lang="ko-KR" altLang="en-US" sz="800" dirty="0" smtClean="0"/>
                <a:t> 상태 활성화</a:t>
              </a:r>
              <a:endParaRPr lang="en-US" altLang="ko-KR" sz="800" dirty="0" smtClean="0"/>
            </a:p>
          </p:txBody>
        </p:sp>
        <p:sp>
          <p:nvSpPr>
            <p:cNvPr id="22" name="순서도: 판단 21"/>
            <p:cNvSpPr/>
            <p:nvPr/>
          </p:nvSpPr>
          <p:spPr>
            <a:xfrm>
              <a:off x="2415032" y="3198194"/>
              <a:ext cx="1954936" cy="612648"/>
            </a:xfrm>
            <a:prstGeom prst="flowChartDecision">
              <a:avLst/>
            </a:prstGeom>
            <a:ln w="95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열매 맺는 시간이 되었는가</a:t>
              </a:r>
              <a:r>
                <a:rPr lang="en-US" altLang="ko-KR" sz="800" dirty="0" smtClean="0"/>
                <a:t>?</a:t>
              </a:r>
              <a:endParaRPr lang="ko-KR" altLang="en-US" sz="800" dirty="0"/>
            </a:p>
          </p:txBody>
        </p:sp>
        <p:cxnSp>
          <p:nvCxnSpPr>
            <p:cNvPr id="24" name="직선 화살표 연결선 23"/>
            <p:cNvCxnSpPr>
              <a:stCxn id="17" idx="2"/>
              <a:endCxn id="22" idx="0"/>
            </p:cNvCxnSpPr>
            <p:nvPr/>
          </p:nvCxnSpPr>
          <p:spPr>
            <a:xfrm>
              <a:off x="3392500" y="2940350"/>
              <a:ext cx="0" cy="25784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22" idx="2"/>
              <a:endCxn id="38" idx="0"/>
            </p:cNvCxnSpPr>
            <p:nvPr/>
          </p:nvCxnSpPr>
          <p:spPr>
            <a:xfrm>
              <a:off x="3392500" y="3810842"/>
              <a:ext cx="0" cy="2051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22" idx="3"/>
              <a:endCxn id="34" idx="1"/>
            </p:cNvCxnSpPr>
            <p:nvPr/>
          </p:nvCxnSpPr>
          <p:spPr>
            <a:xfrm>
              <a:off x="4369968" y="3504518"/>
              <a:ext cx="934143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8" name="순서도: 판단 37"/>
            <p:cNvSpPr/>
            <p:nvPr/>
          </p:nvSpPr>
          <p:spPr>
            <a:xfrm>
              <a:off x="2415032" y="4016014"/>
              <a:ext cx="1954936" cy="612648"/>
            </a:xfrm>
            <a:prstGeom prst="flowChartDecision">
              <a:avLst/>
            </a:prstGeom>
            <a:ln w="95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알바를</a:t>
              </a:r>
              <a:r>
                <a:rPr lang="ko-KR" altLang="en-US" sz="800" dirty="0" smtClean="0"/>
                <a:t> 하고 있는 유저가 </a:t>
              </a:r>
              <a:r>
                <a:rPr lang="ko-KR" altLang="en-US" sz="800" dirty="0" err="1" smtClean="0"/>
                <a:t>썸</a:t>
              </a:r>
              <a:r>
                <a:rPr lang="ko-KR" altLang="en-US" sz="800" dirty="0" smtClean="0"/>
                <a:t> 미션을 진행 했는가</a:t>
              </a:r>
              <a:r>
                <a:rPr lang="en-US" altLang="ko-KR" sz="800" dirty="0" smtClean="0"/>
                <a:t>?</a:t>
              </a:r>
              <a:endParaRPr lang="ko-KR" altLang="en-US" sz="800" dirty="0"/>
            </a:p>
          </p:txBody>
        </p:sp>
        <p:cxnSp>
          <p:nvCxnSpPr>
            <p:cNvPr id="43" name="직선 화살표 연결선 42"/>
            <p:cNvCxnSpPr>
              <a:stCxn id="38" idx="2"/>
              <a:endCxn id="6" idx="0"/>
            </p:cNvCxnSpPr>
            <p:nvPr/>
          </p:nvCxnSpPr>
          <p:spPr>
            <a:xfrm>
              <a:off x="3392500" y="4628662"/>
              <a:ext cx="0" cy="22225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3" name="순서도: 판단 52"/>
            <p:cNvSpPr/>
            <p:nvPr/>
          </p:nvSpPr>
          <p:spPr>
            <a:xfrm>
              <a:off x="2411760" y="1643608"/>
              <a:ext cx="1954936" cy="612648"/>
            </a:xfrm>
            <a:prstGeom prst="flowChartDecision">
              <a:avLst/>
            </a:prstGeom>
            <a:ln w="95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알바를</a:t>
              </a:r>
              <a:r>
                <a:rPr lang="ko-KR" altLang="en-US" sz="800" dirty="0" smtClean="0"/>
                <a:t> 하고 있는 각 유저의 상태가 </a:t>
              </a:r>
              <a:r>
                <a:rPr lang="ko-KR" altLang="en-US" sz="800" dirty="0" err="1" smtClean="0"/>
                <a:t>싱글인가</a:t>
              </a:r>
              <a:r>
                <a:rPr lang="en-US" altLang="ko-KR" sz="800" dirty="0" smtClean="0"/>
                <a:t>?</a:t>
              </a:r>
              <a:endParaRPr lang="ko-KR" altLang="en-US" sz="800" dirty="0"/>
            </a:p>
          </p:txBody>
        </p:sp>
        <p:sp>
          <p:nvSpPr>
            <p:cNvPr id="54" name="순서도: 판단 53"/>
            <p:cNvSpPr/>
            <p:nvPr/>
          </p:nvSpPr>
          <p:spPr>
            <a:xfrm>
              <a:off x="5304111" y="1643608"/>
              <a:ext cx="1954936" cy="612648"/>
            </a:xfrm>
            <a:prstGeom prst="flowChartDecision">
              <a:avLst/>
            </a:prstGeom>
            <a:ln w="952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알바를</a:t>
              </a:r>
              <a:r>
                <a:rPr lang="ko-KR" altLang="en-US" sz="800" dirty="0" smtClean="0"/>
                <a:t> 하고 있는 유저가 서로 커플</a:t>
              </a:r>
              <a:r>
                <a:rPr lang="en-US" altLang="ko-KR" sz="800" dirty="0" smtClean="0"/>
                <a:t>/</a:t>
              </a:r>
              <a:r>
                <a:rPr lang="ko-KR" altLang="en-US" sz="800" dirty="0" smtClean="0"/>
                <a:t>결혼 관계인가</a:t>
              </a:r>
              <a:r>
                <a:rPr lang="en-US" altLang="ko-KR" sz="800" dirty="0" smtClean="0"/>
                <a:t>?</a:t>
              </a:r>
              <a:endParaRPr lang="ko-KR" altLang="en-US" sz="800" dirty="0"/>
            </a:p>
          </p:txBody>
        </p:sp>
        <p:cxnSp>
          <p:nvCxnSpPr>
            <p:cNvPr id="59" name="꺾인 연결선 58"/>
            <p:cNvCxnSpPr>
              <a:stCxn id="54" idx="0"/>
              <a:endCxn id="15" idx="2"/>
            </p:cNvCxnSpPr>
            <p:nvPr/>
          </p:nvCxnSpPr>
          <p:spPr>
            <a:xfrm rot="16200000" flipV="1">
              <a:off x="5253662" y="615690"/>
              <a:ext cx="1042029" cy="1013807"/>
            </a:xfrm>
            <a:prstGeom prst="bent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stCxn id="53" idx="3"/>
              <a:endCxn id="54" idx="1"/>
            </p:cNvCxnSpPr>
            <p:nvPr/>
          </p:nvCxnSpPr>
          <p:spPr>
            <a:xfrm>
              <a:off x="4366696" y="1949932"/>
              <a:ext cx="937415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7" idx="2"/>
              <a:endCxn id="53" idx="0"/>
            </p:cNvCxnSpPr>
            <p:nvPr/>
          </p:nvCxnSpPr>
          <p:spPr>
            <a:xfrm flipH="1">
              <a:off x="3389228" y="1444787"/>
              <a:ext cx="3272" cy="19882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꺾인 연결선 69"/>
            <p:cNvCxnSpPr>
              <a:stCxn id="54" idx="2"/>
              <a:endCxn id="17" idx="3"/>
            </p:cNvCxnSpPr>
            <p:nvPr/>
          </p:nvCxnSpPr>
          <p:spPr>
            <a:xfrm rot="5400000">
              <a:off x="5086313" y="1539912"/>
              <a:ext cx="478922" cy="1911611"/>
            </a:xfrm>
            <a:prstGeom prst="bentConnector2">
              <a:avLst/>
            </a:prstGeom>
            <a:ln w="19050">
              <a:solidFill>
                <a:srgbClr val="92D05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꺾인 연결선 75"/>
            <p:cNvCxnSpPr>
              <a:stCxn id="6" idx="1"/>
              <a:endCxn id="53" idx="1"/>
            </p:cNvCxnSpPr>
            <p:nvPr/>
          </p:nvCxnSpPr>
          <p:spPr>
            <a:xfrm rot="10800000">
              <a:off x="2411760" y="1949933"/>
              <a:ext cx="3272" cy="3106161"/>
            </a:xfrm>
            <a:prstGeom prst="bentConnector3">
              <a:avLst>
                <a:gd name="adj1" fmla="val 14204921"/>
              </a:avLst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꺾인 연결선 80"/>
            <p:cNvCxnSpPr>
              <a:stCxn id="15" idx="3"/>
              <a:endCxn id="22" idx="0"/>
            </p:cNvCxnSpPr>
            <p:nvPr/>
          </p:nvCxnSpPr>
          <p:spPr>
            <a:xfrm flipH="1">
              <a:off x="3392500" y="396407"/>
              <a:ext cx="2427027" cy="2801787"/>
            </a:xfrm>
            <a:prstGeom prst="bentConnector4">
              <a:avLst>
                <a:gd name="adj1" fmla="val -64155"/>
                <a:gd name="adj2" fmla="val 95226"/>
              </a:avLst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5825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cons.iconarchive.com/icons/iconleak/or/128/archive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3265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s.iconarchive.com/icons/archigraphs/modern-chairs/128/Pink-Seat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3265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cons.iconarchive.com/icons/dunedhel/hinode/128/futon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424" y="33265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그룹 24"/>
          <p:cNvGrpSpPr/>
          <p:nvPr/>
        </p:nvGrpSpPr>
        <p:grpSpPr>
          <a:xfrm>
            <a:off x="467544" y="1700808"/>
            <a:ext cx="4431246" cy="1864916"/>
            <a:chOff x="2503773" y="2629179"/>
            <a:chExt cx="4431246" cy="1864916"/>
          </a:xfrm>
        </p:grpSpPr>
        <p:pic>
          <p:nvPicPr>
            <p:cNvPr id="1032" name="Picture 8" descr="http://icons.iconarchive.com/icons/dailyoverview/tv/128/television-04-ico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3681" y="2912952"/>
              <a:ext cx="832731" cy="832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1534" y="3741755"/>
              <a:ext cx="752340" cy="75234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69" y="3741755"/>
              <a:ext cx="752340" cy="752340"/>
            </a:xfrm>
            <a:prstGeom prst="rect">
              <a:avLst/>
            </a:prstGeom>
          </p:spPr>
        </p:pic>
        <p:cxnSp>
          <p:nvCxnSpPr>
            <p:cNvPr id="3" name="직선 화살표 연결선 2"/>
            <p:cNvCxnSpPr/>
            <p:nvPr/>
          </p:nvCxnSpPr>
          <p:spPr>
            <a:xfrm flipV="1">
              <a:off x="3275856" y="3408218"/>
              <a:ext cx="730879" cy="524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7" idx="3"/>
              <a:endCxn id="6" idx="1"/>
            </p:cNvCxnSpPr>
            <p:nvPr/>
          </p:nvCxnSpPr>
          <p:spPr>
            <a:xfrm>
              <a:off x="3419409" y="4117925"/>
              <a:ext cx="23221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H="1" flipV="1">
              <a:off x="5037513" y="3408218"/>
              <a:ext cx="830631" cy="452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961591" y="3376706"/>
              <a:ext cx="9156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소유 및 관리</a:t>
              </a:r>
              <a:endParaRPr lang="ko-KR" altLang="en-US" sz="1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7624" y="339729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관리</a:t>
              </a:r>
              <a:endParaRPr lang="ko-KR" altLang="en-US" sz="1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46878" y="4149862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관리 요청</a:t>
              </a:r>
              <a:endParaRPr lang="ko-KR" altLang="en-US" sz="1000" dirty="0"/>
            </a:p>
          </p:txBody>
        </p:sp>
        <p:cxnSp>
          <p:nvCxnSpPr>
            <p:cNvPr id="17" name="구부러진 연결선 16"/>
            <p:cNvCxnSpPr>
              <a:stCxn id="1032" idx="0"/>
              <a:endCxn id="7" idx="1"/>
            </p:cNvCxnSpPr>
            <p:nvPr/>
          </p:nvCxnSpPr>
          <p:spPr>
            <a:xfrm rot="16200000" flipH="1" flipV="1">
              <a:off x="2966071" y="2613949"/>
              <a:ext cx="1204973" cy="1802978"/>
            </a:xfrm>
            <a:prstGeom prst="curvedConnector4">
              <a:avLst>
                <a:gd name="adj1" fmla="val -6553"/>
                <a:gd name="adj2" fmla="val 10484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구부러진 연결선 26"/>
            <p:cNvCxnSpPr>
              <a:stCxn id="1032" idx="0"/>
              <a:endCxn id="6" idx="3"/>
            </p:cNvCxnSpPr>
            <p:nvPr/>
          </p:nvCxnSpPr>
          <p:spPr>
            <a:xfrm rot="16200000" flipH="1">
              <a:off x="4879473" y="2503525"/>
              <a:ext cx="1204973" cy="2023827"/>
            </a:xfrm>
            <a:prstGeom prst="curvedConnector4">
              <a:avLst>
                <a:gd name="adj1" fmla="val -18971"/>
                <a:gd name="adj2" fmla="val 11129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03773" y="2629179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보상</a:t>
              </a:r>
              <a:endParaRPr lang="ko-KR" altLang="en-US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93873" y="273986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/>
                <a:t>보상</a:t>
              </a:r>
              <a:endParaRPr lang="ko-KR" altLang="en-US" sz="100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009213" y="1934601"/>
            <a:ext cx="3826805" cy="1581143"/>
            <a:chOff x="2667069" y="2912952"/>
            <a:chExt cx="3826805" cy="1581143"/>
          </a:xfrm>
        </p:grpSpPr>
        <p:pic>
          <p:nvPicPr>
            <p:cNvPr id="34" name="Picture 8" descr="http://icons.iconarchive.com/icons/dailyoverview/tv/128/television-04-ico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3681" y="2912952"/>
              <a:ext cx="832731" cy="832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1534" y="3741755"/>
              <a:ext cx="752340" cy="752340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69" y="3741755"/>
              <a:ext cx="752340" cy="752340"/>
            </a:xfrm>
            <a:prstGeom prst="rect">
              <a:avLst/>
            </a:prstGeom>
          </p:spPr>
        </p:pic>
        <p:cxnSp>
          <p:nvCxnSpPr>
            <p:cNvPr id="37" name="직선 화살표 연결선 36"/>
            <p:cNvCxnSpPr/>
            <p:nvPr/>
          </p:nvCxnSpPr>
          <p:spPr>
            <a:xfrm flipV="1">
              <a:off x="3275856" y="3408218"/>
              <a:ext cx="730879" cy="524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36" idx="3"/>
              <a:endCxn id="35" idx="1"/>
            </p:cNvCxnSpPr>
            <p:nvPr/>
          </p:nvCxnSpPr>
          <p:spPr>
            <a:xfrm>
              <a:off x="3419409" y="4117925"/>
              <a:ext cx="23221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319038" y="3443207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구매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346878" y="4149862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/>
                <a:t>관리 요청</a:t>
              </a:r>
              <a:endParaRPr lang="ko-KR" altLang="en-US" sz="100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146874" y="4077072"/>
            <a:ext cx="3826805" cy="1581143"/>
            <a:chOff x="3014218" y="4166252"/>
            <a:chExt cx="3826805" cy="1581143"/>
          </a:xfrm>
        </p:grpSpPr>
        <p:grpSp>
          <p:nvGrpSpPr>
            <p:cNvPr id="47" name="그룹 46"/>
            <p:cNvGrpSpPr/>
            <p:nvPr/>
          </p:nvGrpSpPr>
          <p:grpSpPr>
            <a:xfrm>
              <a:off x="3014218" y="4166252"/>
              <a:ext cx="3826805" cy="1581143"/>
              <a:chOff x="2667069" y="2912952"/>
              <a:chExt cx="3826805" cy="1581143"/>
            </a:xfrm>
          </p:grpSpPr>
          <p:pic>
            <p:nvPicPr>
              <p:cNvPr id="48" name="Picture 8" descr="http://icons.iconarchive.com/icons/dailyoverview/tv/128/television-04-icon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53681" y="2912952"/>
                <a:ext cx="832731" cy="832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1534" y="3741755"/>
                <a:ext cx="752340" cy="752340"/>
              </a:xfrm>
              <a:prstGeom prst="rect">
                <a:avLst/>
              </a:prstGeom>
            </p:spPr>
          </p:pic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69" y="3741755"/>
                <a:ext cx="752340" cy="752340"/>
              </a:xfrm>
              <a:prstGeom prst="rect">
                <a:avLst/>
              </a:prstGeom>
            </p:spPr>
          </p:pic>
          <p:cxnSp>
            <p:nvCxnSpPr>
              <p:cNvPr id="51" name="직선 화살표 연결선 50"/>
              <p:cNvCxnSpPr/>
              <p:nvPr/>
            </p:nvCxnSpPr>
            <p:spPr>
              <a:xfrm flipV="1">
                <a:off x="3275856" y="3408218"/>
                <a:ext cx="730879" cy="524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/>
              <p:cNvCxnSpPr>
                <a:stCxn id="49" idx="1"/>
                <a:endCxn id="50" idx="3"/>
              </p:cNvCxnSpPr>
              <p:nvPr/>
            </p:nvCxnSpPr>
            <p:spPr>
              <a:xfrm flipH="1">
                <a:off x="3419409" y="4117925"/>
                <a:ext cx="23221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3319038" y="3443207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관리</a:t>
                </a:r>
                <a:endParaRPr lang="ko-KR" altLang="en-US" sz="1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931243" y="3883855"/>
                <a:ext cx="11721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매니저 임명 수락</a:t>
                </a:r>
                <a:endParaRPr lang="ko-KR" altLang="en-US" sz="1000" dirty="0"/>
              </a:p>
            </p:txBody>
          </p:sp>
        </p:grpSp>
        <p:cxnSp>
          <p:nvCxnSpPr>
            <p:cNvPr id="58" name="직선 화살표 연결선 57"/>
            <p:cNvCxnSpPr/>
            <p:nvPr/>
          </p:nvCxnSpPr>
          <p:spPr>
            <a:xfrm flipH="1" flipV="1">
              <a:off x="5258052" y="4735337"/>
              <a:ext cx="830631" cy="452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618163" y="4724411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/>
                <a:t>관리</a:t>
              </a:r>
              <a:endParaRPr lang="ko-KR" altLang="en-US" sz="100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83568" y="4077072"/>
            <a:ext cx="3826805" cy="1840861"/>
            <a:chOff x="692083" y="4082000"/>
            <a:chExt cx="3826805" cy="1840861"/>
          </a:xfrm>
        </p:grpSpPr>
        <p:grpSp>
          <p:nvGrpSpPr>
            <p:cNvPr id="62" name="그룹 61"/>
            <p:cNvGrpSpPr/>
            <p:nvPr/>
          </p:nvGrpSpPr>
          <p:grpSpPr>
            <a:xfrm>
              <a:off x="692083" y="4082000"/>
              <a:ext cx="3826805" cy="1581143"/>
              <a:chOff x="2667069" y="2912952"/>
              <a:chExt cx="3826805" cy="1581143"/>
            </a:xfrm>
          </p:grpSpPr>
          <p:pic>
            <p:nvPicPr>
              <p:cNvPr id="65" name="Picture 8" descr="http://icons.iconarchive.com/icons/dailyoverview/tv/128/television-04-icon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53681" y="2912952"/>
                <a:ext cx="832731" cy="832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1534" y="3741755"/>
                <a:ext cx="752340" cy="752340"/>
              </a:xfrm>
              <a:prstGeom prst="rect">
                <a:avLst/>
              </a:prstGeom>
            </p:spPr>
          </p:pic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69" y="3741755"/>
                <a:ext cx="752340" cy="752340"/>
              </a:xfrm>
              <a:prstGeom prst="rect">
                <a:avLst/>
              </a:prstGeom>
            </p:spPr>
          </p:pic>
          <p:cxnSp>
            <p:nvCxnSpPr>
              <p:cNvPr id="68" name="직선 화살표 연결선 67"/>
              <p:cNvCxnSpPr/>
              <p:nvPr/>
            </p:nvCxnSpPr>
            <p:spPr>
              <a:xfrm flipV="1">
                <a:off x="3275856" y="3408218"/>
                <a:ext cx="730879" cy="524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/>
              <p:cNvCxnSpPr>
                <a:stCxn id="66" idx="1"/>
                <a:endCxn id="67" idx="3"/>
              </p:cNvCxnSpPr>
              <p:nvPr/>
            </p:nvCxnSpPr>
            <p:spPr>
              <a:xfrm flipH="1">
                <a:off x="3419409" y="4117925"/>
                <a:ext cx="23221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3319038" y="3443207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관리</a:t>
                </a:r>
                <a:endParaRPr lang="ko-KR" altLang="en-US" sz="10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931243" y="3883855"/>
                <a:ext cx="11721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매니저 임명 수락</a:t>
                </a:r>
                <a:endParaRPr lang="ko-KR" altLang="en-US" sz="1000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798481" y="5671638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주인</a:t>
              </a:r>
              <a:endParaRPr lang="ko-KR" altLang="en-US" sz="1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860902" y="5676640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매니저</a:t>
              </a:r>
              <a:endParaRPr lang="ko-KR" altLang="en-US" sz="1000" dirty="0"/>
            </a:p>
          </p:txBody>
        </p:sp>
      </p:grpSp>
      <p:pic>
        <p:nvPicPr>
          <p:cNvPr id="91" name="Picture 8" descr="http://icons.iconarchive.com/icons/dailyoverview/tv/128/television-04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943" y="338632"/>
            <a:ext cx="832731" cy="83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264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cons.iconarchive.com/icons/iconleak/or/128/archive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3265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s.iconarchive.com/icons/archigraphs/modern-chairs/128/Pink-Seat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3265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cons.iconarchive.com/icons/dunedhel/hinode/128/futon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424" y="33265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그룹 24"/>
          <p:cNvGrpSpPr/>
          <p:nvPr/>
        </p:nvGrpSpPr>
        <p:grpSpPr>
          <a:xfrm>
            <a:off x="467544" y="1700808"/>
            <a:ext cx="4431246" cy="1864916"/>
            <a:chOff x="2503773" y="2629179"/>
            <a:chExt cx="4431246" cy="1864916"/>
          </a:xfrm>
        </p:grpSpPr>
        <p:pic>
          <p:nvPicPr>
            <p:cNvPr id="1032" name="Picture 8" descr="http://icons.iconarchive.com/icons/dailyoverview/tv/128/television-04-ico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3681" y="2912952"/>
              <a:ext cx="832731" cy="832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1534" y="3741755"/>
              <a:ext cx="752340" cy="75234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69" y="3741755"/>
              <a:ext cx="752340" cy="752340"/>
            </a:xfrm>
            <a:prstGeom prst="rect">
              <a:avLst/>
            </a:prstGeom>
          </p:spPr>
        </p:pic>
        <p:cxnSp>
          <p:nvCxnSpPr>
            <p:cNvPr id="3" name="직선 화살표 연결선 2"/>
            <p:cNvCxnSpPr/>
            <p:nvPr/>
          </p:nvCxnSpPr>
          <p:spPr>
            <a:xfrm flipV="1">
              <a:off x="3275856" y="3408218"/>
              <a:ext cx="730879" cy="524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7" idx="3"/>
              <a:endCxn id="6" idx="1"/>
            </p:cNvCxnSpPr>
            <p:nvPr/>
          </p:nvCxnSpPr>
          <p:spPr>
            <a:xfrm>
              <a:off x="3419409" y="4117925"/>
              <a:ext cx="23221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H="1" flipV="1">
              <a:off x="5037513" y="3408218"/>
              <a:ext cx="830631" cy="452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961591" y="3376706"/>
              <a:ext cx="9156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소유 및 관리</a:t>
              </a:r>
              <a:endParaRPr lang="ko-KR" altLang="en-US" sz="1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7624" y="339729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관리</a:t>
              </a:r>
              <a:endParaRPr lang="ko-KR" altLang="en-US" sz="1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46878" y="4149862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관리 요청</a:t>
              </a:r>
              <a:endParaRPr lang="ko-KR" altLang="en-US" sz="1000" dirty="0"/>
            </a:p>
          </p:txBody>
        </p:sp>
        <p:cxnSp>
          <p:nvCxnSpPr>
            <p:cNvPr id="17" name="구부러진 연결선 16"/>
            <p:cNvCxnSpPr>
              <a:stCxn id="1032" idx="0"/>
              <a:endCxn id="7" idx="1"/>
            </p:cNvCxnSpPr>
            <p:nvPr/>
          </p:nvCxnSpPr>
          <p:spPr>
            <a:xfrm rot="16200000" flipH="1" flipV="1">
              <a:off x="2966071" y="2613949"/>
              <a:ext cx="1204973" cy="1802978"/>
            </a:xfrm>
            <a:prstGeom prst="curvedConnector4">
              <a:avLst>
                <a:gd name="adj1" fmla="val -6553"/>
                <a:gd name="adj2" fmla="val 10484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구부러진 연결선 26"/>
            <p:cNvCxnSpPr>
              <a:stCxn id="1032" idx="0"/>
              <a:endCxn id="6" idx="3"/>
            </p:cNvCxnSpPr>
            <p:nvPr/>
          </p:nvCxnSpPr>
          <p:spPr>
            <a:xfrm rot="16200000" flipH="1">
              <a:off x="4879473" y="2503525"/>
              <a:ext cx="1204973" cy="2023827"/>
            </a:xfrm>
            <a:prstGeom prst="curvedConnector4">
              <a:avLst>
                <a:gd name="adj1" fmla="val -18971"/>
                <a:gd name="adj2" fmla="val 11129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03773" y="2629179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보상</a:t>
              </a:r>
              <a:endParaRPr lang="ko-KR" altLang="en-US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93873" y="273986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/>
                <a:t>보상</a:t>
              </a:r>
              <a:endParaRPr lang="ko-KR" altLang="en-US" sz="100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034861" y="1924570"/>
            <a:ext cx="3826805" cy="1581143"/>
            <a:chOff x="2667069" y="2912952"/>
            <a:chExt cx="3826805" cy="1581143"/>
          </a:xfrm>
        </p:grpSpPr>
        <p:pic>
          <p:nvPicPr>
            <p:cNvPr id="34" name="Picture 8" descr="http://icons.iconarchive.com/icons/dailyoverview/tv/128/television-04-ico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3681" y="2912952"/>
              <a:ext cx="832731" cy="832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1534" y="3741755"/>
              <a:ext cx="752340" cy="752340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69" y="3741755"/>
              <a:ext cx="752340" cy="752340"/>
            </a:xfrm>
            <a:prstGeom prst="rect">
              <a:avLst/>
            </a:prstGeom>
          </p:spPr>
        </p:pic>
        <p:cxnSp>
          <p:nvCxnSpPr>
            <p:cNvPr id="37" name="직선 화살표 연결선 36"/>
            <p:cNvCxnSpPr/>
            <p:nvPr/>
          </p:nvCxnSpPr>
          <p:spPr>
            <a:xfrm flipV="1">
              <a:off x="3275856" y="3408218"/>
              <a:ext cx="730879" cy="524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36" idx="3"/>
              <a:endCxn id="35" idx="1"/>
            </p:cNvCxnSpPr>
            <p:nvPr/>
          </p:nvCxnSpPr>
          <p:spPr>
            <a:xfrm>
              <a:off x="3419409" y="4117925"/>
              <a:ext cx="23221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319038" y="3443207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구매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149809" y="4149862"/>
              <a:ext cx="870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/>
                <a:t>매니저 임명</a:t>
              </a:r>
              <a:endParaRPr lang="ko-KR" altLang="en-US" sz="10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146874" y="4077072"/>
            <a:ext cx="3826805" cy="1581143"/>
            <a:chOff x="3014218" y="4166252"/>
            <a:chExt cx="3826805" cy="1581143"/>
          </a:xfrm>
        </p:grpSpPr>
        <p:grpSp>
          <p:nvGrpSpPr>
            <p:cNvPr id="47" name="그룹 46"/>
            <p:cNvGrpSpPr/>
            <p:nvPr/>
          </p:nvGrpSpPr>
          <p:grpSpPr>
            <a:xfrm>
              <a:off x="3014218" y="4166252"/>
              <a:ext cx="3826805" cy="1581143"/>
              <a:chOff x="2667069" y="2912952"/>
              <a:chExt cx="3826805" cy="1581143"/>
            </a:xfrm>
          </p:grpSpPr>
          <p:pic>
            <p:nvPicPr>
              <p:cNvPr id="48" name="Picture 8" descr="http://icons.iconarchive.com/icons/dailyoverview/tv/128/television-04-icon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53681" y="2912952"/>
                <a:ext cx="832731" cy="832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1534" y="3741755"/>
                <a:ext cx="752340" cy="752340"/>
              </a:xfrm>
              <a:prstGeom prst="rect">
                <a:avLst/>
              </a:prstGeom>
            </p:spPr>
          </p:pic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69" y="3741755"/>
                <a:ext cx="752340" cy="752340"/>
              </a:xfrm>
              <a:prstGeom prst="rect">
                <a:avLst/>
              </a:prstGeom>
            </p:spPr>
          </p:pic>
          <p:cxnSp>
            <p:nvCxnSpPr>
              <p:cNvPr id="51" name="직선 화살표 연결선 50"/>
              <p:cNvCxnSpPr/>
              <p:nvPr/>
            </p:nvCxnSpPr>
            <p:spPr>
              <a:xfrm flipV="1">
                <a:off x="3275856" y="3408218"/>
                <a:ext cx="730879" cy="524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/>
              <p:cNvCxnSpPr>
                <a:stCxn id="49" idx="1"/>
                <a:endCxn id="50" idx="3"/>
              </p:cNvCxnSpPr>
              <p:nvPr/>
            </p:nvCxnSpPr>
            <p:spPr>
              <a:xfrm flipH="1">
                <a:off x="3419409" y="4117925"/>
                <a:ext cx="23221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3319038" y="3443207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관리</a:t>
                </a:r>
                <a:endParaRPr lang="ko-KR" altLang="en-US" sz="1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931243" y="3883855"/>
                <a:ext cx="11721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매니저 임명 수락</a:t>
                </a:r>
                <a:endParaRPr lang="ko-KR" altLang="en-US" sz="1000" dirty="0"/>
              </a:p>
            </p:txBody>
          </p:sp>
        </p:grpSp>
        <p:cxnSp>
          <p:nvCxnSpPr>
            <p:cNvPr id="58" name="직선 화살표 연결선 57"/>
            <p:cNvCxnSpPr/>
            <p:nvPr/>
          </p:nvCxnSpPr>
          <p:spPr>
            <a:xfrm flipH="1" flipV="1">
              <a:off x="5258052" y="4735337"/>
              <a:ext cx="830631" cy="452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618163" y="4724411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/>
                <a:t>관리</a:t>
              </a:r>
              <a:endParaRPr lang="ko-KR" altLang="en-US" sz="100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92083" y="4082000"/>
            <a:ext cx="3826805" cy="1840861"/>
            <a:chOff x="692083" y="4082000"/>
            <a:chExt cx="3826805" cy="1840861"/>
          </a:xfrm>
        </p:grpSpPr>
        <p:grpSp>
          <p:nvGrpSpPr>
            <p:cNvPr id="62" name="그룹 61"/>
            <p:cNvGrpSpPr/>
            <p:nvPr/>
          </p:nvGrpSpPr>
          <p:grpSpPr>
            <a:xfrm>
              <a:off x="692083" y="4082000"/>
              <a:ext cx="3826805" cy="1581143"/>
              <a:chOff x="2667069" y="2912952"/>
              <a:chExt cx="3826805" cy="1581143"/>
            </a:xfrm>
          </p:grpSpPr>
          <p:pic>
            <p:nvPicPr>
              <p:cNvPr id="65" name="Picture 8" descr="http://icons.iconarchive.com/icons/dailyoverview/tv/128/television-04-icon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53681" y="2912952"/>
                <a:ext cx="832731" cy="832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1534" y="3741755"/>
                <a:ext cx="752340" cy="752340"/>
              </a:xfrm>
              <a:prstGeom prst="rect">
                <a:avLst/>
              </a:prstGeom>
            </p:spPr>
          </p:pic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69" y="3741755"/>
                <a:ext cx="752340" cy="752340"/>
              </a:xfrm>
              <a:prstGeom prst="rect">
                <a:avLst/>
              </a:prstGeom>
            </p:spPr>
          </p:pic>
          <p:cxnSp>
            <p:nvCxnSpPr>
              <p:cNvPr id="68" name="직선 화살표 연결선 67"/>
              <p:cNvCxnSpPr/>
              <p:nvPr/>
            </p:nvCxnSpPr>
            <p:spPr>
              <a:xfrm flipV="1">
                <a:off x="3275856" y="3408218"/>
                <a:ext cx="730879" cy="524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/>
              <p:cNvCxnSpPr>
                <a:stCxn id="66" idx="1"/>
                <a:endCxn id="67" idx="3"/>
              </p:cNvCxnSpPr>
              <p:nvPr/>
            </p:nvCxnSpPr>
            <p:spPr>
              <a:xfrm flipH="1">
                <a:off x="3419409" y="4117925"/>
                <a:ext cx="23221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3319038" y="3443207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관리</a:t>
                </a:r>
                <a:endParaRPr lang="ko-KR" altLang="en-US" sz="10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931243" y="3883855"/>
                <a:ext cx="11721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매니저 임명 수락</a:t>
                </a:r>
                <a:endParaRPr lang="ko-KR" altLang="en-US" sz="1000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798481" y="5671638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주인</a:t>
              </a:r>
              <a:endParaRPr lang="ko-KR" altLang="en-US" sz="1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860902" y="5676640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매니저</a:t>
              </a:r>
              <a:endParaRPr lang="ko-KR" altLang="en-US" sz="1000" dirty="0"/>
            </a:p>
          </p:txBody>
        </p:sp>
      </p:grpSp>
      <p:pic>
        <p:nvPicPr>
          <p:cNvPr id="91" name="Picture 8" descr="http://icons.iconarchive.com/icons/dailyoverview/tv/128/television-04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943" y="338632"/>
            <a:ext cx="832731" cy="83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692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cons.iconarchive.com/icons/iconleak/or/128/archive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3265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s.iconarchive.com/icons/archigraphs/modern-chairs/128/Pink-Seat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3265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cons.iconarchive.com/icons/dunedhel/hinode/128/futon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424" y="33265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그룹 24"/>
          <p:cNvGrpSpPr/>
          <p:nvPr/>
        </p:nvGrpSpPr>
        <p:grpSpPr>
          <a:xfrm>
            <a:off x="630840" y="1984581"/>
            <a:ext cx="3826805" cy="1581143"/>
            <a:chOff x="2667069" y="2912952"/>
            <a:chExt cx="3826805" cy="1581143"/>
          </a:xfrm>
        </p:grpSpPr>
        <p:pic>
          <p:nvPicPr>
            <p:cNvPr id="1032" name="Picture 8" descr="http://icons.iconarchive.com/icons/dailyoverview/tv/128/television-04-ico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3681" y="2912952"/>
              <a:ext cx="832731" cy="832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1534" y="3741755"/>
              <a:ext cx="752340" cy="75234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69" y="3741755"/>
              <a:ext cx="752340" cy="752340"/>
            </a:xfrm>
            <a:prstGeom prst="rect">
              <a:avLst/>
            </a:prstGeom>
          </p:spPr>
        </p:pic>
        <p:cxnSp>
          <p:nvCxnSpPr>
            <p:cNvPr id="3" name="직선 화살표 연결선 2"/>
            <p:cNvCxnSpPr/>
            <p:nvPr/>
          </p:nvCxnSpPr>
          <p:spPr>
            <a:xfrm flipV="1">
              <a:off x="3275856" y="3408218"/>
              <a:ext cx="730879" cy="524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7" idx="3"/>
              <a:endCxn id="6" idx="1"/>
            </p:cNvCxnSpPr>
            <p:nvPr/>
          </p:nvCxnSpPr>
          <p:spPr>
            <a:xfrm>
              <a:off x="3419409" y="4117925"/>
              <a:ext cx="23221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H="1" flipV="1">
              <a:off x="5037513" y="3408218"/>
              <a:ext cx="830631" cy="452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961591" y="3376706"/>
              <a:ext cx="9156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소유 및 관리</a:t>
              </a:r>
              <a:endParaRPr lang="ko-KR" altLang="en-US" sz="1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97624" y="339729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관리</a:t>
              </a:r>
              <a:endParaRPr lang="ko-KR" altLang="en-US" sz="1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46878" y="4149862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관리 요청</a:t>
              </a:r>
              <a:endParaRPr lang="ko-KR" altLang="en-US" sz="1000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034861" y="1924570"/>
            <a:ext cx="3826805" cy="1581143"/>
            <a:chOff x="2667069" y="2912952"/>
            <a:chExt cx="3826805" cy="1581143"/>
          </a:xfrm>
        </p:grpSpPr>
        <p:pic>
          <p:nvPicPr>
            <p:cNvPr id="34" name="Picture 8" descr="http://icons.iconarchive.com/icons/dailyoverview/tv/128/television-04-ico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3681" y="2912952"/>
              <a:ext cx="832731" cy="832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1534" y="3741755"/>
              <a:ext cx="752340" cy="752340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69" y="3741755"/>
              <a:ext cx="752340" cy="752340"/>
            </a:xfrm>
            <a:prstGeom prst="rect">
              <a:avLst/>
            </a:prstGeom>
          </p:spPr>
        </p:pic>
        <p:cxnSp>
          <p:nvCxnSpPr>
            <p:cNvPr id="37" name="직선 화살표 연결선 36"/>
            <p:cNvCxnSpPr/>
            <p:nvPr/>
          </p:nvCxnSpPr>
          <p:spPr>
            <a:xfrm flipV="1">
              <a:off x="3275856" y="3408218"/>
              <a:ext cx="730879" cy="524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36" idx="3"/>
              <a:endCxn id="35" idx="1"/>
            </p:cNvCxnSpPr>
            <p:nvPr/>
          </p:nvCxnSpPr>
          <p:spPr>
            <a:xfrm>
              <a:off x="3419409" y="4117925"/>
              <a:ext cx="23221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319038" y="3443207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구매</a:t>
              </a: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149809" y="4149862"/>
              <a:ext cx="870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매니저 임명</a:t>
              </a:r>
              <a:endParaRPr lang="ko-KR" altLang="en-US" sz="10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146874" y="4077072"/>
            <a:ext cx="3826805" cy="1581143"/>
            <a:chOff x="3014218" y="4166252"/>
            <a:chExt cx="3826805" cy="1581143"/>
          </a:xfrm>
        </p:grpSpPr>
        <p:grpSp>
          <p:nvGrpSpPr>
            <p:cNvPr id="47" name="그룹 46"/>
            <p:cNvGrpSpPr/>
            <p:nvPr/>
          </p:nvGrpSpPr>
          <p:grpSpPr>
            <a:xfrm>
              <a:off x="3014218" y="4166252"/>
              <a:ext cx="3826805" cy="1581143"/>
              <a:chOff x="2667069" y="2912952"/>
              <a:chExt cx="3826805" cy="1581143"/>
            </a:xfrm>
          </p:grpSpPr>
          <p:pic>
            <p:nvPicPr>
              <p:cNvPr id="48" name="Picture 8" descr="http://icons.iconarchive.com/icons/dailyoverview/tv/128/television-04-icon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53681" y="2912952"/>
                <a:ext cx="832731" cy="832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1534" y="3741755"/>
                <a:ext cx="752340" cy="752340"/>
              </a:xfrm>
              <a:prstGeom prst="rect">
                <a:avLst/>
              </a:prstGeom>
            </p:spPr>
          </p:pic>
          <p:pic>
            <p:nvPicPr>
              <p:cNvPr id="50" name="그림 4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69" y="3741755"/>
                <a:ext cx="752340" cy="752340"/>
              </a:xfrm>
              <a:prstGeom prst="rect">
                <a:avLst/>
              </a:prstGeom>
            </p:spPr>
          </p:pic>
          <p:cxnSp>
            <p:nvCxnSpPr>
              <p:cNvPr id="51" name="직선 화살표 연결선 50"/>
              <p:cNvCxnSpPr/>
              <p:nvPr/>
            </p:nvCxnSpPr>
            <p:spPr>
              <a:xfrm flipV="1">
                <a:off x="3275856" y="3408218"/>
                <a:ext cx="730879" cy="524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/>
              <p:cNvCxnSpPr>
                <a:stCxn id="49" idx="1"/>
                <a:endCxn id="50" idx="3"/>
              </p:cNvCxnSpPr>
              <p:nvPr/>
            </p:nvCxnSpPr>
            <p:spPr>
              <a:xfrm flipH="1">
                <a:off x="3419409" y="4117925"/>
                <a:ext cx="23221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3319038" y="3443207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관리</a:t>
                </a:r>
                <a:endParaRPr lang="ko-KR" altLang="en-US" sz="1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931243" y="3883855"/>
                <a:ext cx="11721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매니저 임명 수락</a:t>
                </a:r>
                <a:endParaRPr lang="ko-KR" altLang="en-US" sz="1000" dirty="0"/>
              </a:p>
            </p:txBody>
          </p:sp>
        </p:grpSp>
        <p:cxnSp>
          <p:nvCxnSpPr>
            <p:cNvPr id="58" name="직선 화살표 연결선 57"/>
            <p:cNvCxnSpPr/>
            <p:nvPr/>
          </p:nvCxnSpPr>
          <p:spPr>
            <a:xfrm flipH="1" flipV="1">
              <a:off x="5258052" y="4735337"/>
              <a:ext cx="830631" cy="452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618163" y="4724411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/>
                <a:t>관리</a:t>
              </a:r>
              <a:endParaRPr lang="ko-KR" altLang="en-US" sz="100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92083" y="4082000"/>
            <a:ext cx="3826805" cy="1840861"/>
            <a:chOff x="692083" y="4082000"/>
            <a:chExt cx="3826805" cy="1840861"/>
          </a:xfrm>
        </p:grpSpPr>
        <p:grpSp>
          <p:nvGrpSpPr>
            <p:cNvPr id="62" name="그룹 61"/>
            <p:cNvGrpSpPr/>
            <p:nvPr/>
          </p:nvGrpSpPr>
          <p:grpSpPr>
            <a:xfrm>
              <a:off x="692083" y="4082000"/>
              <a:ext cx="3826805" cy="1581143"/>
              <a:chOff x="2667069" y="2912952"/>
              <a:chExt cx="3826805" cy="1581143"/>
            </a:xfrm>
          </p:grpSpPr>
          <p:pic>
            <p:nvPicPr>
              <p:cNvPr id="65" name="Picture 8" descr="http://icons.iconarchive.com/icons/dailyoverview/tv/128/television-04-icon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53681" y="2912952"/>
                <a:ext cx="832731" cy="832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1534" y="3741755"/>
                <a:ext cx="752340" cy="752340"/>
              </a:xfrm>
              <a:prstGeom prst="rect">
                <a:avLst/>
              </a:prstGeom>
            </p:spPr>
          </p:pic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69" y="3741755"/>
                <a:ext cx="752340" cy="752340"/>
              </a:xfrm>
              <a:prstGeom prst="rect">
                <a:avLst/>
              </a:prstGeom>
            </p:spPr>
          </p:pic>
          <p:cxnSp>
            <p:nvCxnSpPr>
              <p:cNvPr id="68" name="직선 화살표 연결선 67"/>
              <p:cNvCxnSpPr/>
              <p:nvPr/>
            </p:nvCxnSpPr>
            <p:spPr>
              <a:xfrm flipV="1">
                <a:off x="3275856" y="3408218"/>
                <a:ext cx="730879" cy="524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/>
              <p:cNvCxnSpPr>
                <a:stCxn id="66" idx="1"/>
                <a:endCxn id="67" idx="3"/>
              </p:cNvCxnSpPr>
              <p:nvPr/>
            </p:nvCxnSpPr>
            <p:spPr>
              <a:xfrm flipH="1">
                <a:off x="3419409" y="4117925"/>
                <a:ext cx="23221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3319038" y="3443207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관리</a:t>
                </a:r>
                <a:endParaRPr lang="ko-KR" altLang="en-US" sz="10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931243" y="3883855"/>
                <a:ext cx="11721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매니저 임명 수락</a:t>
                </a:r>
                <a:endParaRPr lang="ko-KR" altLang="en-US" sz="1000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798481" y="5671638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주인</a:t>
              </a:r>
              <a:endParaRPr lang="ko-KR" altLang="en-US" sz="1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860902" y="5676640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매니저</a:t>
              </a:r>
              <a:endParaRPr lang="ko-KR" altLang="en-US" sz="1000" dirty="0"/>
            </a:p>
          </p:txBody>
        </p:sp>
      </p:grpSp>
      <p:pic>
        <p:nvPicPr>
          <p:cNvPr id="91" name="Picture 8" descr="http://icons.iconarchive.com/icons/dailyoverview/tv/128/television-04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943" y="338632"/>
            <a:ext cx="832731" cy="83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892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3000</TotalTime>
  <Words>1253</Words>
  <Application>Microsoft Office PowerPoint</Application>
  <PresentationFormat>화면 슬라이드 쇼(4:3)</PresentationFormat>
  <Paragraphs>470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맑은 고딕</vt:lpstr>
      <vt:lpstr>Arial</vt:lpstr>
      <vt:lpstr>Office 테마</vt:lpstr>
      <vt:lpstr>러브 캐미 작물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명선</dc:creator>
  <cp:lastModifiedBy>안명선</cp:lastModifiedBy>
  <cp:revision>95</cp:revision>
  <dcterms:created xsi:type="dcterms:W3CDTF">2014-05-27T02:40:54Z</dcterms:created>
  <dcterms:modified xsi:type="dcterms:W3CDTF">2018-11-15T08:20:33Z</dcterms:modified>
</cp:coreProperties>
</file>