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71" r:id="rId5"/>
    <p:sldId id="269" r:id="rId6"/>
    <p:sldId id="267" r:id="rId7"/>
    <p:sldId id="268" r:id="rId8"/>
    <p:sldId id="270" r:id="rId9"/>
    <p:sldId id="275" r:id="rId10"/>
    <p:sldId id="276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7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86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51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2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4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5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1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26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5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27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레고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엔티티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40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45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신규 </a:t>
            </a:r>
            <a:r>
              <a:rPr lang="ko-KR" altLang="en-US" sz="2400" b="1" dirty="0" err="1" smtClean="0"/>
              <a:t>컨탠츠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– </a:t>
            </a:r>
            <a:r>
              <a:rPr lang="ko-KR" altLang="en-US" sz="2400" b="1" smtClean="0"/>
              <a:t>나만의 대기실</a:t>
            </a:r>
            <a:endParaRPr lang="ko-KR" altLang="en-US" sz="2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08454"/>
            <a:ext cx="12192000" cy="6149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개념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유저는 게임 대기실을 각 달 </a:t>
            </a:r>
            <a:r>
              <a:rPr lang="ko-KR" altLang="en-US" sz="1200" dirty="0" err="1" smtClean="0"/>
              <a:t>컨셉에</a:t>
            </a:r>
            <a:r>
              <a:rPr lang="ko-KR" altLang="en-US" sz="1200" dirty="0" smtClean="0"/>
              <a:t> 맞게 꾸밀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나만의 대기실은 </a:t>
            </a:r>
            <a:r>
              <a:rPr lang="en-US" altLang="ko-KR" sz="1200" dirty="0" smtClean="0"/>
              <a:t>1/2/3/4/6/12</a:t>
            </a:r>
            <a:r>
              <a:rPr lang="ko-KR" altLang="en-US" sz="1200" smtClean="0"/>
              <a:t>월 주기로 기본 컨셉이 변경되며 </a:t>
            </a:r>
            <a:r>
              <a:rPr lang="en-US" altLang="ko-KR" sz="1200" dirty="0" smtClean="0"/>
              <a:t>(</a:t>
            </a:r>
            <a:r>
              <a:rPr lang="ko-KR" altLang="en-US" sz="1200" smtClean="0"/>
              <a:t>아트팀이 작업 가능한 속도에 맞춤</a:t>
            </a:r>
            <a:r>
              <a:rPr lang="en-US" altLang="ko-KR" sz="1200" dirty="0" smtClean="0"/>
              <a:t>),</a:t>
            </a:r>
            <a:br>
              <a:rPr lang="en-US" altLang="ko-KR" sz="1200" dirty="0" smtClean="0"/>
            </a:br>
            <a:r>
              <a:rPr lang="ko-KR" altLang="en-US" sz="1200" smtClean="0"/>
              <a:t>해당 기본 컨셉에서 각 달마다 각 달에 맞는 컨셉에 따라 대기실 소품 등을 꾸밀 수 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획득 및 확장 방법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유저는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엔티티에서</a:t>
            </a:r>
            <a:r>
              <a:rPr lang="ko-KR" altLang="en-US" sz="1200" dirty="0" smtClean="0"/>
              <a:t> 적은 확률로 나만의 대기실을 만들 수 있는 재료를 획득할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유저는 획득한 재료를 나만의 대기실에 사용하여 대기실을 조금씩 확장</a:t>
            </a:r>
            <a:r>
              <a:rPr lang="en-US" altLang="ko-KR" sz="1200" dirty="0" smtClean="0"/>
              <a:t>&amp;</a:t>
            </a:r>
            <a:r>
              <a:rPr lang="ko-KR" altLang="en-US" sz="1200" smtClean="0"/>
              <a:t>꾸미기를 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오직 그 달에만 그 달의 대기실을 꾸밀 수 있는 재료를 얻을 수 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특징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err="1" smtClean="0"/>
              <a:t>성장형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엔티티와</a:t>
            </a:r>
            <a:r>
              <a:rPr lang="ko-KR" altLang="en-US" sz="1200" dirty="0" smtClean="0"/>
              <a:t> 같이 </a:t>
            </a:r>
            <a:r>
              <a:rPr lang="ko-KR" altLang="en-US" sz="1200" dirty="0" smtClean="0"/>
              <a:t>재료를 사용하여 특정 레벨까지 대기실을 만들면 각 단계에 따라 대기실이 미리 정해진 순서대로 꾸며지게 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특정 단계에서 다음 단계까지 도달하지 못하고 다음 달로 넘어간 경우 특정 단계에서 다음 단계로 넘어가기 위해 모아두었던 경험치는 모두 초기화 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유저가 만든 대기실은 달에 상관없이 언제든 사용 가능하다</a:t>
            </a:r>
            <a:r>
              <a:rPr lang="en-US" altLang="ko-KR" sz="120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266452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851" y="24502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홈작물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66285" y="250682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엔티티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K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2729" y="39088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엔진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82728" y="250682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엔진 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9140" y="469079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엔진 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14442" y="390881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엔티티</a:t>
            </a:r>
            <a:r>
              <a:rPr lang="ko-KR" altLang="en-US" smtClean="0"/>
              <a:t> </a:t>
            </a:r>
            <a:r>
              <a:rPr lang="en-US" altLang="ko-KR" dirty="0" smtClean="0"/>
              <a:t>K+A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14441" y="250682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엔티티</a:t>
            </a:r>
            <a:r>
              <a:rPr lang="ko-KR" altLang="en-US" smtClean="0"/>
              <a:t> </a:t>
            </a:r>
            <a:r>
              <a:rPr lang="en-US" altLang="ko-KR" dirty="0" smtClean="0"/>
              <a:t>K+B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4441" y="469079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엔티티</a:t>
            </a:r>
            <a:r>
              <a:rPr lang="ko-KR" altLang="en-US" smtClean="0"/>
              <a:t> </a:t>
            </a:r>
            <a:r>
              <a:rPr lang="en-US" altLang="ko-KR" dirty="0" smtClean="0"/>
              <a:t>K+C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423360" y="2876160"/>
            <a:ext cx="552450" cy="1350660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ko-KR" dirty="0" smtClean="0">
                <a:solidFill>
                  <a:srgbClr val="FFC000"/>
                </a:solidFill>
              </a:rPr>
              <a:t>KB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12117" y="3531495"/>
            <a:ext cx="552450" cy="695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덧셈 기호 13"/>
          <p:cNvSpPr/>
          <p:nvPr/>
        </p:nvSpPr>
        <p:spPr>
          <a:xfrm>
            <a:off x="5905939" y="3607695"/>
            <a:ext cx="525020" cy="525020"/>
          </a:xfrm>
          <a:prstGeom prst="mathPlus">
            <a:avLst>
              <a:gd name="adj1" fmla="val 1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8" descr="Transport Engine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63" y="3655317"/>
            <a:ext cx="398698" cy="39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423360" y="825059"/>
            <a:ext cx="552450" cy="135066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</a:rPr>
              <a:t>KA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12117" y="1480394"/>
            <a:ext cx="552450" cy="69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덧셈 기호 18"/>
          <p:cNvSpPr/>
          <p:nvPr/>
        </p:nvSpPr>
        <p:spPr>
          <a:xfrm>
            <a:off x="5905939" y="1556594"/>
            <a:ext cx="525020" cy="525020"/>
          </a:xfrm>
          <a:prstGeom prst="mathPlus">
            <a:avLst>
              <a:gd name="adj1" fmla="val 1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8" descr="Transport Engine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211" y="1604216"/>
            <a:ext cx="438568" cy="4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423360" y="5060129"/>
            <a:ext cx="552450" cy="135066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KC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12117" y="5715464"/>
            <a:ext cx="552450" cy="695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덧셈 기호 22"/>
          <p:cNvSpPr/>
          <p:nvPr/>
        </p:nvSpPr>
        <p:spPr>
          <a:xfrm>
            <a:off x="5905939" y="5791664"/>
            <a:ext cx="525020" cy="525020"/>
          </a:xfrm>
          <a:prstGeom prst="mathPlus">
            <a:avLst>
              <a:gd name="adj1" fmla="val 1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8" descr="Transport Engine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63" y="5839286"/>
            <a:ext cx="398698" cy="39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1875206" y="2936755"/>
            <a:ext cx="877330" cy="135066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엔티티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3767840" y="2876160"/>
            <a:ext cx="552450" cy="695325"/>
            <a:chOff x="6910390" y="2957080"/>
            <a:chExt cx="552450" cy="695325"/>
          </a:xfrm>
        </p:grpSpPr>
        <p:sp>
          <p:nvSpPr>
            <p:cNvPr id="27" name="직사각형 26"/>
            <p:cNvSpPr/>
            <p:nvPr/>
          </p:nvSpPr>
          <p:spPr>
            <a:xfrm>
              <a:off x="6910390" y="2957080"/>
              <a:ext cx="552450" cy="6953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Picture 8" descr="Transport Engine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2836" y="3080902"/>
              <a:ext cx="398698" cy="398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그룹 32"/>
          <p:cNvGrpSpPr/>
          <p:nvPr/>
        </p:nvGrpSpPr>
        <p:grpSpPr>
          <a:xfrm>
            <a:off x="3746687" y="820808"/>
            <a:ext cx="552450" cy="695325"/>
            <a:chOff x="6910390" y="1242580"/>
            <a:chExt cx="552450" cy="695325"/>
          </a:xfrm>
        </p:grpSpPr>
        <p:sp>
          <p:nvSpPr>
            <p:cNvPr id="29" name="직사각형 28"/>
            <p:cNvSpPr/>
            <p:nvPr/>
          </p:nvSpPr>
          <p:spPr>
            <a:xfrm>
              <a:off x="6910390" y="1242580"/>
              <a:ext cx="552450" cy="6953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Picture 8" descr="Transport Engine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8484" y="1366402"/>
              <a:ext cx="438568" cy="438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그룹 34"/>
          <p:cNvGrpSpPr/>
          <p:nvPr/>
        </p:nvGrpSpPr>
        <p:grpSpPr>
          <a:xfrm>
            <a:off x="3783410" y="5060129"/>
            <a:ext cx="552450" cy="695325"/>
            <a:chOff x="6913901" y="4821890"/>
            <a:chExt cx="552450" cy="695325"/>
          </a:xfrm>
        </p:grpSpPr>
        <p:sp>
          <p:nvSpPr>
            <p:cNvPr id="31" name="직사각형 30"/>
            <p:cNvSpPr/>
            <p:nvPr/>
          </p:nvSpPr>
          <p:spPr>
            <a:xfrm>
              <a:off x="6913901" y="4821890"/>
              <a:ext cx="552450" cy="69532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Picture 8" descr="Transport Engine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347" y="4945712"/>
              <a:ext cx="398698" cy="398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오른쪽 화살표 35"/>
          <p:cNvSpPr/>
          <p:nvPr/>
        </p:nvSpPr>
        <p:spPr>
          <a:xfrm>
            <a:off x="1045014" y="2864429"/>
            <a:ext cx="509852" cy="44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4590028" y="897957"/>
            <a:ext cx="509852" cy="44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4590028" y="2979043"/>
            <a:ext cx="509852" cy="44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4585153" y="5060129"/>
            <a:ext cx="509852" cy="44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덧셈 기호 42"/>
          <p:cNvSpPr/>
          <p:nvPr/>
        </p:nvSpPr>
        <p:spPr>
          <a:xfrm>
            <a:off x="3105589" y="2931420"/>
            <a:ext cx="525020" cy="525020"/>
          </a:xfrm>
          <a:prstGeom prst="mathPlus">
            <a:avLst>
              <a:gd name="adj1" fmla="val 1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덧셈 기호 43"/>
          <p:cNvSpPr/>
          <p:nvPr/>
        </p:nvSpPr>
        <p:spPr>
          <a:xfrm>
            <a:off x="3105589" y="880319"/>
            <a:ext cx="525020" cy="525020"/>
          </a:xfrm>
          <a:prstGeom prst="mathPlus">
            <a:avLst>
              <a:gd name="adj1" fmla="val 1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덧셈 기호 44"/>
          <p:cNvSpPr/>
          <p:nvPr/>
        </p:nvSpPr>
        <p:spPr>
          <a:xfrm>
            <a:off x="3105589" y="5115389"/>
            <a:ext cx="525020" cy="525020"/>
          </a:xfrm>
          <a:prstGeom prst="mathPlus">
            <a:avLst>
              <a:gd name="adj1" fmla="val 1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>
            <a:off x="7100033" y="2135682"/>
            <a:ext cx="2276960" cy="2899639"/>
          </a:xfrm>
          <a:prstGeom prst="rightArrow">
            <a:avLst>
              <a:gd name="adj1" fmla="val 48107"/>
              <a:gd name="adj2" fmla="val 77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624053" y="25014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파티룸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9672936" y="2931420"/>
            <a:ext cx="877330" cy="135066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파티룸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1/2 액자 48"/>
          <p:cNvSpPr/>
          <p:nvPr/>
        </p:nvSpPr>
        <p:spPr>
          <a:xfrm rot="2700000">
            <a:off x="3565711" y="1834291"/>
            <a:ext cx="914400" cy="914400"/>
          </a:xfrm>
          <a:prstGeom prst="halfFrame">
            <a:avLst>
              <a:gd name="adj1" fmla="val 10156"/>
              <a:gd name="adj2" fmla="val 117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1/2 액자 49"/>
          <p:cNvSpPr/>
          <p:nvPr/>
        </p:nvSpPr>
        <p:spPr>
          <a:xfrm rot="2700000">
            <a:off x="3576419" y="3993172"/>
            <a:ext cx="914400" cy="914400"/>
          </a:xfrm>
          <a:prstGeom prst="halfFrame">
            <a:avLst>
              <a:gd name="adj1" fmla="val 10156"/>
              <a:gd name="adj2" fmla="val 117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46672" y="583577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과금</a:t>
            </a:r>
            <a:r>
              <a:rPr lang="ko-KR" altLang="en-US" dirty="0" smtClean="0"/>
              <a:t> 多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146671" y="39088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과금</a:t>
            </a:r>
            <a:r>
              <a:rPr lang="ko-KR" altLang="en-US" dirty="0" smtClean="0"/>
              <a:t> 少</a:t>
            </a:r>
            <a:endParaRPr lang="ko-KR" altLang="en-US" dirty="0"/>
          </a:p>
        </p:txBody>
      </p:sp>
      <p:cxnSp>
        <p:nvCxnSpPr>
          <p:cNvPr id="54" name="직선 화살표 연결선 53"/>
          <p:cNvCxnSpPr>
            <a:stCxn id="52" idx="3"/>
          </p:cNvCxnSpPr>
          <p:nvPr/>
        </p:nvCxnSpPr>
        <p:spPr>
          <a:xfrm>
            <a:off x="3105588" y="575547"/>
            <a:ext cx="525021" cy="24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51" idx="3"/>
          </p:cNvCxnSpPr>
          <p:nvPr/>
        </p:nvCxnSpPr>
        <p:spPr>
          <a:xfrm flipV="1">
            <a:off x="3105589" y="5582649"/>
            <a:ext cx="540195" cy="43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569725" y="5468498"/>
            <a:ext cx="44005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어떤 엔진을 썼느냐에 따라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외형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작업 필요 시간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보상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알바보상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필요 알바 인원이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smtClean="0"/>
              <a:t>달라진다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smtClean="0"/>
              <a:t>엔진은 언제나 변경 가능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60" name="직선 화살표 연결선 59"/>
          <p:cNvCxnSpPr>
            <a:stCxn id="58" idx="1"/>
          </p:cNvCxnSpPr>
          <p:nvPr/>
        </p:nvCxnSpPr>
        <p:spPr>
          <a:xfrm flipH="1" flipV="1">
            <a:off x="6957013" y="5835780"/>
            <a:ext cx="612712" cy="48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732782" y="986252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1/2/3/4/6/12</a:t>
            </a:r>
            <a:r>
              <a:rPr lang="ko-KR" altLang="en-US" sz="1200" smtClean="0"/>
              <a:t>개월 중 하나의 주기로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파티룸</a:t>
            </a:r>
            <a:r>
              <a:rPr lang="ko-KR" altLang="en-US" sz="1200" dirty="0" smtClean="0"/>
              <a:t> 기본 </a:t>
            </a:r>
            <a:r>
              <a:rPr lang="ko-KR" altLang="en-US" sz="1200" dirty="0" err="1" smtClean="0"/>
              <a:t>컨셉이</a:t>
            </a:r>
            <a:r>
              <a:rPr lang="ko-KR" altLang="en-US" sz="1200" dirty="0" smtClean="0"/>
              <a:t> 바뀌며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기본 </a:t>
            </a:r>
            <a:r>
              <a:rPr lang="ko-KR" altLang="en-US" sz="1200" dirty="0" err="1" smtClean="0"/>
              <a:t>파티룸이</a:t>
            </a:r>
            <a:r>
              <a:rPr lang="ko-KR" altLang="en-US" sz="1200" dirty="0" smtClean="0"/>
              <a:t> 유저에게 지급된다</a:t>
            </a:r>
            <a:r>
              <a:rPr lang="en-US" altLang="ko-KR" sz="1200" dirty="0" smtClean="0"/>
              <a:t>.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smtClean="0"/>
              <a:t>아이템화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62" name="직선 화살표 연결선 61"/>
          <p:cNvCxnSpPr>
            <a:stCxn id="61" idx="2"/>
            <a:endCxn id="47" idx="0"/>
          </p:cNvCxnSpPr>
          <p:nvPr/>
        </p:nvCxnSpPr>
        <p:spPr>
          <a:xfrm>
            <a:off x="10062633" y="1817249"/>
            <a:ext cx="2" cy="68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lan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" y="280592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288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4886" y="1537666"/>
            <a:ext cx="6773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파티룸은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성장형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형식으로 진행</a:t>
            </a:r>
            <a:endParaRPr lang="en-US" altLang="ko-KR" dirty="0" smtClean="0"/>
          </a:p>
          <a:p>
            <a:r>
              <a:rPr lang="ko-KR" altLang="en-US" dirty="0" smtClean="0"/>
              <a:t>또한 </a:t>
            </a:r>
            <a:r>
              <a:rPr lang="ko-KR" altLang="en-US" dirty="0" err="1" smtClean="0"/>
              <a:t>파티룸은</a:t>
            </a:r>
            <a:r>
              <a:rPr lang="ko-KR" altLang="en-US" dirty="0" smtClean="0"/>
              <a:t> 그 달의 </a:t>
            </a:r>
            <a:r>
              <a:rPr lang="ko-KR" altLang="en-US" dirty="0" err="1" smtClean="0"/>
              <a:t>파티룸만</a:t>
            </a:r>
            <a:r>
              <a:rPr lang="ko-KR" altLang="en-US" smtClean="0"/>
              <a:t> 그 달에 완성시켜 나갈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30731" y="2904462"/>
            <a:ext cx="877330" cy="135066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파티룸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smtClean="0">
                <a:solidFill>
                  <a:schemeClr val="tx1"/>
                </a:solidFill>
              </a:rPr>
              <a:t>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89726" y="2904462"/>
            <a:ext cx="877330" cy="135066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파티룸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smtClean="0">
                <a:solidFill>
                  <a:schemeClr val="tx1"/>
                </a:solidFill>
              </a:rPr>
              <a:t>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701856" y="33374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36591" y="2904462"/>
            <a:ext cx="877330" cy="135066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파티룸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448721" y="33374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94034" y="333747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0731" y="4762270"/>
            <a:ext cx="7398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파티룸을</a:t>
            </a:r>
            <a:r>
              <a:rPr lang="ko-KR" altLang="en-US" dirty="0" smtClean="0"/>
              <a:t> 아이템화 시켜서 갖고 있을 수 있고 원할 때 쓸 수 있으나</a:t>
            </a:r>
            <a:endParaRPr lang="en-US" altLang="ko-KR" dirty="0" smtClean="0"/>
          </a:p>
          <a:p>
            <a:r>
              <a:rPr lang="ko-KR" altLang="en-US" dirty="0" smtClean="0"/>
              <a:t>중간 과정이 없기에 중간에 하다 말면 처음부터 다시 해야 한다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549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ko-KR" altLang="en-US" dirty="0" smtClean="0"/>
              <a:t>작업은 어떻게 시킬 것인가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알바를</a:t>
            </a:r>
            <a:r>
              <a:rPr lang="ko-KR" altLang="en-US" dirty="0" smtClean="0"/>
              <a:t> 여러 명이 할 수 있는가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엔티티</a:t>
            </a:r>
            <a:r>
              <a:rPr lang="ko-KR" altLang="en-US" dirty="0" smtClean="0"/>
              <a:t> 아이템 난립을 어떻게 막을 것인가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화분은 필요한가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전체적인 </a:t>
            </a:r>
            <a:r>
              <a:rPr lang="ko-KR" altLang="en-US" dirty="0" err="1" smtClean="0"/>
              <a:t>컨셉은</a:t>
            </a:r>
            <a:r>
              <a:rPr lang="ko-KR" altLang="en-US" dirty="0" smtClean="0"/>
              <a:t> 어떻게 갈 것인가</a:t>
            </a:r>
            <a:r>
              <a:rPr lang="en-US" altLang="ko-KR" dirty="0" smtClean="0"/>
              <a:t>? -&gt; </a:t>
            </a:r>
            <a:r>
              <a:rPr lang="ko-KR" altLang="en-US" smtClean="0"/>
              <a:t>메르헨 </a:t>
            </a:r>
            <a:r>
              <a:rPr lang="en-US" altLang="ko-KR" dirty="0" smtClean="0"/>
              <a:t>/ </a:t>
            </a:r>
            <a:r>
              <a:rPr lang="ko-KR" altLang="en-US" smtClean="0"/>
              <a:t>페이블 컬렉션 느낌</a:t>
            </a:r>
            <a:r>
              <a:rPr lang="en-US" altLang="ko-KR" smtClean="0"/>
              <a:t>?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엔티티</a:t>
            </a:r>
            <a:r>
              <a:rPr lang="ko-KR" altLang="en-US" dirty="0" smtClean="0"/>
              <a:t> 합성 </a:t>
            </a:r>
            <a:r>
              <a:rPr lang="en-US" altLang="ko-KR" dirty="0" smtClean="0"/>
              <a:t>UI</a:t>
            </a:r>
            <a:r>
              <a:rPr lang="ko-KR" altLang="en-US" smtClean="0"/>
              <a:t>는 펫 합성 </a:t>
            </a:r>
            <a:r>
              <a:rPr lang="en-US" altLang="ko-KR" dirty="0" smtClean="0"/>
              <a:t>UI</a:t>
            </a:r>
            <a:r>
              <a:rPr lang="ko-KR" altLang="en-US" smtClean="0"/>
              <a:t>를 사용한다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정밀 배치 </a:t>
            </a:r>
            <a:r>
              <a:rPr lang="en-US" altLang="ko-KR" dirty="0" smtClean="0"/>
              <a:t>UI + </a:t>
            </a:r>
            <a:r>
              <a:rPr lang="ko-KR" altLang="en-US" smtClean="0"/>
              <a:t>합동 배치는 헬퍼로 제공한다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22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45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신규 </a:t>
            </a:r>
            <a:r>
              <a:rPr lang="ko-KR" altLang="en-US" sz="2400" b="1" dirty="0" err="1" smtClean="0"/>
              <a:t>컨탠츠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– </a:t>
            </a:r>
            <a:r>
              <a:rPr lang="ko-KR" altLang="en-US" sz="2400" b="1" smtClean="0"/>
              <a:t>레고 엔티티</a:t>
            </a:r>
            <a:endParaRPr lang="ko-KR" altLang="en-US" sz="2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08454"/>
            <a:ext cx="12192000" cy="6149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개념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여러 개의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모아서 하나의 커다란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도시를 만드는 </a:t>
            </a:r>
            <a:r>
              <a:rPr lang="ko-KR" altLang="en-US" sz="1200" dirty="0" err="1" smtClean="0"/>
              <a:t>엔티티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획득 및 확장 방법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작물에서 각 달마다 중심이 되는 중앙 </a:t>
            </a:r>
            <a:r>
              <a:rPr lang="ko-KR" altLang="en-US" sz="1200" dirty="0" err="1" smtClean="0"/>
              <a:t>레고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획득할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중앙 </a:t>
            </a:r>
            <a:r>
              <a:rPr lang="ko-KR" altLang="en-US" sz="1200" dirty="0" err="1" smtClean="0"/>
              <a:t>레고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엔티티에서</a:t>
            </a:r>
            <a:r>
              <a:rPr lang="ko-KR" altLang="en-US" sz="1200" dirty="0" smtClean="0"/>
              <a:t> 작업을 하고 나오는 결과물을 이용해 주변 </a:t>
            </a:r>
            <a:r>
              <a:rPr lang="ko-KR" altLang="en-US" sz="1200" dirty="0" err="1" smtClean="0"/>
              <a:t>레고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획득할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이렇게 획득한 </a:t>
            </a:r>
            <a:r>
              <a:rPr lang="ko-KR" altLang="en-US" sz="1200" dirty="0" err="1" smtClean="0"/>
              <a:t>레고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유저 취향에 맞게 배치할 수 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b="1" dirty="0" err="1" smtClean="0">
                <a:solidFill>
                  <a:srgbClr val="FF0000"/>
                </a:solidFill>
              </a:rPr>
              <a:t>엔티티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작업 및 결과물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각 </a:t>
            </a:r>
            <a:r>
              <a:rPr lang="ko-KR" altLang="en-US" sz="1200" dirty="0" err="1" smtClean="0"/>
              <a:t>엔티티마다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‘</a:t>
            </a:r>
            <a:r>
              <a:rPr lang="ko-KR" altLang="en-US" sz="1200" smtClean="0"/>
              <a:t>팩토리</a:t>
            </a:r>
            <a:r>
              <a:rPr lang="en-US" altLang="ko-KR" sz="1200" dirty="0" smtClean="0"/>
              <a:t>’</a:t>
            </a:r>
            <a:r>
              <a:rPr lang="ko-KR" altLang="en-US" sz="1200" smtClean="0"/>
              <a:t> 라는 요소가 있어 유저가 재료</a:t>
            </a:r>
            <a:r>
              <a:rPr lang="en-US" altLang="ko-KR" sz="1200" dirty="0" smtClean="0"/>
              <a:t>(</a:t>
            </a:r>
            <a:r>
              <a:rPr lang="ko-KR" altLang="en-US" sz="1200" smtClean="0"/>
              <a:t>재화 및 아이템</a:t>
            </a:r>
            <a:r>
              <a:rPr lang="en-US" altLang="ko-KR" sz="1200" dirty="0" smtClean="0"/>
              <a:t>)</a:t>
            </a:r>
            <a:r>
              <a:rPr lang="ko-KR" altLang="en-US" sz="1200" smtClean="0"/>
              <a:t>을 넣으면 일정 시간이 걸려서 결과물을 만들어 유저에게 지급한다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이전 조합처럼 </a:t>
            </a:r>
            <a:r>
              <a:rPr lang="ko-KR" altLang="en-US" sz="1200" dirty="0" err="1" smtClean="0"/>
              <a:t>레시피는</a:t>
            </a:r>
            <a:r>
              <a:rPr lang="ko-KR" altLang="en-US" sz="1200" dirty="0" smtClean="0"/>
              <a:t> 존재 하지 않는다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레고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</a:t>
            </a:r>
            <a:r>
              <a:rPr lang="ko-KR" altLang="en-US" sz="1200" dirty="0" smtClean="0"/>
              <a:t> 결과물로 새로운 주변부 </a:t>
            </a:r>
            <a:r>
              <a:rPr lang="ko-KR" altLang="en-US" sz="1200" dirty="0" err="1" smtClean="0"/>
              <a:t>레고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얻을 수 있고 </a:t>
            </a:r>
            <a:r>
              <a:rPr lang="ko-KR" altLang="en-US" sz="1200" dirty="0" err="1" smtClean="0"/>
              <a:t>그외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알바</a:t>
            </a:r>
            <a:r>
              <a:rPr lang="ko-KR" altLang="en-US" sz="1200" dirty="0" smtClean="0"/>
              <a:t> 포인트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엠포인트 등을 얻을 수 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특징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어떤 </a:t>
            </a:r>
            <a:r>
              <a:rPr lang="ko-KR" altLang="en-US" sz="1200" dirty="0" err="1" smtClean="0"/>
              <a:t>레고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주변에 배치하느냐에 따라 특정 </a:t>
            </a:r>
            <a:r>
              <a:rPr lang="ko-KR" altLang="en-US" sz="1200" dirty="0" err="1" smtClean="0"/>
              <a:t>레고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엔티티의</a:t>
            </a:r>
            <a:r>
              <a:rPr lang="ko-KR" altLang="en-US" sz="1200" dirty="0" smtClean="0"/>
              <a:t> 색상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이펙트가 달라진다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다른 유저가 각 </a:t>
            </a:r>
            <a:r>
              <a:rPr lang="ko-KR" altLang="en-US" sz="1200" dirty="0" err="1" smtClean="0"/>
              <a:t>레고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알바와</a:t>
            </a:r>
            <a:r>
              <a:rPr lang="ko-KR" altLang="en-US" sz="1200" dirty="0" smtClean="0"/>
              <a:t> 같은 작업을 할 수 있고 이를 통해 보상을 같이 획득할 수 있게 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 err="1" smtClean="0">
                <a:solidFill>
                  <a:srgbClr val="FF0000"/>
                </a:solidFill>
              </a:rPr>
              <a:t>엔티티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배치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UI</a:t>
            </a:r>
          </a:p>
          <a:p>
            <a:r>
              <a:rPr lang="ko-KR" altLang="en-US" sz="1200" dirty="0" smtClean="0"/>
              <a:t>중앙 </a:t>
            </a:r>
            <a:r>
              <a:rPr lang="ko-KR" altLang="en-US" sz="1200" dirty="0" err="1" smtClean="0"/>
              <a:t>레고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클릭하면 정밀하게 </a:t>
            </a:r>
            <a:r>
              <a:rPr lang="ko-KR" altLang="en-US" sz="1200" dirty="0" err="1" smtClean="0"/>
              <a:t>레고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배치할 수 있는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가 있어 이를 통해 레고 엔티티를 확장 시킬 수 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작물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컨셉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ko-KR" altLang="en-US" sz="1200" dirty="0" smtClean="0"/>
              <a:t>최종적으로 </a:t>
            </a:r>
            <a:r>
              <a:rPr lang="ko-KR" altLang="en-US" sz="1200" dirty="0" err="1" smtClean="0"/>
              <a:t>페이블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메르헨 컬렉션에 나와 있는 지도 모양을 유저가 실제 레고로 만들 수 있게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021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493819" y="3621390"/>
            <a:ext cx="1806146" cy="1351464"/>
            <a:chOff x="5940854" y="3315073"/>
            <a:chExt cx="1806146" cy="1351464"/>
          </a:xfrm>
        </p:grpSpPr>
        <p:grpSp>
          <p:nvGrpSpPr>
            <p:cNvPr id="5" name="그룹 4"/>
            <p:cNvGrpSpPr/>
            <p:nvPr/>
          </p:nvGrpSpPr>
          <p:grpSpPr>
            <a:xfrm>
              <a:off x="5940854" y="3315073"/>
              <a:ext cx="1806146" cy="1351464"/>
              <a:chOff x="4011298" y="3171566"/>
              <a:chExt cx="3666113" cy="2743201"/>
            </a:xfrm>
          </p:grpSpPr>
          <p:sp>
            <p:nvSpPr>
              <p:cNvPr id="15" name="평행 사변형 14"/>
              <p:cNvSpPr/>
              <p:nvPr/>
            </p:nvSpPr>
            <p:spPr>
              <a:xfrm>
                <a:off x="4011298" y="5000367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평행 사변형 15"/>
              <p:cNvSpPr/>
              <p:nvPr/>
            </p:nvSpPr>
            <p:spPr>
              <a:xfrm>
                <a:off x="5007662" y="5000367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평행 사변형 16"/>
              <p:cNvSpPr/>
              <p:nvPr/>
            </p:nvSpPr>
            <p:spPr>
              <a:xfrm>
                <a:off x="6005749" y="5000367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평행 사변형 17"/>
              <p:cNvSpPr/>
              <p:nvPr/>
            </p:nvSpPr>
            <p:spPr>
              <a:xfrm>
                <a:off x="4237495" y="4085966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평행 사변형 18"/>
              <p:cNvSpPr/>
              <p:nvPr/>
            </p:nvSpPr>
            <p:spPr>
              <a:xfrm>
                <a:off x="5233859" y="4085966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평행 사변형 19"/>
              <p:cNvSpPr/>
              <p:nvPr/>
            </p:nvSpPr>
            <p:spPr>
              <a:xfrm>
                <a:off x="6231946" y="4085966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평행 사변형 20"/>
              <p:cNvSpPr/>
              <p:nvPr/>
            </p:nvSpPr>
            <p:spPr>
              <a:xfrm>
                <a:off x="4466808" y="3171566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평행 사변형 21"/>
              <p:cNvSpPr/>
              <p:nvPr/>
            </p:nvSpPr>
            <p:spPr>
              <a:xfrm>
                <a:off x="5463172" y="3171566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평행 사변형 22"/>
              <p:cNvSpPr/>
              <p:nvPr/>
            </p:nvSpPr>
            <p:spPr>
              <a:xfrm>
                <a:off x="6461259" y="3171566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Picture 4" descr="Icon Lab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8590" y="3807125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Iks Garage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7583" y="3807124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Watch haus 2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3215" y="3322099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Iks haus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759" y="4250254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Church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309" y="380575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4" descr="Electric Co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4801" y="3358472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6" descr="Aquarium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8350" y="3361252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8" descr="Green round haus ic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6409" y="425025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0" descr="Mondo Burger icon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659" y="426930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평행 사변형 26"/>
          <p:cNvSpPr/>
          <p:nvPr/>
        </p:nvSpPr>
        <p:spPr>
          <a:xfrm>
            <a:off x="8742930" y="4684291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평행 사변형 27"/>
          <p:cNvSpPr/>
          <p:nvPr/>
        </p:nvSpPr>
        <p:spPr>
          <a:xfrm>
            <a:off x="8862605" y="4157603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평행 사변형 28"/>
          <p:cNvSpPr/>
          <p:nvPr/>
        </p:nvSpPr>
        <p:spPr>
          <a:xfrm>
            <a:off x="8992053" y="3621390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평행 사변형 30"/>
          <p:cNvSpPr/>
          <p:nvPr/>
        </p:nvSpPr>
        <p:spPr>
          <a:xfrm>
            <a:off x="6668380" y="2580352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평행 사변형 31"/>
          <p:cNvSpPr/>
          <p:nvPr/>
        </p:nvSpPr>
        <p:spPr>
          <a:xfrm>
            <a:off x="7321173" y="2580352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/>
          <p:cNvSpPr/>
          <p:nvPr/>
        </p:nvSpPr>
        <p:spPr>
          <a:xfrm>
            <a:off x="7974816" y="2580352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평행 사변형 36"/>
          <p:cNvSpPr/>
          <p:nvPr/>
        </p:nvSpPr>
        <p:spPr>
          <a:xfrm>
            <a:off x="10094085" y="4712866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평행 사변형 37"/>
          <p:cNvSpPr/>
          <p:nvPr/>
        </p:nvSpPr>
        <p:spPr>
          <a:xfrm>
            <a:off x="10205523" y="4167128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평행 사변형 38"/>
          <p:cNvSpPr/>
          <p:nvPr/>
        </p:nvSpPr>
        <p:spPr>
          <a:xfrm>
            <a:off x="10318496" y="3621390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평행 사변형 40"/>
          <p:cNvSpPr/>
          <p:nvPr/>
        </p:nvSpPr>
        <p:spPr>
          <a:xfrm>
            <a:off x="6839830" y="1540399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/>
          <p:cNvSpPr/>
          <p:nvPr/>
        </p:nvSpPr>
        <p:spPr>
          <a:xfrm>
            <a:off x="7540248" y="1540399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평행 사변형 42"/>
          <p:cNvSpPr/>
          <p:nvPr/>
        </p:nvSpPr>
        <p:spPr>
          <a:xfrm>
            <a:off x="8193891" y="1540399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평행 사변형 43"/>
          <p:cNvSpPr/>
          <p:nvPr/>
        </p:nvSpPr>
        <p:spPr>
          <a:xfrm>
            <a:off x="9141672" y="2608990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평행 사변형 44"/>
          <p:cNvSpPr/>
          <p:nvPr/>
        </p:nvSpPr>
        <p:spPr>
          <a:xfrm>
            <a:off x="10693234" y="1550063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평행 사변형 45"/>
          <p:cNvSpPr/>
          <p:nvPr/>
        </p:nvSpPr>
        <p:spPr>
          <a:xfrm>
            <a:off x="10418022" y="3066190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평행 사변형 46"/>
          <p:cNvSpPr/>
          <p:nvPr/>
        </p:nvSpPr>
        <p:spPr>
          <a:xfrm>
            <a:off x="8855922" y="1542190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평행 사변형 49"/>
          <p:cNvSpPr/>
          <p:nvPr/>
        </p:nvSpPr>
        <p:spPr>
          <a:xfrm>
            <a:off x="4725312" y="4265240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평행 사변형 50"/>
          <p:cNvSpPr/>
          <p:nvPr/>
        </p:nvSpPr>
        <p:spPr>
          <a:xfrm>
            <a:off x="5216180" y="4265240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평행 사변형 51"/>
          <p:cNvSpPr/>
          <p:nvPr/>
        </p:nvSpPr>
        <p:spPr>
          <a:xfrm>
            <a:off x="4836750" y="3814752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평행 사변형 52"/>
          <p:cNvSpPr/>
          <p:nvPr/>
        </p:nvSpPr>
        <p:spPr>
          <a:xfrm>
            <a:off x="5327618" y="3814752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Picture 4" descr="Icon Lab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48" y="385631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Iks Garag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041" y="385631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0" descr="Iks hau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217" y="42994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8" descr="Green round haus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867" y="429944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오른쪽 화살표 57"/>
          <p:cNvSpPr/>
          <p:nvPr/>
        </p:nvSpPr>
        <p:spPr>
          <a:xfrm>
            <a:off x="6012319" y="4008716"/>
            <a:ext cx="520721" cy="51150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4" descr="Plant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58" y="3709826"/>
            <a:ext cx="1137532" cy="113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오른쪽 화살표 66"/>
          <p:cNvSpPr/>
          <p:nvPr/>
        </p:nvSpPr>
        <p:spPr>
          <a:xfrm>
            <a:off x="2381747" y="4064113"/>
            <a:ext cx="520721" cy="51150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Picture 6" descr="32426-candy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944" y="4142714"/>
            <a:ext cx="352541" cy="35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평행 사변형 68"/>
          <p:cNvSpPr/>
          <p:nvPr/>
        </p:nvSpPr>
        <p:spPr>
          <a:xfrm>
            <a:off x="3045953" y="4257697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평행 사변형 69"/>
          <p:cNvSpPr/>
          <p:nvPr/>
        </p:nvSpPr>
        <p:spPr>
          <a:xfrm>
            <a:off x="3536821" y="4257697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평행 사변형 70"/>
          <p:cNvSpPr/>
          <p:nvPr/>
        </p:nvSpPr>
        <p:spPr>
          <a:xfrm>
            <a:off x="3157391" y="3807209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평행 사변형 71"/>
          <p:cNvSpPr/>
          <p:nvPr/>
        </p:nvSpPr>
        <p:spPr>
          <a:xfrm>
            <a:off x="3648259" y="3807209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Picture 4" descr="Icon Lab icon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689" y="384877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Iks Garage icon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682" y="384877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0" descr="Iks hau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858" y="429190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8" descr="Green round haus icon"/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508" y="42919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오른쪽 화살표 76"/>
          <p:cNvSpPr/>
          <p:nvPr/>
        </p:nvSpPr>
        <p:spPr>
          <a:xfrm>
            <a:off x="4231144" y="4008716"/>
            <a:ext cx="520721" cy="51150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덧셈 기호 78"/>
          <p:cNvSpPr/>
          <p:nvPr/>
        </p:nvSpPr>
        <p:spPr>
          <a:xfrm>
            <a:off x="7306709" y="3012252"/>
            <a:ext cx="624548" cy="624548"/>
          </a:xfrm>
          <a:prstGeom prst="mathPlus">
            <a:avLst>
              <a:gd name="adj1" fmla="val 1518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덧셈 기호 79"/>
          <p:cNvSpPr/>
          <p:nvPr/>
        </p:nvSpPr>
        <p:spPr>
          <a:xfrm>
            <a:off x="7375842" y="1952626"/>
            <a:ext cx="624548" cy="624548"/>
          </a:xfrm>
          <a:prstGeom prst="mathPlus">
            <a:avLst>
              <a:gd name="adj1" fmla="val 1518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덧셈 기호 80"/>
          <p:cNvSpPr/>
          <p:nvPr/>
        </p:nvSpPr>
        <p:spPr>
          <a:xfrm>
            <a:off x="8439884" y="3057428"/>
            <a:ext cx="624548" cy="624548"/>
          </a:xfrm>
          <a:prstGeom prst="mathPlus">
            <a:avLst>
              <a:gd name="adj1" fmla="val 1518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덧셈 기호 81"/>
          <p:cNvSpPr/>
          <p:nvPr/>
        </p:nvSpPr>
        <p:spPr>
          <a:xfrm>
            <a:off x="9546067" y="4039996"/>
            <a:ext cx="624548" cy="624548"/>
          </a:xfrm>
          <a:prstGeom prst="mathPlus">
            <a:avLst>
              <a:gd name="adj1" fmla="val 1518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덧셈 기호 82"/>
          <p:cNvSpPr/>
          <p:nvPr/>
        </p:nvSpPr>
        <p:spPr>
          <a:xfrm>
            <a:off x="8223874" y="4049295"/>
            <a:ext cx="624548" cy="624548"/>
          </a:xfrm>
          <a:prstGeom prst="mathPlus">
            <a:avLst>
              <a:gd name="adj1" fmla="val 1518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덧셈 기호 83"/>
          <p:cNvSpPr/>
          <p:nvPr/>
        </p:nvSpPr>
        <p:spPr>
          <a:xfrm>
            <a:off x="9897209" y="2038253"/>
            <a:ext cx="624548" cy="624548"/>
          </a:xfrm>
          <a:prstGeom prst="mathPlus">
            <a:avLst>
              <a:gd name="adj1" fmla="val 1518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905367" y="5007252"/>
            <a:ext cx="14734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작물에서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마법 걸기를 통해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중앙 </a:t>
            </a:r>
            <a:r>
              <a:rPr lang="ko-KR" altLang="en-US" sz="1000" dirty="0" err="1" smtClean="0"/>
              <a:t>레고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엔티티</a:t>
            </a:r>
            <a:r>
              <a:rPr lang="ko-KR" altLang="en-US" sz="1000" dirty="0" smtClean="0"/>
              <a:t> 획득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3661968" y="5007252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중앙 </a:t>
            </a:r>
            <a:r>
              <a:rPr lang="ko-KR" altLang="en-US" sz="1000" dirty="0" err="1" smtClean="0"/>
              <a:t>레고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엔티티의</a:t>
            </a:r>
            <a:endParaRPr lang="en-US" altLang="ko-KR" sz="1000" dirty="0"/>
          </a:p>
          <a:p>
            <a:pPr algn="ctr"/>
            <a:r>
              <a:rPr lang="ko-KR" altLang="en-US" sz="1000" dirty="0" smtClean="0"/>
              <a:t>모든 건물들을 활성화 시킴</a:t>
            </a:r>
            <a:endParaRPr lang="ko-KR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5531198" y="5007252"/>
            <a:ext cx="13003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중앙 </a:t>
            </a:r>
            <a:r>
              <a:rPr lang="ko-KR" altLang="en-US" sz="1000" dirty="0" err="1" smtClean="0"/>
              <a:t>레고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엔티티에</a:t>
            </a:r>
            <a:endParaRPr lang="en-US" altLang="ko-KR" sz="1000" dirty="0"/>
          </a:p>
          <a:p>
            <a:pPr algn="ctr"/>
            <a:r>
              <a:rPr lang="ko-KR" altLang="en-US" sz="1000" dirty="0" smtClean="0"/>
              <a:t>주변부 건물들을</a:t>
            </a:r>
            <a:endParaRPr lang="en-US" altLang="ko-KR" sz="1000" dirty="0" smtClean="0"/>
          </a:p>
          <a:p>
            <a:pPr algn="ctr"/>
            <a:r>
              <a:rPr lang="ko-KR" altLang="en-US" sz="1000" smtClean="0"/>
              <a:t>하나씩 붙인다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95" name="그룹 94"/>
          <p:cNvGrpSpPr/>
          <p:nvPr/>
        </p:nvGrpSpPr>
        <p:grpSpPr>
          <a:xfrm>
            <a:off x="1638300" y="1174858"/>
            <a:ext cx="3759237" cy="1802267"/>
            <a:chOff x="533814" y="203155"/>
            <a:chExt cx="5130423" cy="2459646"/>
          </a:xfrm>
        </p:grpSpPr>
        <p:pic>
          <p:nvPicPr>
            <p:cNvPr id="88" name="Picture 10" descr="Puzzle icon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814" y="1348624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10" descr="Puzzle icon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814" y="20315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10" descr="Puzzle icon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607" y="1357312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12" descr="Very Basic Puzzle Filled icon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6705" y="1500467"/>
              <a:ext cx="1137532" cy="1137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12" descr="Very Basic Puzzle Filled icon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526705" y="242090"/>
              <a:ext cx="1137532" cy="1137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12" descr="Very Basic Puzzle Filled icon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545466" y="1525269"/>
              <a:ext cx="1137532" cy="1137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12" descr="Very Basic Puzzle Filled icon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513741" y="306618"/>
              <a:ext cx="1137532" cy="1137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7" name="직선 화살표 연결선 96"/>
          <p:cNvCxnSpPr/>
          <p:nvPr/>
        </p:nvCxnSpPr>
        <p:spPr>
          <a:xfrm>
            <a:off x="5410114" y="2257425"/>
            <a:ext cx="926206" cy="108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840324" y="299953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퍼즐 느낌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0" y="-7760"/>
            <a:ext cx="838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홈가든</a:t>
            </a:r>
            <a:r>
              <a:rPr lang="ko-KR" altLang="en-US" dirty="0" smtClean="0"/>
              <a:t> 작물에서 획득한 중앙 </a:t>
            </a:r>
            <a:r>
              <a:rPr lang="ko-KR" altLang="en-US" dirty="0" err="1" smtClean="0"/>
              <a:t>레고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엔티티를</a:t>
            </a:r>
            <a:r>
              <a:rPr lang="ko-KR" altLang="en-US" dirty="0" smtClean="0"/>
              <a:t> 발전 시켜 조금씩 늘려나가는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01392" y="2634769"/>
            <a:ext cx="893915" cy="2648472"/>
            <a:chOff x="201392" y="2634769"/>
            <a:chExt cx="893915" cy="2648472"/>
          </a:xfrm>
        </p:grpSpPr>
        <p:pic>
          <p:nvPicPr>
            <p:cNvPr id="103" name="Picture 10" descr="Puzzle icon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957" y="2634769"/>
              <a:ext cx="893350" cy="89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10" descr="Puzzle icon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957" y="3218720"/>
              <a:ext cx="893350" cy="89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10" descr="Puzzle icon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392" y="3805940"/>
              <a:ext cx="893350" cy="89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10" descr="Puzzle icon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392" y="4389891"/>
              <a:ext cx="893350" cy="89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그룹 104"/>
          <p:cNvGrpSpPr/>
          <p:nvPr/>
        </p:nvGrpSpPr>
        <p:grpSpPr>
          <a:xfrm>
            <a:off x="785592" y="2661757"/>
            <a:ext cx="893915" cy="2648472"/>
            <a:chOff x="201392" y="2634769"/>
            <a:chExt cx="893915" cy="2648472"/>
          </a:xfrm>
        </p:grpSpPr>
        <p:pic>
          <p:nvPicPr>
            <p:cNvPr id="106" name="Picture 10" descr="Puzzle icon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957" y="2634769"/>
              <a:ext cx="893350" cy="89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10" descr="Puzzle icon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957" y="3218720"/>
              <a:ext cx="893350" cy="89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10" descr="Puzzle icon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392" y="3805940"/>
              <a:ext cx="893350" cy="89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0" descr="Puzzle icon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392" y="4389891"/>
              <a:ext cx="893350" cy="89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261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493819" y="3621390"/>
            <a:ext cx="1806146" cy="1351464"/>
            <a:chOff x="5940854" y="3315073"/>
            <a:chExt cx="1806146" cy="1351464"/>
          </a:xfrm>
        </p:grpSpPr>
        <p:grpSp>
          <p:nvGrpSpPr>
            <p:cNvPr id="5" name="그룹 4"/>
            <p:cNvGrpSpPr/>
            <p:nvPr/>
          </p:nvGrpSpPr>
          <p:grpSpPr>
            <a:xfrm>
              <a:off x="5940854" y="3315073"/>
              <a:ext cx="1806146" cy="1351464"/>
              <a:chOff x="4011298" y="3171566"/>
              <a:chExt cx="3666113" cy="2743201"/>
            </a:xfrm>
          </p:grpSpPr>
          <p:sp>
            <p:nvSpPr>
              <p:cNvPr id="15" name="평행 사변형 14"/>
              <p:cNvSpPr/>
              <p:nvPr/>
            </p:nvSpPr>
            <p:spPr>
              <a:xfrm>
                <a:off x="4011298" y="5000367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평행 사변형 15"/>
              <p:cNvSpPr/>
              <p:nvPr/>
            </p:nvSpPr>
            <p:spPr>
              <a:xfrm>
                <a:off x="5007662" y="5000367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평행 사변형 16"/>
              <p:cNvSpPr/>
              <p:nvPr/>
            </p:nvSpPr>
            <p:spPr>
              <a:xfrm>
                <a:off x="6005749" y="5000367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평행 사변형 17"/>
              <p:cNvSpPr/>
              <p:nvPr/>
            </p:nvSpPr>
            <p:spPr>
              <a:xfrm>
                <a:off x="4237495" y="4085966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평행 사변형 18"/>
              <p:cNvSpPr/>
              <p:nvPr/>
            </p:nvSpPr>
            <p:spPr>
              <a:xfrm>
                <a:off x="5233859" y="4085966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평행 사변형 19"/>
              <p:cNvSpPr/>
              <p:nvPr/>
            </p:nvSpPr>
            <p:spPr>
              <a:xfrm>
                <a:off x="6231946" y="4085966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평행 사변형 20"/>
              <p:cNvSpPr/>
              <p:nvPr/>
            </p:nvSpPr>
            <p:spPr>
              <a:xfrm>
                <a:off x="4466808" y="3171566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평행 사변형 21"/>
              <p:cNvSpPr/>
              <p:nvPr/>
            </p:nvSpPr>
            <p:spPr>
              <a:xfrm>
                <a:off x="5463172" y="3171566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평행 사변형 22"/>
              <p:cNvSpPr/>
              <p:nvPr/>
            </p:nvSpPr>
            <p:spPr>
              <a:xfrm>
                <a:off x="6461259" y="3171566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Picture 4" descr="Icon Lab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8590" y="3807125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Iks Garage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7583" y="3807124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Watch haus 2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6575" y="3364101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Iks haus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759" y="4250254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Church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309" y="380575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4" descr="Electric Co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4801" y="3358472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6" descr="Aquarium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8350" y="3361252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8" descr="Green round haus ic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6409" y="425025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0" descr="Mondo Burger icon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659" y="426930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평행 사변형 30"/>
          <p:cNvSpPr/>
          <p:nvPr/>
        </p:nvSpPr>
        <p:spPr>
          <a:xfrm>
            <a:off x="5778909" y="2066654"/>
            <a:ext cx="1460104" cy="1097823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평행 사변형 49"/>
          <p:cNvSpPr/>
          <p:nvPr/>
        </p:nvSpPr>
        <p:spPr>
          <a:xfrm>
            <a:off x="4725312" y="4265240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평행 사변형 50"/>
          <p:cNvSpPr/>
          <p:nvPr/>
        </p:nvSpPr>
        <p:spPr>
          <a:xfrm>
            <a:off x="5216180" y="4265240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평행 사변형 51"/>
          <p:cNvSpPr/>
          <p:nvPr/>
        </p:nvSpPr>
        <p:spPr>
          <a:xfrm>
            <a:off x="4836750" y="3814752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평행 사변형 52"/>
          <p:cNvSpPr/>
          <p:nvPr/>
        </p:nvSpPr>
        <p:spPr>
          <a:xfrm>
            <a:off x="5327618" y="3814752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Picture 4" descr="Icon Lab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48" y="385631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Iks Garag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041" y="385631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0" descr="Iks hau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217" y="42994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8" descr="Green round haus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867" y="429944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오른쪽 화살표 57"/>
          <p:cNvSpPr/>
          <p:nvPr/>
        </p:nvSpPr>
        <p:spPr>
          <a:xfrm>
            <a:off x="6012319" y="4008716"/>
            <a:ext cx="520721" cy="51150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4" descr="Plant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58" y="3709826"/>
            <a:ext cx="1137532" cy="113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오른쪽 화살표 66"/>
          <p:cNvSpPr/>
          <p:nvPr/>
        </p:nvSpPr>
        <p:spPr>
          <a:xfrm>
            <a:off x="2381747" y="4064113"/>
            <a:ext cx="520721" cy="51150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Picture 6" descr="32426-candy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944" y="4142714"/>
            <a:ext cx="352541" cy="35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평행 사변형 68"/>
          <p:cNvSpPr/>
          <p:nvPr/>
        </p:nvSpPr>
        <p:spPr>
          <a:xfrm>
            <a:off x="3045953" y="4257697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평행 사변형 69"/>
          <p:cNvSpPr/>
          <p:nvPr/>
        </p:nvSpPr>
        <p:spPr>
          <a:xfrm>
            <a:off x="3536821" y="4257697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평행 사변형 70"/>
          <p:cNvSpPr/>
          <p:nvPr/>
        </p:nvSpPr>
        <p:spPr>
          <a:xfrm>
            <a:off x="3157391" y="3807209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평행 사변형 71"/>
          <p:cNvSpPr/>
          <p:nvPr/>
        </p:nvSpPr>
        <p:spPr>
          <a:xfrm>
            <a:off x="3648259" y="3807209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Picture 4" descr="Icon Lab icon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689" y="384877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Iks Garage icon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682" y="384877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0" descr="Iks hau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858" y="429190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8" descr="Green round haus icon"/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508" y="42919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오른쪽 화살표 76"/>
          <p:cNvSpPr/>
          <p:nvPr/>
        </p:nvSpPr>
        <p:spPr>
          <a:xfrm>
            <a:off x="4231144" y="4008716"/>
            <a:ext cx="520721" cy="51150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905367" y="5007252"/>
            <a:ext cx="14734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작물에서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마법 걸기를 통해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중앙 </a:t>
            </a:r>
            <a:r>
              <a:rPr lang="ko-KR" altLang="en-US" sz="1000" dirty="0" err="1" smtClean="0"/>
              <a:t>레고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엔티티</a:t>
            </a:r>
            <a:r>
              <a:rPr lang="ko-KR" altLang="en-US" sz="1000" dirty="0" smtClean="0"/>
              <a:t> 획득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3661968" y="5007252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중앙 </a:t>
            </a:r>
            <a:r>
              <a:rPr lang="ko-KR" altLang="en-US" sz="1000" dirty="0" err="1" smtClean="0"/>
              <a:t>레고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엔티티의</a:t>
            </a:r>
            <a:endParaRPr lang="en-US" altLang="ko-KR" sz="1000" dirty="0"/>
          </a:p>
          <a:p>
            <a:pPr algn="ctr"/>
            <a:r>
              <a:rPr lang="ko-KR" altLang="en-US" sz="1000" dirty="0" smtClean="0"/>
              <a:t>모든 건물들을 활성화 시킴</a:t>
            </a:r>
            <a:endParaRPr lang="ko-KR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5531198" y="5007252"/>
            <a:ext cx="13003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중앙 </a:t>
            </a:r>
            <a:r>
              <a:rPr lang="ko-KR" altLang="en-US" sz="1000" dirty="0" err="1" smtClean="0"/>
              <a:t>레고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엔티티에</a:t>
            </a:r>
            <a:endParaRPr lang="en-US" altLang="ko-KR" sz="1000" dirty="0"/>
          </a:p>
          <a:p>
            <a:pPr algn="ctr"/>
            <a:r>
              <a:rPr lang="ko-KR" altLang="en-US" sz="1000" dirty="0" smtClean="0"/>
              <a:t>주변부 건물들을</a:t>
            </a:r>
            <a:endParaRPr lang="en-US" altLang="ko-KR" sz="1000" dirty="0" smtClean="0"/>
          </a:p>
          <a:p>
            <a:pPr algn="ctr"/>
            <a:r>
              <a:rPr lang="ko-KR" altLang="en-US" sz="1000" smtClean="0"/>
              <a:t>하나씩 붙인다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3896629" y="288597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퍼즐 느낌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0" y="-7760"/>
            <a:ext cx="838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홈가든</a:t>
            </a:r>
            <a:r>
              <a:rPr lang="ko-KR" altLang="en-US" dirty="0" smtClean="0"/>
              <a:t> 작물에서 획득한 중앙 </a:t>
            </a:r>
            <a:r>
              <a:rPr lang="ko-KR" altLang="en-US" dirty="0" err="1" smtClean="0"/>
              <a:t>레고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엔티티를</a:t>
            </a:r>
            <a:r>
              <a:rPr lang="ko-KR" altLang="en-US" dirty="0" smtClean="0"/>
              <a:t> 발전 시켜 조금씩 늘려나가는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pic>
        <p:nvPicPr>
          <p:cNvPr id="96" name="Picture 4" descr="Icon Lab icon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289" y="22053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Iks Garage icon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282" y="220532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" descr="Iks hau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051" y="26484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8" descr="Green round haus icon"/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044" y="264845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그룹 102"/>
          <p:cNvGrpSpPr/>
          <p:nvPr/>
        </p:nvGrpSpPr>
        <p:grpSpPr>
          <a:xfrm>
            <a:off x="8128386" y="1922725"/>
            <a:ext cx="1441207" cy="1385680"/>
            <a:chOff x="4509720" y="887715"/>
            <a:chExt cx="1441207" cy="1350660"/>
          </a:xfrm>
        </p:grpSpPr>
        <p:sp>
          <p:nvSpPr>
            <p:cNvPr id="104" name="직사각형 103"/>
            <p:cNvSpPr/>
            <p:nvPr/>
          </p:nvSpPr>
          <p:spPr>
            <a:xfrm>
              <a:off x="4509720" y="887715"/>
              <a:ext cx="552450" cy="1350660"/>
            </a:xfrm>
            <a:prstGeom prst="rect">
              <a:avLst/>
            </a:prstGeom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 smtClean="0">
                  <a:solidFill>
                    <a:srgbClr val="00B050"/>
                  </a:solidFill>
                </a:rPr>
                <a:t>초록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5398477" y="1543050"/>
              <a:ext cx="552450" cy="6953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덧셈 기호 105"/>
            <p:cNvSpPr/>
            <p:nvPr/>
          </p:nvSpPr>
          <p:spPr>
            <a:xfrm>
              <a:off x="4992299" y="1619250"/>
              <a:ext cx="525020" cy="525020"/>
            </a:xfrm>
            <a:prstGeom prst="mathPlus">
              <a:avLst>
                <a:gd name="adj1" fmla="val 151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" name="Picture 8" descr="Transport Engine icon"/>
            <p:cNvPicPr>
              <a:picLocks noChangeAspect="1" noChangeArrowheads="1"/>
            </p:cNvPicPr>
            <p:nvPr/>
          </p:nvPicPr>
          <p:blipFill>
            <a:blip r:embed="rId1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6571" y="1666872"/>
              <a:ext cx="438568" cy="438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416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ë§ì¸í¬ëí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87" y="525743"/>
            <a:ext cx="5510331" cy="288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6" y="525743"/>
            <a:ext cx="2883978" cy="288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ë§ì¸í¬ëí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701" y="3426725"/>
            <a:ext cx="7582927" cy="343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-7760"/>
            <a:ext cx="622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레고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엔티티는</a:t>
            </a:r>
            <a:r>
              <a:rPr lang="ko-KR" altLang="en-US" smtClean="0"/>
              <a:t> 아래와 같이 여러 개를 하나로 모을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왼쪽 화살표 1"/>
          <p:cNvSpPr/>
          <p:nvPr/>
        </p:nvSpPr>
        <p:spPr>
          <a:xfrm rot="13500000">
            <a:off x="4469714" y="3566983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화살표 8"/>
          <p:cNvSpPr/>
          <p:nvPr/>
        </p:nvSpPr>
        <p:spPr>
          <a:xfrm rot="18900000">
            <a:off x="6665098" y="323335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5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7760"/>
            <a:ext cx="916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중앙 </a:t>
            </a:r>
            <a:r>
              <a:rPr lang="ko-KR" altLang="en-US" dirty="0" err="1" smtClean="0"/>
              <a:t>레고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근처에 어떤 주변 </a:t>
            </a:r>
            <a:r>
              <a:rPr lang="ko-KR" altLang="en-US" dirty="0" err="1" smtClean="0"/>
              <a:t>레고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엔티티를</a:t>
            </a:r>
            <a:r>
              <a:rPr lang="ko-KR" altLang="en-US" dirty="0" smtClean="0"/>
              <a:t> 배치하느냐에 따라 </a:t>
            </a:r>
            <a:r>
              <a:rPr lang="ko-KR" altLang="en-US" dirty="0" err="1" smtClean="0"/>
              <a:t>이펙트가</a:t>
            </a:r>
            <a:r>
              <a:rPr lang="ko-KR" altLang="en-US" dirty="0" smtClean="0"/>
              <a:t> 달라짐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67390" y="2649837"/>
            <a:ext cx="552450" cy="1350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509720" y="2602215"/>
            <a:ext cx="552450" cy="135066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ko-KR" altLang="en-US" dirty="0" smtClean="0">
                <a:solidFill>
                  <a:srgbClr val="FFC000"/>
                </a:solidFill>
              </a:rPr>
              <a:t>주황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8477" y="3257550"/>
            <a:ext cx="552450" cy="695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덧셈 기호 10"/>
          <p:cNvSpPr/>
          <p:nvPr/>
        </p:nvSpPr>
        <p:spPr>
          <a:xfrm>
            <a:off x="4992299" y="3333750"/>
            <a:ext cx="525020" cy="525020"/>
          </a:xfrm>
          <a:prstGeom prst="mathPlus">
            <a:avLst>
              <a:gd name="adj1" fmla="val 1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2819781" y="3125618"/>
            <a:ext cx="520721" cy="511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8" descr="Transport Engine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923" y="3381372"/>
            <a:ext cx="398698" cy="39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509720" y="887715"/>
            <a:ext cx="1441207" cy="1350660"/>
            <a:chOff x="4509720" y="887715"/>
            <a:chExt cx="1441207" cy="1350660"/>
          </a:xfrm>
        </p:grpSpPr>
        <p:sp>
          <p:nvSpPr>
            <p:cNvPr id="6" name="직사각형 5"/>
            <p:cNvSpPr/>
            <p:nvPr/>
          </p:nvSpPr>
          <p:spPr>
            <a:xfrm>
              <a:off x="4509720" y="887715"/>
              <a:ext cx="552450" cy="1350660"/>
            </a:xfrm>
            <a:prstGeom prst="rect">
              <a:avLst/>
            </a:prstGeom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 smtClean="0">
                  <a:solidFill>
                    <a:srgbClr val="00B050"/>
                  </a:solidFill>
                </a:rPr>
                <a:t>초록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98477" y="1543050"/>
              <a:ext cx="552450" cy="6953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덧셈 기호 7"/>
            <p:cNvSpPr/>
            <p:nvPr/>
          </p:nvSpPr>
          <p:spPr>
            <a:xfrm>
              <a:off x="4992299" y="1619250"/>
              <a:ext cx="525020" cy="525020"/>
            </a:xfrm>
            <a:prstGeom prst="mathPlus">
              <a:avLst>
                <a:gd name="adj1" fmla="val 151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8" descr="Transport Engine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6571" y="1666872"/>
              <a:ext cx="438568" cy="438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직사각형 14"/>
          <p:cNvSpPr/>
          <p:nvPr/>
        </p:nvSpPr>
        <p:spPr>
          <a:xfrm>
            <a:off x="4513231" y="4467025"/>
            <a:ext cx="552450" cy="1350660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ko-KR" altLang="en-US" smtClean="0">
                <a:solidFill>
                  <a:srgbClr val="0070C0"/>
                </a:solidFill>
              </a:rPr>
              <a:t>파랑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01988" y="5122360"/>
            <a:ext cx="552450" cy="695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덧셈 기호 16"/>
          <p:cNvSpPr/>
          <p:nvPr/>
        </p:nvSpPr>
        <p:spPr>
          <a:xfrm>
            <a:off x="4995810" y="5198560"/>
            <a:ext cx="525020" cy="525020"/>
          </a:xfrm>
          <a:prstGeom prst="mathPlus">
            <a:avLst>
              <a:gd name="adj1" fmla="val 1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8" descr="Transport Engine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434" y="5246182"/>
            <a:ext cx="398698" cy="39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오른쪽 화살표 18"/>
          <p:cNvSpPr/>
          <p:nvPr/>
        </p:nvSpPr>
        <p:spPr>
          <a:xfrm rot="2700000">
            <a:off x="2819781" y="3981250"/>
            <a:ext cx="520721" cy="511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8900000">
            <a:off x="2819782" y="2264881"/>
            <a:ext cx="520721" cy="511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5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7760"/>
            <a:ext cx="1055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레고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엔티티를</a:t>
            </a:r>
            <a:r>
              <a:rPr lang="ko-KR" altLang="en-US" dirty="0" smtClean="0"/>
              <a:t> 정밀 배치하고 싶을 경우 중앙 </a:t>
            </a:r>
            <a:r>
              <a:rPr lang="ko-KR" altLang="en-US" dirty="0" err="1" smtClean="0"/>
              <a:t>엔티티를</a:t>
            </a:r>
            <a:r>
              <a:rPr lang="ko-KR" altLang="en-US" dirty="0" smtClean="0"/>
              <a:t> 클릭하면 아래와 같이 정밀 배치 </a:t>
            </a:r>
            <a:r>
              <a:rPr lang="en-US" altLang="ko-KR" dirty="0" smtClean="0"/>
              <a:t>UI</a:t>
            </a:r>
            <a:r>
              <a:rPr lang="ko-KR" altLang="en-US" smtClean="0"/>
              <a:t>가 나온다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13772" y="179919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82642" y="179919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51512" y="179919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13772" y="226806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82642" y="226806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51512" y="226806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113772" y="273693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582642" y="273693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51512" y="2736936"/>
            <a:ext cx="468870" cy="4688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13772" y="320580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82642" y="320580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51512" y="3205806"/>
            <a:ext cx="468870" cy="4688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13772" y="367467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582642" y="367467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051512" y="367467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13772" y="414354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82642" y="414354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051512" y="414354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520382" y="179919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89252" y="179919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58122" y="179919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520382" y="226806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989252" y="226806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458122" y="226806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520382" y="2736936"/>
            <a:ext cx="468870" cy="4688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989252" y="273693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458122" y="273693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520382" y="3205806"/>
            <a:ext cx="468870" cy="4688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989252" y="3205806"/>
            <a:ext cx="468870" cy="4688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458122" y="3205806"/>
            <a:ext cx="468870" cy="4688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520382" y="367467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989252" y="3674676"/>
            <a:ext cx="468870" cy="4688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458122" y="3674676"/>
            <a:ext cx="468870" cy="4688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520382" y="414354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989252" y="414354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458122" y="414354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10" descr="Iks hau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783" y="2809876"/>
            <a:ext cx="986725" cy="98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왼쪽 화살표 45"/>
          <p:cNvSpPr/>
          <p:nvPr/>
        </p:nvSpPr>
        <p:spPr>
          <a:xfrm rot="1800000">
            <a:off x="2018665" y="3498866"/>
            <a:ext cx="425969" cy="36849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971342" y="39091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48" name="오른쪽 화살표 47"/>
          <p:cNvSpPr/>
          <p:nvPr/>
        </p:nvSpPr>
        <p:spPr>
          <a:xfrm>
            <a:off x="2819781" y="3125618"/>
            <a:ext cx="520721" cy="511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10" descr="Iks hau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062" y="2733576"/>
            <a:ext cx="815475" cy="81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7571347" y="787168"/>
            <a:ext cx="2660048" cy="793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인벤토리</a:t>
            </a:r>
            <a:endParaRPr lang="ko-KR" altLang="en-US" dirty="0"/>
          </a:p>
        </p:txBody>
      </p:sp>
      <p:pic>
        <p:nvPicPr>
          <p:cNvPr id="60" name="Picture 4" descr="Icon Lab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102" y="3292568"/>
            <a:ext cx="653366" cy="6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6003873" y="3359061"/>
            <a:ext cx="934616" cy="492691"/>
            <a:chOff x="-663547" y="4259913"/>
            <a:chExt cx="2424153" cy="1277914"/>
          </a:xfrm>
        </p:grpSpPr>
        <p:sp>
          <p:nvSpPr>
            <p:cNvPr id="63" name="왼쪽으로 구부러진 화살표 62"/>
            <p:cNvSpPr/>
            <p:nvPr/>
          </p:nvSpPr>
          <p:spPr>
            <a:xfrm>
              <a:off x="1029085" y="4259913"/>
              <a:ext cx="731521" cy="1216152"/>
            </a:xfrm>
            <a:prstGeom prst="curved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오른쪽으로 구부러진 화살표 63"/>
            <p:cNvSpPr/>
            <p:nvPr/>
          </p:nvSpPr>
          <p:spPr>
            <a:xfrm>
              <a:off x="-663547" y="4321675"/>
              <a:ext cx="731521" cy="1216152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왼쪽 화살표 58"/>
          <p:cNvSpPr/>
          <p:nvPr/>
        </p:nvSpPr>
        <p:spPr>
          <a:xfrm rot="2993581">
            <a:off x="6436840" y="3848315"/>
            <a:ext cx="425969" cy="36849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571345" y="1596430"/>
            <a:ext cx="886683" cy="886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8458028" y="1596430"/>
            <a:ext cx="886683" cy="886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9344711" y="1596430"/>
            <a:ext cx="886683" cy="886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458028" y="2483113"/>
            <a:ext cx="886683" cy="886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9344711" y="2483113"/>
            <a:ext cx="886683" cy="886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8458028" y="3369796"/>
            <a:ext cx="886683" cy="886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9344711" y="3369796"/>
            <a:ext cx="886683" cy="886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7571345" y="3369796"/>
            <a:ext cx="886683" cy="886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7571345" y="4257252"/>
            <a:ext cx="2660049" cy="1773366"/>
            <a:chOff x="2384985" y="4572783"/>
            <a:chExt cx="1406610" cy="937740"/>
          </a:xfrm>
        </p:grpSpPr>
        <p:sp>
          <p:nvSpPr>
            <p:cNvPr id="78" name="직사각형 77"/>
            <p:cNvSpPr/>
            <p:nvPr/>
          </p:nvSpPr>
          <p:spPr>
            <a:xfrm>
              <a:off x="2384985" y="4572783"/>
              <a:ext cx="468870" cy="468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853855" y="4572783"/>
              <a:ext cx="468870" cy="468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322725" y="4572783"/>
              <a:ext cx="468870" cy="468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384985" y="5041653"/>
              <a:ext cx="468870" cy="468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853855" y="5041653"/>
              <a:ext cx="468870" cy="468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322725" y="5041653"/>
              <a:ext cx="468870" cy="468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3" name="Picture 6" descr="Iks Garag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711" y="2584370"/>
            <a:ext cx="653366" cy="6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Watch haus 2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312" y="1684718"/>
            <a:ext cx="653366" cy="6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2" descr="Church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557" y="2573192"/>
            <a:ext cx="653366" cy="6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4" descr="Electric Co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271" y="1692955"/>
            <a:ext cx="653366" cy="6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6" descr="Aquarium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473" y="1725055"/>
            <a:ext cx="653366" cy="6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7571345" y="2483113"/>
            <a:ext cx="886683" cy="88668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4" descr="Icon Lab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155" y="2592206"/>
            <a:ext cx="653366" cy="6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구부러진 연결선 61"/>
          <p:cNvCxnSpPr>
            <a:stCxn id="52" idx="1"/>
            <a:endCxn id="60" idx="0"/>
          </p:cNvCxnSpPr>
          <p:nvPr/>
        </p:nvCxnSpPr>
        <p:spPr>
          <a:xfrm rot="10800000" flipV="1">
            <a:off x="6403785" y="2918890"/>
            <a:ext cx="1274370" cy="373677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817077" y="5006848"/>
            <a:ext cx="2720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눈금과 </a:t>
            </a:r>
            <a:r>
              <a:rPr lang="en-US" altLang="ko-KR" sz="1100" dirty="0" smtClean="0"/>
              <a:t>90</a:t>
            </a:r>
            <a:r>
              <a:rPr lang="ko-KR" altLang="en-US" sz="1100" smtClean="0"/>
              <a:t>도 회전 </a:t>
            </a:r>
            <a:r>
              <a:rPr lang="en-US" altLang="ko-KR" sz="1100" dirty="0" smtClean="0"/>
              <a:t>UI</a:t>
            </a:r>
            <a:r>
              <a:rPr lang="ko-KR" altLang="en-US" sz="1100" smtClean="0"/>
              <a:t>가 있어</a:t>
            </a:r>
            <a:endParaRPr lang="en-US" altLang="ko-KR" sz="1100" dirty="0" smtClean="0"/>
          </a:p>
          <a:p>
            <a:r>
              <a:rPr lang="ko-KR" altLang="en-US" sz="1100" dirty="0" smtClean="0"/>
              <a:t>보다 정확하게 </a:t>
            </a:r>
            <a:r>
              <a:rPr lang="ko-KR" altLang="en-US" sz="1100" dirty="0" err="1" smtClean="0"/>
              <a:t>엔티티를</a:t>
            </a:r>
            <a:r>
              <a:rPr lang="ko-KR" altLang="en-US" sz="1100" dirty="0" smtClean="0"/>
              <a:t> 배치할 수 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337193" y="6252310"/>
            <a:ext cx="742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 배치 </a:t>
            </a:r>
            <a:r>
              <a:rPr lang="en-US" altLang="ko-KR" dirty="0" smtClean="0"/>
              <a:t>UI</a:t>
            </a:r>
            <a:r>
              <a:rPr lang="ko-KR" altLang="en-US" smtClean="0"/>
              <a:t>로 엔티티를 배치하면 실제 해당 위치에 </a:t>
            </a:r>
            <a:r>
              <a:rPr lang="ko-KR" altLang="en-US" dirty="0" err="1" smtClean="0"/>
              <a:t>엔티티가</a:t>
            </a:r>
            <a:r>
              <a:rPr lang="ko-KR" altLang="en-US" dirty="0" smtClean="0"/>
              <a:t> 배치된다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861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68" y="1086948"/>
            <a:ext cx="6245475" cy="4684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9311" y="1644307"/>
            <a:ext cx="1301959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/>
              <a:t>7</a:t>
            </a:r>
            <a:r>
              <a:rPr lang="ko-KR" altLang="en-US" sz="1200" smtClean="0"/>
              <a:t>월 레고 엔티티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539311" y="2013639"/>
            <a:ext cx="1301959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/>
              <a:t>8</a:t>
            </a:r>
            <a:r>
              <a:rPr lang="ko-KR" altLang="en-US" sz="1200" smtClean="0"/>
              <a:t>월 레고 엔티티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539311" y="2382971"/>
            <a:ext cx="1301959" cy="27699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/>
              <a:t>9</a:t>
            </a:r>
            <a:r>
              <a:rPr lang="ko-KR" altLang="en-US" sz="1200" smtClean="0"/>
              <a:t>월 레고 엔티티</a:t>
            </a:r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1560150" y="2752303"/>
            <a:ext cx="1386918" cy="27699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/>
              <a:t>10</a:t>
            </a:r>
            <a:r>
              <a:rPr lang="ko-KR" altLang="en-US" sz="1200" smtClean="0"/>
              <a:t>월</a:t>
            </a:r>
            <a:r>
              <a:rPr lang="ko-KR" altLang="en-US" sz="1200"/>
              <a:t> 레고 </a:t>
            </a:r>
            <a:r>
              <a:rPr lang="ko-KR" altLang="en-US" sz="1200" smtClean="0"/>
              <a:t>엔티티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1539311" y="3434686"/>
            <a:ext cx="1301959" cy="276999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/>
              <a:t>5</a:t>
            </a:r>
            <a:r>
              <a:rPr lang="ko-KR" altLang="en-US" sz="1200" smtClean="0"/>
              <a:t>월</a:t>
            </a:r>
            <a:r>
              <a:rPr lang="ko-KR" altLang="en-US" sz="1200"/>
              <a:t> 레고 엔티티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39311" y="3804018"/>
            <a:ext cx="1301959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/>
              <a:t>6</a:t>
            </a:r>
            <a:r>
              <a:rPr lang="ko-KR" altLang="en-US" sz="1200" smtClean="0"/>
              <a:t>월</a:t>
            </a:r>
            <a:r>
              <a:rPr lang="ko-KR" altLang="en-US" sz="1200"/>
              <a:t> 레고 엔티티</a:t>
            </a:r>
          </a:p>
        </p:txBody>
      </p:sp>
      <p:cxnSp>
        <p:nvCxnSpPr>
          <p:cNvPr id="18" name="직선 화살표 연결선 17"/>
          <p:cNvCxnSpPr>
            <a:stCxn id="5" idx="3"/>
          </p:cNvCxnSpPr>
          <p:nvPr/>
        </p:nvCxnSpPr>
        <p:spPr>
          <a:xfrm>
            <a:off x="2841270" y="1782807"/>
            <a:ext cx="5091768" cy="1734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3"/>
          </p:cNvCxnSpPr>
          <p:nvPr/>
        </p:nvCxnSpPr>
        <p:spPr>
          <a:xfrm>
            <a:off x="2841270" y="2152139"/>
            <a:ext cx="5091768" cy="24006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3"/>
          </p:cNvCxnSpPr>
          <p:nvPr/>
        </p:nvCxnSpPr>
        <p:spPr>
          <a:xfrm>
            <a:off x="2841270" y="2521471"/>
            <a:ext cx="6072071" cy="99608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5" idx="3"/>
          </p:cNvCxnSpPr>
          <p:nvPr/>
        </p:nvCxnSpPr>
        <p:spPr>
          <a:xfrm>
            <a:off x="2841270" y="3573186"/>
            <a:ext cx="3460676" cy="118828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6" idx="3"/>
          </p:cNvCxnSpPr>
          <p:nvPr/>
        </p:nvCxnSpPr>
        <p:spPr>
          <a:xfrm flipV="1">
            <a:off x="2841270" y="3863546"/>
            <a:ext cx="4177368" cy="789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8" idx="3"/>
          </p:cNvCxnSpPr>
          <p:nvPr/>
        </p:nvCxnSpPr>
        <p:spPr>
          <a:xfrm flipV="1">
            <a:off x="2947068" y="1762563"/>
            <a:ext cx="2918273" cy="112824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5400000">
            <a:off x="2075515" y="307204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0" y="-7760"/>
            <a:ext cx="987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r>
              <a:rPr lang="ko-KR" altLang="en-US" smtClean="0"/>
              <a:t>달 모든 레고 </a:t>
            </a:r>
            <a:r>
              <a:rPr lang="ko-KR" altLang="en-US" err="1" smtClean="0"/>
              <a:t>엔티티를</a:t>
            </a:r>
            <a:r>
              <a:rPr lang="ko-KR" altLang="en-US" smtClean="0"/>
              <a:t> 모두 사용하면 메르헨</a:t>
            </a:r>
            <a:r>
              <a:rPr lang="en-US" altLang="ko-KR" dirty="0" smtClean="0"/>
              <a:t>/</a:t>
            </a:r>
            <a:r>
              <a:rPr lang="ko-KR" altLang="en-US" smtClean="0"/>
              <a:t>페이블 컬렉션 페이지의 세계를 만들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20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45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신규 </a:t>
            </a:r>
            <a:r>
              <a:rPr lang="ko-KR" altLang="en-US" sz="2400" b="1" dirty="0" err="1" smtClean="0"/>
              <a:t>컨탠츠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– </a:t>
            </a:r>
            <a:r>
              <a:rPr lang="ko-KR" altLang="en-US" sz="2400" b="1" smtClean="0"/>
              <a:t>미니어쳐 </a:t>
            </a:r>
            <a:r>
              <a:rPr lang="ko-KR" altLang="en-US" sz="2400" b="1" smtClean="0"/>
              <a:t>엔티티</a:t>
            </a:r>
            <a:endParaRPr lang="ko-KR" altLang="en-US" sz="2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08454"/>
            <a:ext cx="12192000" cy="6149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개념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여러 개의 </a:t>
            </a:r>
            <a:r>
              <a:rPr lang="ko-KR" altLang="en-US" sz="1200" dirty="0" smtClean="0"/>
              <a:t>재료를 </a:t>
            </a:r>
            <a:r>
              <a:rPr lang="ko-KR" altLang="en-US" sz="1200" dirty="0" smtClean="0"/>
              <a:t>모아서 </a:t>
            </a:r>
            <a:r>
              <a:rPr lang="ko-KR" altLang="en-US" sz="1200" dirty="0" smtClean="0"/>
              <a:t>다양한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도시를 만드는 </a:t>
            </a:r>
            <a:r>
              <a:rPr lang="ko-KR" altLang="en-US" sz="1200" dirty="0" err="1" smtClean="0"/>
              <a:t>엔티티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획득 및 확장 방법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작물에서 각 달마다 중심이 되는 </a:t>
            </a:r>
            <a:r>
              <a:rPr lang="ko-KR" altLang="en-US" sz="1200" dirty="0" smtClean="0"/>
              <a:t>기본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획득할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기본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엔티티에서</a:t>
            </a:r>
            <a:r>
              <a:rPr lang="ko-KR" altLang="en-US" sz="1200" dirty="0" smtClean="0"/>
              <a:t> 작업을 하고 나오는 결과물을 이용해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재료 아이템을 </a:t>
            </a:r>
            <a:r>
              <a:rPr lang="ko-KR" altLang="en-US" sz="1200" dirty="0" smtClean="0"/>
              <a:t>획득할 </a:t>
            </a:r>
            <a:r>
              <a:rPr lang="ko-KR" altLang="en-US" sz="1200" dirty="0" smtClean="0"/>
              <a:t>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유저는 기본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엔티티에</a:t>
            </a:r>
            <a:r>
              <a:rPr lang="ko-KR" altLang="en-US" sz="1200" dirty="0" smtClean="0"/>
              <a:t> 다양한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아이템을 조합하여 다양한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아이템을 만들 수 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b="1" dirty="0" err="1" smtClean="0">
                <a:solidFill>
                  <a:srgbClr val="FF0000"/>
                </a:solidFill>
              </a:rPr>
              <a:t>엔티티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작업 및 결과물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각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엔티티에서</a:t>
            </a:r>
            <a:r>
              <a:rPr lang="ko-KR" altLang="en-US" sz="1200" dirty="0" smtClean="0"/>
              <a:t> 주인 및 관리자는 해당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작동 시킨 뒤 일정 시간이 지났을 때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엔티티의</a:t>
            </a:r>
            <a:r>
              <a:rPr lang="ko-KR" altLang="en-US" sz="1200" dirty="0" smtClean="0"/>
              <a:t> 결과물을 획득할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각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엔티티에</a:t>
            </a:r>
            <a:r>
              <a:rPr lang="ko-KR" altLang="en-US" sz="1200" dirty="0" smtClean="0"/>
              <a:t> 유저는 </a:t>
            </a:r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작물처럼 </a:t>
            </a:r>
            <a:r>
              <a:rPr lang="ko-KR" altLang="en-US" sz="1200" dirty="0" err="1" smtClean="0"/>
              <a:t>알바를</a:t>
            </a:r>
            <a:r>
              <a:rPr lang="ko-KR" altLang="en-US" sz="1200" dirty="0" smtClean="0"/>
              <a:t> 받을 수 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r>
              <a:rPr lang="ko-KR" altLang="en-US" sz="1200" dirty="0" smtClean="0"/>
              <a:t>유저는 </a:t>
            </a:r>
            <a:r>
              <a:rPr lang="ko-KR" altLang="en-US" sz="1200" dirty="0" err="1" smtClean="0"/>
              <a:t>알바</a:t>
            </a:r>
            <a:r>
              <a:rPr lang="ko-KR" altLang="en-US" sz="1200" dirty="0" smtClean="0"/>
              <a:t> 여부 및 </a:t>
            </a:r>
            <a:r>
              <a:rPr lang="ko-KR" altLang="en-US" sz="1200" dirty="0" err="1" smtClean="0"/>
              <a:t>과금</a:t>
            </a:r>
            <a:r>
              <a:rPr lang="ko-KR" altLang="en-US" sz="1200" dirty="0" smtClean="0"/>
              <a:t> 정도에 따라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엔티티에서</a:t>
            </a:r>
            <a:r>
              <a:rPr lang="ko-KR" altLang="en-US" sz="1200" dirty="0" smtClean="0"/>
              <a:t> 일정 확률로  새로운 </a:t>
            </a:r>
            <a:r>
              <a:rPr lang="ko-KR" altLang="en-US" sz="1200" dirty="0" err="1" smtClean="0"/>
              <a:t>미니어쳐를</a:t>
            </a:r>
            <a:r>
              <a:rPr lang="ko-KR" altLang="en-US" sz="1200" dirty="0" smtClean="0"/>
              <a:t> 만들 수 있는 재료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알바 </a:t>
            </a:r>
            <a:r>
              <a:rPr lang="ko-KR" altLang="en-US" sz="1200" dirty="0" smtClean="0"/>
              <a:t>포인트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엠포인트 등을 얻을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또한 유저는 적은 확률로 자신의 게임 대기실을 꾸밀 수 있는 아이템을 얻게 된다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특징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어떤 </a:t>
            </a:r>
            <a:r>
              <a:rPr lang="ko-KR" altLang="en-US" sz="1200" dirty="0" smtClean="0"/>
              <a:t>재료를 기본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엔티티에</a:t>
            </a:r>
            <a:r>
              <a:rPr lang="ko-KR" altLang="en-US" sz="1200" dirty="0" smtClean="0"/>
              <a:t> 사용하느냐에 따라 완성된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엔티티의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색상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및 이펙트가 </a:t>
            </a:r>
            <a:r>
              <a:rPr lang="ko-KR" altLang="en-US" sz="1200" smtClean="0"/>
              <a:t>달라진다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통해서만 유저는 게임 대기실 꾸미기 재료를 획득할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엔티티는</a:t>
            </a:r>
            <a:r>
              <a:rPr lang="ko-KR" altLang="en-US" sz="1200" dirty="0" smtClean="0"/>
              <a:t> 타인에게 양도할 수 없다</a:t>
            </a:r>
            <a:r>
              <a:rPr lang="en-US" altLang="ko-KR" sz="1200" dirty="0" smtClean="0"/>
              <a:t>. (</a:t>
            </a:r>
            <a:r>
              <a:rPr lang="ko-KR" altLang="en-US" sz="1200" smtClean="0"/>
              <a:t>타인의 홈에 해당 아이템을 놓을 수 없다</a:t>
            </a:r>
            <a:r>
              <a:rPr lang="en-US" altLang="ko-KR" sz="1200" dirty="0" smtClean="0"/>
              <a:t>.)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 err="1" smtClean="0">
                <a:solidFill>
                  <a:srgbClr val="FF0000"/>
                </a:solidFill>
              </a:rPr>
              <a:t>엔티티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+ </a:t>
            </a:r>
            <a:r>
              <a:rPr lang="ko-KR" altLang="en-US" sz="1200" b="1" smtClean="0">
                <a:solidFill>
                  <a:srgbClr val="FF0000"/>
                </a:solidFill>
              </a:rPr>
              <a:t>재료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만드는 데 필요한 </a:t>
            </a:r>
            <a:r>
              <a:rPr lang="ko-KR" altLang="en-US" sz="1200" dirty="0" err="1" smtClean="0"/>
              <a:t>레시피는</a:t>
            </a:r>
            <a:r>
              <a:rPr lang="ko-KR" altLang="en-US" sz="1200" dirty="0" smtClean="0"/>
              <a:t> 없다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재료는 단순히 아이템으로 유저가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클릭하면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엔티티와</a:t>
            </a:r>
            <a:r>
              <a:rPr lang="ko-KR" altLang="en-US" sz="1200" dirty="0" smtClean="0"/>
              <a:t> 재료를 합칠 수 있는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가 나온다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작물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컨셉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ko-KR" altLang="en-US" sz="1200" dirty="0" smtClean="0"/>
              <a:t>최종적으로 </a:t>
            </a:r>
            <a:r>
              <a:rPr lang="ko-KR" altLang="en-US" sz="1200" dirty="0" err="1" smtClean="0"/>
              <a:t>페이블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메르헨 컬렉션에 나와 있는 </a:t>
            </a:r>
            <a:r>
              <a:rPr lang="ko-KR" altLang="en-US" sz="1200" smtClean="0"/>
              <a:t>각 배경을 실제 미니어쳐로 만들 수 있게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1191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812</Words>
  <Application>Microsoft Office PowerPoint</Application>
  <PresentationFormat>와이드스크린</PresentationFormat>
  <Paragraphs>135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레고 엔티티</vt:lpstr>
      <vt:lpstr>신규 컨탠츠 – 레고 엔티티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신규 컨탠츠 – 미니어쳐 엔티티</vt:lpstr>
      <vt:lpstr>신규 컨탠츠 – 나만의 대기실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155</cp:revision>
  <dcterms:created xsi:type="dcterms:W3CDTF">2018-11-06T09:52:40Z</dcterms:created>
  <dcterms:modified xsi:type="dcterms:W3CDTF">2018-11-23T06:52:03Z</dcterms:modified>
</cp:coreProperties>
</file>