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2" r:id="rId5"/>
    <p:sldId id="277" r:id="rId6"/>
    <p:sldId id="273" r:id="rId7"/>
    <p:sldId id="278" r:id="rId8"/>
    <p:sldId id="279" r:id="rId9"/>
    <p:sldId id="274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7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1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5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1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6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5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023E-DE7B-4186-B1A8-02008B6DFC16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69888-88CA-49F5-B08C-839D5F078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7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미니어쳐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40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760"/>
            <a:ext cx="1055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정밀 배치하고 싶을 경우 중앙 </a:t>
            </a:r>
            <a:r>
              <a:rPr lang="ko-KR" altLang="en-US" dirty="0" err="1" smtClean="0"/>
              <a:t>엔티티를</a:t>
            </a:r>
            <a:r>
              <a:rPr lang="ko-KR" altLang="en-US" dirty="0" smtClean="0"/>
              <a:t> 클릭하면 아래와 같이 정밀 배치 </a:t>
            </a:r>
            <a:r>
              <a:rPr lang="en-US" altLang="ko-KR" dirty="0" smtClean="0"/>
              <a:t>UI</a:t>
            </a:r>
            <a:r>
              <a:rPr lang="ko-KR" altLang="en-US" smtClean="0"/>
              <a:t>가 나온다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1377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8264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5151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1377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8264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5151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13772" y="273693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582642" y="273693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51512" y="2736936"/>
            <a:ext cx="468870" cy="4688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13772" y="320580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82642" y="320580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051512" y="3205806"/>
            <a:ext cx="468870" cy="4688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13772" y="367467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82642" y="367467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051512" y="367467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1377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8264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05151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52038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8925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58122" y="179919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52038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98925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458122" y="226806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520382" y="2736936"/>
            <a:ext cx="468870" cy="4688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989252" y="273693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58122" y="273693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520382" y="3205806"/>
            <a:ext cx="468870" cy="4688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89252" y="3205806"/>
            <a:ext cx="468870" cy="468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458122" y="3205806"/>
            <a:ext cx="468870" cy="468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520382" y="367467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989252" y="3674676"/>
            <a:ext cx="468870" cy="468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458122" y="3674676"/>
            <a:ext cx="468870" cy="468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2038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98925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58122" y="4143546"/>
            <a:ext cx="468870" cy="46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10" descr="Iks hau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83" y="2809876"/>
            <a:ext cx="986725" cy="9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왼쪽 화살표 45"/>
          <p:cNvSpPr/>
          <p:nvPr/>
        </p:nvSpPr>
        <p:spPr>
          <a:xfrm rot="1800000">
            <a:off x="2018665" y="3498866"/>
            <a:ext cx="425969" cy="3684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71342" y="39091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48" name="오른쪽 화살표 47"/>
          <p:cNvSpPr/>
          <p:nvPr/>
        </p:nvSpPr>
        <p:spPr>
          <a:xfrm>
            <a:off x="2819781" y="3125618"/>
            <a:ext cx="520721" cy="511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Picture 10" descr="Iks hau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62" y="2733576"/>
            <a:ext cx="815475" cy="8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7571347" y="787168"/>
            <a:ext cx="2660048" cy="7931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pic>
        <p:nvPicPr>
          <p:cNvPr id="60" name="Picture 4" descr="Icon La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102" y="3292568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6003873" y="3359061"/>
            <a:ext cx="934616" cy="492691"/>
            <a:chOff x="-663547" y="4259913"/>
            <a:chExt cx="2424153" cy="1277914"/>
          </a:xfrm>
        </p:grpSpPr>
        <p:sp>
          <p:nvSpPr>
            <p:cNvPr id="63" name="왼쪽으로 구부러진 화살표 62"/>
            <p:cNvSpPr/>
            <p:nvPr/>
          </p:nvSpPr>
          <p:spPr>
            <a:xfrm>
              <a:off x="1029085" y="4259913"/>
              <a:ext cx="731521" cy="1216152"/>
            </a:xfrm>
            <a:prstGeom prst="curved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오른쪽으로 구부러진 화살표 63"/>
            <p:cNvSpPr/>
            <p:nvPr/>
          </p:nvSpPr>
          <p:spPr>
            <a:xfrm>
              <a:off x="-663547" y="4321675"/>
              <a:ext cx="731521" cy="1216152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왼쪽 화살표 58"/>
          <p:cNvSpPr/>
          <p:nvPr/>
        </p:nvSpPr>
        <p:spPr>
          <a:xfrm rot="2993581">
            <a:off x="6436840" y="3848315"/>
            <a:ext cx="425969" cy="3684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571345" y="1596430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458028" y="1596430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344711" y="1596430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458028" y="2483113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9344711" y="2483113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458028" y="3369796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9344711" y="3369796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571345" y="3369796"/>
            <a:ext cx="886683" cy="886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/>
          <p:cNvGrpSpPr/>
          <p:nvPr/>
        </p:nvGrpSpPr>
        <p:grpSpPr>
          <a:xfrm>
            <a:off x="7571345" y="4257252"/>
            <a:ext cx="2660049" cy="1773366"/>
            <a:chOff x="2384985" y="4572783"/>
            <a:chExt cx="1406610" cy="937740"/>
          </a:xfrm>
        </p:grpSpPr>
        <p:sp>
          <p:nvSpPr>
            <p:cNvPr id="78" name="직사각형 77"/>
            <p:cNvSpPr/>
            <p:nvPr/>
          </p:nvSpPr>
          <p:spPr>
            <a:xfrm>
              <a:off x="2384985" y="457278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853855" y="457278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322725" y="457278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384985" y="504165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853855" y="504165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3322725" y="5041653"/>
              <a:ext cx="468870" cy="46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3" name="Picture 6" descr="Iks Garag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711" y="2584370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Watch haus 2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312" y="1684718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Church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557" y="2573192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4" descr="Electric Co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271" y="1692955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6" descr="Aquarium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73" y="1725055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7571345" y="2483113"/>
            <a:ext cx="886683" cy="8866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4" descr="Icon Lab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55" y="2592206"/>
            <a:ext cx="653366" cy="6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구부러진 연결선 61"/>
          <p:cNvCxnSpPr>
            <a:stCxn id="52" idx="1"/>
            <a:endCxn id="60" idx="0"/>
          </p:cNvCxnSpPr>
          <p:nvPr/>
        </p:nvCxnSpPr>
        <p:spPr>
          <a:xfrm rot="10800000" flipV="1">
            <a:off x="6403785" y="2918890"/>
            <a:ext cx="1274370" cy="37367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17077" y="5006848"/>
            <a:ext cx="2720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눈금과 </a:t>
            </a:r>
            <a:r>
              <a:rPr lang="en-US" altLang="ko-KR" sz="1100" dirty="0" smtClean="0"/>
              <a:t>90</a:t>
            </a:r>
            <a:r>
              <a:rPr lang="ko-KR" altLang="en-US" sz="1100" smtClean="0"/>
              <a:t>도 회전 </a:t>
            </a:r>
            <a:r>
              <a:rPr lang="en-US" altLang="ko-KR" sz="1100" dirty="0" smtClean="0"/>
              <a:t>UI</a:t>
            </a:r>
            <a:r>
              <a:rPr lang="ko-KR" altLang="en-US" sz="1100" smtClean="0"/>
              <a:t>가 있어</a:t>
            </a:r>
            <a:endParaRPr lang="en-US" altLang="ko-KR" sz="1100" dirty="0" smtClean="0"/>
          </a:p>
          <a:p>
            <a:r>
              <a:rPr lang="ko-KR" altLang="en-US" sz="1100" dirty="0" smtClean="0"/>
              <a:t>보다 정확하게 </a:t>
            </a:r>
            <a:r>
              <a:rPr lang="ko-KR" altLang="en-US" sz="1100" dirty="0" err="1" smtClean="0"/>
              <a:t>엔티티를</a:t>
            </a:r>
            <a:r>
              <a:rPr lang="ko-KR" altLang="en-US" sz="1100" dirty="0" smtClean="0"/>
              <a:t> 배치할 수 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337193" y="6252310"/>
            <a:ext cx="742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 배치 </a:t>
            </a:r>
            <a:r>
              <a:rPr lang="en-US" altLang="ko-KR" dirty="0" smtClean="0"/>
              <a:t>UI</a:t>
            </a:r>
            <a:r>
              <a:rPr lang="ko-KR" altLang="en-US" smtClean="0"/>
              <a:t>로 엔티티를 배치하면 실제 해당 위치에 </a:t>
            </a:r>
            <a:r>
              <a:rPr lang="ko-KR" altLang="en-US" dirty="0" err="1" smtClean="0"/>
              <a:t>엔티티가</a:t>
            </a:r>
            <a:r>
              <a:rPr lang="ko-KR" altLang="en-US" dirty="0" smtClean="0"/>
              <a:t> 배치된다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61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신규 </a:t>
            </a:r>
            <a:r>
              <a:rPr lang="ko-KR" altLang="en-US" sz="2400" b="1" dirty="0" err="1" smtClean="0"/>
              <a:t>컨탠츠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– </a:t>
            </a:r>
            <a:r>
              <a:rPr lang="ko-KR" altLang="en-US" sz="2400" b="1" smtClean="0"/>
              <a:t>미니어쳐 </a:t>
            </a:r>
            <a:r>
              <a:rPr lang="ko-KR" altLang="en-US" sz="2400" b="1" smtClean="0"/>
              <a:t>엔티티</a:t>
            </a:r>
            <a:endParaRPr lang="ko-KR" altLang="en-US" sz="2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여러 개의 </a:t>
            </a:r>
            <a:r>
              <a:rPr lang="ko-KR" altLang="en-US" sz="1200" dirty="0" smtClean="0"/>
              <a:t>재료를 </a:t>
            </a:r>
            <a:r>
              <a:rPr lang="ko-KR" altLang="en-US" sz="1200" dirty="0" smtClean="0"/>
              <a:t>모아서 </a:t>
            </a:r>
            <a:r>
              <a:rPr lang="ko-KR" altLang="en-US" sz="1200" dirty="0" smtClean="0"/>
              <a:t>다양한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도시를 만드는 </a:t>
            </a:r>
            <a:r>
              <a:rPr lang="ko-KR" altLang="en-US" sz="1200" dirty="0" err="1" smtClean="0"/>
              <a:t>엔티티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획득 및 확장 방법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작물에서 각 달마다 중심이 되는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엔티티에서</a:t>
            </a:r>
            <a:r>
              <a:rPr lang="ko-KR" altLang="en-US" sz="1200" dirty="0" smtClean="0"/>
              <a:t> 작업을 하고 나오는 결과물을 이용해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재료 아이템을 </a:t>
            </a:r>
            <a:r>
              <a:rPr lang="ko-KR" altLang="en-US" sz="1200" dirty="0" smtClean="0"/>
              <a:t>획득할 </a:t>
            </a:r>
            <a:r>
              <a:rPr lang="ko-KR" altLang="en-US" sz="1200" dirty="0" smtClean="0"/>
              <a:t>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유저는 기본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</a:t>
            </a:r>
            <a:r>
              <a:rPr lang="ko-KR" altLang="en-US" sz="1200" dirty="0" smtClean="0"/>
              <a:t> 다양한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아이템을 조합하여 다양한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아이템을 만들 수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엔티티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작업 및 결과물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엔티티에서</a:t>
            </a:r>
            <a:r>
              <a:rPr lang="ko-KR" altLang="en-US" sz="1200" dirty="0" smtClean="0"/>
              <a:t> 주인 및 관리자는 해당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작동 시킨 뒤 일정 시간이 지났을 때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엔티티의</a:t>
            </a:r>
            <a:r>
              <a:rPr lang="ko-KR" altLang="en-US" sz="1200" dirty="0" smtClean="0"/>
              <a:t> 결과물을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</a:t>
            </a:r>
            <a:r>
              <a:rPr lang="ko-KR" altLang="en-US" sz="1200" dirty="0" smtClean="0"/>
              <a:t> 유저는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작물처럼 </a:t>
            </a:r>
            <a:r>
              <a:rPr lang="ko-KR" altLang="en-US" sz="1200" dirty="0" err="1" smtClean="0"/>
              <a:t>알바를</a:t>
            </a:r>
            <a:r>
              <a:rPr lang="ko-KR" altLang="en-US" sz="1200" dirty="0" smtClean="0"/>
              <a:t> 받을 수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200" dirty="0" smtClean="0"/>
              <a:t>유저는 </a:t>
            </a:r>
            <a:r>
              <a:rPr lang="ko-KR" altLang="en-US" sz="1200" dirty="0" err="1" smtClean="0"/>
              <a:t>알바</a:t>
            </a:r>
            <a:r>
              <a:rPr lang="ko-KR" altLang="en-US" sz="1200" dirty="0" smtClean="0"/>
              <a:t> 여부 및 </a:t>
            </a:r>
            <a:r>
              <a:rPr lang="ko-KR" altLang="en-US" sz="1200" dirty="0" err="1" smtClean="0"/>
              <a:t>과금</a:t>
            </a:r>
            <a:r>
              <a:rPr lang="ko-KR" altLang="en-US" sz="1200" dirty="0" smtClean="0"/>
              <a:t> 정도에 따라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엔티티에서</a:t>
            </a:r>
            <a:r>
              <a:rPr lang="ko-KR" altLang="en-US" sz="1200" dirty="0" smtClean="0"/>
              <a:t> 일정 확률로  새로운 </a:t>
            </a:r>
            <a:r>
              <a:rPr lang="ko-KR" altLang="en-US" sz="1200" dirty="0" err="1" smtClean="0"/>
              <a:t>미니어쳐를</a:t>
            </a:r>
            <a:r>
              <a:rPr lang="ko-KR" altLang="en-US" sz="1200" dirty="0" smtClean="0"/>
              <a:t> 만들 수 있는 재료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알바 </a:t>
            </a:r>
            <a:r>
              <a:rPr lang="ko-KR" altLang="en-US" sz="1200" dirty="0" smtClean="0"/>
              <a:t>포인트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엠포인트 등을 얻을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또한 유저는 적은 확률로 자신의 게임 대기실을 꾸밀 수 있는 아이템을 얻게 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특징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어떤 </a:t>
            </a:r>
            <a:r>
              <a:rPr lang="ko-KR" altLang="en-US" sz="1200" dirty="0" smtClean="0"/>
              <a:t>재료를 기본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</a:t>
            </a:r>
            <a:r>
              <a:rPr lang="ko-KR" altLang="en-US" sz="1200" dirty="0" smtClean="0"/>
              <a:t> 사용하느냐에 따라 완성된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엔티티의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색상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및 이펙트가 </a:t>
            </a:r>
            <a:r>
              <a:rPr lang="ko-KR" altLang="en-US" sz="1200" smtClean="0"/>
              <a:t>달라진다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통해서만 유저는 게임 대기실 꾸미기 재료를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엔티티는</a:t>
            </a:r>
            <a:r>
              <a:rPr lang="ko-KR" altLang="en-US" sz="1200" dirty="0" smtClean="0"/>
              <a:t> 타인에게 양도할 수 없다</a:t>
            </a:r>
            <a:r>
              <a:rPr lang="en-US" altLang="ko-KR" sz="1200" dirty="0" smtClean="0"/>
              <a:t>. (</a:t>
            </a:r>
            <a:r>
              <a:rPr lang="ko-KR" altLang="en-US" sz="1200" smtClean="0"/>
              <a:t>타인의 홈에 해당 아이템을 놓을 수 없다</a:t>
            </a:r>
            <a:r>
              <a:rPr lang="en-US" altLang="ko-KR" sz="1200" dirty="0" smtClean="0"/>
              <a:t>.)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엔티티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+ </a:t>
            </a:r>
            <a:r>
              <a:rPr lang="ko-KR" altLang="en-US" sz="1200" b="1" smtClean="0">
                <a:solidFill>
                  <a:srgbClr val="FF0000"/>
                </a:solidFill>
              </a:rPr>
              <a:t>재료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만드는 데 필요한 </a:t>
            </a:r>
            <a:r>
              <a:rPr lang="ko-KR" altLang="en-US" sz="1200" dirty="0" err="1" smtClean="0"/>
              <a:t>레시피는</a:t>
            </a:r>
            <a:r>
              <a:rPr lang="ko-KR" altLang="en-US" sz="1200" dirty="0" smtClean="0"/>
              <a:t> 없다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재료는 단순히 아이템으로 유저가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클릭하면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엔티티와</a:t>
            </a:r>
            <a:r>
              <a:rPr lang="ko-KR" altLang="en-US" sz="1200" dirty="0" smtClean="0"/>
              <a:t> 재료를 합칠 수 있는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나온다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작물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컨셉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ko-KR" altLang="en-US" sz="1200" dirty="0" smtClean="0"/>
              <a:t>최종적으로 </a:t>
            </a:r>
            <a:r>
              <a:rPr lang="ko-KR" altLang="en-US" sz="1200" dirty="0" err="1" smtClean="0"/>
              <a:t>페이블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메르헨 컬렉션에 나와 있는 </a:t>
            </a:r>
            <a:r>
              <a:rPr lang="ko-KR" altLang="en-US" sz="1200" smtClean="0"/>
              <a:t>각 배경을 실제 미니어쳐로 만들 수 있게 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191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신규 </a:t>
            </a:r>
            <a:r>
              <a:rPr lang="ko-KR" altLang="en-US" sz="2400" b="1" dirty="0" err="1" smtClean="0"/>
              <a:t>컨탠츠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– </a:t>
            </a:r>
            <a:r>
              <a:rPr lang="ko-KR" altLang="en-US" sz="2400" b="1" smtClean="0"/>
              <a:t>나만의 대기실</a:t>
            </a:r>
            <a:endParaRPr lang="ko-KR" altLang="en-US" sz="24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유저는 게임 대기실을 각 달 </a:t>
            </a:r>
            <a:r>
              <a:rPr lang="ko-KR" altLang="en-US" sz="1200" dirty="0" err="1" smtClean="0"/>
              <a:t>컨셉에</a:t>
            </a:r>
            <a:r>
              <a:rPr lang="ko-KR" altLang="en-US" sz="1200" dirty="0" smtClean="0"/>
              <a:t> 맞게 꾸밀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나만의 대기실은 </a:t>
            </a:r>
            <a:r>
              <a:rPr lang="en-US" altLang="ko-KR" sz="1200" dirty="0" smtClean="0"/>
              <a:t>1/2/3/4/6/12</a:t>
            </a:r>
            <a:r>
              <a:rPr lang="ko-KR" altLang="en-US" sz="1200" smtClean="0"/>
              <a:t>월 주기로 기본 컨셉이 변경되며 </a:t>
            </a:r>
            <a:r>
              <a:rPr lang="en-US" altLang="ko-KR" sz="1200" dirty="0" smtClean="0"/>
              <a:t>(</a:t>
            </a:r>
            <a:r>
              <a:rPr lang="ko-KR" altLang="en-US" sz="1200" smtClean="0"/>
              <a:t>아트팀이 작업 가능한 속도에 맞춤</a:t>
            </a:r>
            <a:r>
              <a:rPr lang="en-US" altLang="ko-KR" sz="1200" dirty="0" smtClean="0"/>
              <a:t>),</a:t>
            </a:r>
            <a:br>
              <a:rPr lang="en-US" altLang="ko-KR" sz="1200" dirty="0" smtClean="0"/>
            </a:br>
            <a:r>
              <a:rPr lang="ko-KR" altLang="en-US" sz="1200" smtClean="0"/>
              <a:t>해당 기본 컨셉에서 각 달마다 각 달에 맞는 컨셉에 따라 대기실 소품 등을 꾸밀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획득 및 확장 방법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유저는 </a:t>
            </a:r>
            <a:r>
              <a:rPr lang="ko-KR" altLang="en-US" sz="1200" dirty="0" err="1" smtClean="0"/>
              <a:t>미니어쳐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엔티티에서</a:t>
            </a:r>
            <a:r>
              <a:rPr lang="ko-KR" altLang="en-US" sz="1200" dirty="0" smtClean="0"/>
              <a:t> 적은 확률로 나만의 대기실을 만들 수 있는 재료를 획득할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유저는 획득한 재료를 나만의 대기실에 사용하여 대기실을 조금씩 확장</a:t>
            </a:r>
            <a:r>
              <a:rPr lang="en-US" altLang="ko-KR" sz="1200" dirty="0" smtClean="0"/>
              <a:t>&amp;</a:t>
            </a:r>
            <a:r>
              <a:rPr lang="ko-KR" altLang="en-US" sz="1200" smtClean="0"/>
              <a:t>꾸미기를 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오직 그 달에만 그 달의 대기실을 꾸밀 수 있는 재료를 얻을 수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특징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err="1" smtClean="0"/>
              <a:t>성장형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엔티티와</a:t>
            </a:r>
            <a:r>
              <a:rPr lang="ko-KR" altLang="en-US" sz="1200" dirty="0" smtClean="0"/>
              <a:t> 같이 </a:t>
            </a:r>
            <a:r>
              <a:rPr lang="ko-KR" altLang="en-US" sz="1200" dirty="0" smtClean="0"/>
              <a:t>재료를 사용하여 특정 레벨까지 대기실을 만들면 각 단계에 따라 대기실이 미리 정해진 순서대로 꾸며지게 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특정 단계에서 다음 단계까지 도달하지 못하고 다음 달로 넘어간 경우 특정 단계에서 다음 단계로 넘어가기 위해 모아두었던 경험치는 모두 초기화 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유저가 만든 대기실은 달에 상관없이 언제든 사용 가능하다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6645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851" y="24502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홈작물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6285" y="250682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</a:t>
            </a:r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2729" y="39088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엔진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2728" y="250682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엔진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9140" y="469079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엔진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14442" y="390881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엔티티</a:t>
            </a:r>
            <a:r>
              <a:rPr lang="ko-KR" altLang="en-US" smtClean="0"/>
              <a:t> </a:t>
            </a:r>
            <a:r>
              <a:rPr lang="en-US" altLang="ko-KR" dirty="0" smtClean="0"/>
              <a:t>K+A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14441" y="250682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엔티티</a:t>
            </a:r>
            <a:r>
              <a:rPr lang="ko-KR" altLang="en-US" smtClean="0"/>
              <a:t> </a:t>
            </a:r>
            <a:r>
              <a:rPr lang="en-US" altLang="ko-KR" dirty="0" smtClean="0"/>
              <a:t>K+B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4441" y="46907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/>
              <a:t>엔티티</a:t>
            </a:r>
            <a:r>
              <a:rPr lang="ko-KR" altLang="en-US" smtClean="0"/>
              <a:t> </a:t>
            </a:r>
            <a:r>
              <a:rPr lang="en-US" altLang="ko-KR" dirty="0" smtClean="0"/>
              <a:t>K+C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423360" y="2876160"/>
            <a:ext cx="552450" cy="1350660"/>
          </a:xfrm>
          <a:prstGeom prst="rect">
            <a:avLst/>
          </a:prstGeom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ko-KR" dirty="0" smtClean="0">
                <a:solidFill>
                  <a:srgbClr val="FFC000"/>
                </a:solidFill>
              </a:rPr>
              <a:t>KB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12117" y="3531495"/>
            <a:ext cx="552450" cy="695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덧셈 기호 13"/>
          <p:cNvSpPr/>
          <p:nvPr/>
        </p:nvSpPr>
        <p:spPr>
          <a:xfrm>
            <a:off x="5905939" y="3607695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8" descr="Transport Engin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3" y="3655317"/>
            <a:ext cx="398698" cy="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423360" y="825059"/>
            <a:ext cx="552450" cy="135066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</a:rPr>
              <a:t>KA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12117" y="1480394"/>
            <a:ext cx="552450" cy="69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덧셈 기호 18"/>
          <p:cNvSpPr/>
          <p:nvPr/>
        </p:nvSpPr>
        <p:spPr>
          <a:xfrm>
            <a:off x="5905939" y="1556594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8" descr="Transport Engine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11" y="1604216"/>
            <a:ext cx="438568" cy="4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423360" y="5060129"/>
            <a:ext cx="552450" cy="135066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KC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12117" y="5715464"/>
            <a:ext cx="552450" cy="695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덧셈 기호 22"/>
          <p:cNvSpPr/>
          <p:nvPr/>
        </p:nvSpPr>
        <p:spPr>
          <a:xfrm>
            <a:off x="5905939" y="5791664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8" descr="Transport Engine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63" y="5839286"/>
            <a:ext cx="398698" cy="3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875206" y="2936755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엔티티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767840" y="2876160"/>
            <a:ext cx="552450" cy="695325"/>
            <a:chOff x="6910390" y="2957080"/>
            <a:chExt cx="552450" cy="695325"/>
          </a:xfrm>
        </p:grpSpPr>
        <p:sp>
          <p:nvSpPr>
            <p:cNvPr id="27" name="직사각형 26"/>
            <p:cNvSpPr/>
            <p:nvPr/>
          </p:nvSpPr>
          <p:spPr>
            <a:xfrm>
              <a:off x="6910390" y="2957080"/>
              <a:ext cx="552450" cy="6953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Picture 8" descr="Transport Engine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2836" y="3080902"/>
              <a:ext cx="398698" cy="39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그룹 32"/>
          <p:cNvGrpSpPr/>
          <p:nvPr/>
        </p:nvGrpSpPr>
        <p:grpSpPr>
          <a:xfrm>
            <a:off x="3746687" y="820808"/>
            <a:ext cx="552450" cy="695325"/>
            <a:chOff x="6910390" y="1242580"/>
            <a:chExt cx="552450" cy="695325"/>
          </a:xfrm>
        </p:grpSpPr>
        <p:sp>
          <p:nvSpPr>
            <p:cNvPr id="29" name="직사각형 28"/>
            <p:cNvSpPr/>
            <p:nvPr/>
          </p:nvSpPr>
          <p:spPr>
            <a:xfrm>
              <a:off x="6910390" y="1242580"/>
              <a:ext cx="552450" cy="695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8" descr="Transport Engine icon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8484" y="1366402"/>
              <a:ext cx="438568" cy="438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그룹 34"/>
          <p:cNvGrpSpPr/>
          <p:nvPr/>
        </p:nvGrpSpPr>
        <p:grpSpPr>
          <a:xfrm>
            <a:off x="3783410" y="5060129"/>
            <a:ext cx="552450" cy="695325"/>
            <a:chOff x="6913901" y="4821890"/>
            <a:chExt cx="552450" cy="695325"/>
          </a:xfrm>
        </p:grpSpPr>
        <p:sp>
          <p:nvSpPr>
            <p:cNvPr id="31" name="직사각형 30"/>
            <p:cNvSpPr/>
            <p:nvPr/>
          </p:nvSpPr>
          <p:spPr>
            <a:xfrm>
              <a:off x="6913901" y="4821890"/>
              <a:ext cx="552450" cy="69532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8" descr="Transport Engine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347" y="4945712"/>
              <a:ext cx="398698" cy="398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오른쪽 화살표 35"/>
          <p:cNvSpPr/>
          <p:nvPr/>
        </p:nvSpPr>
        <p:spPr>
          <a:xfrm>
            <a:off x="1045014" y="2864429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>
            <a:off x="4590028" y="897957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4590028" y="2979043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4585153" y="5060129"/>
            <a:ext cx="509852" cy="440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덧셈 기호 42"/>
          <p:cNvSpPr/>
          <p:nvPr/>
        </p:nvSpPr>
        <p:spPr>
          <a:xfrm>
            <a:off x="3105589" y="2931420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덧셈 기호 43"/>
          <p:cNvSpPr/>
          <p:nvPr/>
        </p:nvSpPr>
        <p:spPr>
          <a:xfrm>
            <a:off x="3105589" y="880319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덧셈 기호 44"/>
          <p:cNvSpPr/>
          <p:nvPr/>
        </p:nvSpPr>
        <p:spPr>
          <a:xfrm>
            <a:off x="3105589" y="5115389"/>
            <a:ext cx="525020" cy="525020"/>
          </a:xfrm>
          <a:prstGeom prst="mathPlus">
            <a:avLst>
              <a:gd name="adj1" fmla="val 15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7100033" y="2135682"/>
            <a:ext cx="2276960" cy="2899639"/>
          </a:xfrm>
          <a:prstGeom prst="rightArrow">
            <a:avLst>
              <a:gd name="adj1" fmla="val 48107"/>
              <a:gd name="adj2" fmla="val 779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9624053" y="25014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파티룸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9672936" y="2931420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1/2 액자 48"/>
          <p:cNvSpPr/>
          <p:nvPr/>
        </p:nvSpPr>
        <p:spPr>
          <a:xfrm rot="2700000">
            <a:off x="3565711" y="1834291"/>
            <a:ext cx="914400" cy="914400"/>
          </a:xfrm>
          <a:prstGeom prst="halfFrame">
            <a:avLst>
              <a:gd name="adj1" fmla="val 10156"/>
              <a:gd name="adj2" fmla="val 11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1/2 액자 49"/>
          <p:cNvSpPr/>
          <p:nvPr/>
        </p:nvSpPr>
        <p:spPr>
          <a:xfrm rot="2700000">
            <a:off x="3576419" y="3993172"/>
            <a:ext cx="914400" cy="914400"/>
          </a:xfrm>
          <a:prstGeom prst="halfFrame">
            <a:avLst>
              <a:gd name="adj1" fmla="val 10156"/>
              <a:gd name="adj2" fmla="val 11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46672" y="583577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과금</a:t>
            </a:r>
            <a:r>
              <a:rPr lang="ko-KR" altLang="en-US" dirty="0" smtClean="0"/>
              <a:t> 多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46671" y="39088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과금</a:t>
            </a:r>
            <a:r>
              <a:rPr lang="ko-KR" altLang="en-US" dirty="0" smtClean="0"/>
              <a:t> 少</a:t>
            </a:r>
            <a:endParaRPr lang="ko-KR" altLang="en-US" dirty="0"/>
          </a:p>
        </p:txBody>
      </p:sp>
      <p:cxnSp>
        <p:nvCxnSpPr>
          <p:cNvPr id="54" name="직선 화살표 연결선 53"/>
          <p:cNvCxnSpPr>
            <a:stCxn id="52" idx="3"/>
          </p:cNvCxnSpPr>
          <p:nvPr/>
        </p:nvCxnSpPr>
        <p:spPr>
          <a:xfrm>
            <a:off x="3105588" y="575547"/>
            <a:ext cx="525021" cy="24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1" idx="3"/>
          </p:cNvCxnSpPr>
          <p:nvPr/>
        </p:nvCxnSpPr>
        <p:spPr>
          <a:xfrm flipV="1">
            <a:off x="3105589" y="5582649"/>
            <a:ext cx="540195" cy="43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569725" y="5468498"/>
            <a:ext cx="4400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엔진을 썼느냐에 따라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외형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작업 필요 시간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보상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알바보상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필요 알바 인원이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달라진다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smtClean="0"/>
              <a:t>엔진은 언제나 변경 가능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58" idx="1"/>
          </p:cNvCxnSpPr>
          <p:nvPr/>
        </p:nvCxnSpPr>
        <p:spPr>
          <a:xfrm flipH="1" flipV="1">
            <a:off x="6957013" y="5835780"/>
            <a:ext cx="612712" cy="4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32782" y="986252"/>
            <a:ext cx="2659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1/2/3/4/6/12</a:t>
            </a:r>
            <a:r>
              <a:rPr lang="ko-KR" altLang="en-US" sz="1200" smtClean="0"/>
              <a:t>개월 중 하나의 주기로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파티룸</a:t>
            </a:r>
            <a:r>
              <a:rPr lang="ko-KR" altLang="en-US" sz="1200" dirty="0" smtClean="0"/>
              <a:t> 기본 </a:t>
            </a:r>
            <a:r>
              <a:rPr lang="ko-KR" altLang="en-US" sz="1200" dirty="0" err="1" smtClean="0"/>
              <a:t>컨셉이</a:t>
            </a:r>
            <a:r>
              <a:rPr lang="ko-KR" altLang="en-US" sz="1200" dirty="0" smtClean="0"/>
              <a:t> 바뀌며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파티룸이</a:t>
            </a:r>
            <a:r>
              <a:rPr lang="ko-KR" altLang="en-US" sz="1200" dirty="0" smtClean="0"/>
              <a:t> 유저에게 지급된다</a:t>
            </a:r>
            <a:r>
              <a:rPr lang="en-US" altLang="ko-KR" sz="1200" dirty="0" smtClean="0"/>
              <a:t>.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smtClean="0"/>
              <a:t>아이템화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>
            <a:stCxn id="61" idx="2"/>
            <a:endCxn id="47" idx="0"/>
          </p:cNvCxnSpPr>
          <p:nvPr/>
        </p:nvCxnSpPr>
        <p:spPr>
          <a:xfrm>
            <a:off x="10062633" y="1817249"/>
            <a:ext cx="2" cy="68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lan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" y="28059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28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6" y="2007121"/>
            <a:ext cx="3903422" cy="21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2116749" y="3007153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344766" y="2638614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2887587" y="3007153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236836" y="3325053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4741536" y="2303834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4741536" y="3046539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4741536" y="3728758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4741536" y="1621614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덧셈 기호 3"/>
          <p:cNvSpPr/>
          <p:nvPr/>
        </p:nvSpPr>
        <p:spPr>
          <a:xfrm>
            <a:off x="4114177" y="2900249"/>
            <a:ext cx="624548" cy="6245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등호 14"/>
          <p:cNvSpPr/>
          <p:nvPr/>
        </p:nvSpPr>
        <p:spPr>
          <a:xfrm>
            <a:off x="6766391" y="2649782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미니어쳐</a:t>
            </a:r>
            <a:r>
              <a:rPr lang="ko-KR" altLang="en-US" sz="2400" b="1" dirty="0" smtClean="0"/>
              <a:t> 조합 </a:t>
            </a:r>
            <a:r>
              <a:rPr lang="en-US" altLang="ko-KR" sz="2400" b="1" dirty="0" smtClean="0"/>
              <a:t>UI</a:t>
            </a:r>
            <a:endParaRPr lang="ko-KR" altLang="en-US" sz="2400" b="1"/>
          </a:p>
        </p:txBody>
      </p:sp>
      <p:pic>
        <p:nvPicPr>
          <p:cNvPr id="18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5819212" y="2303834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5819212" y="3046539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5819212" y="3728758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5819212" y="1621614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43" y="65571"/>
            <a:ext cx="3903422" cy="21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9699679" y="1014439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7927696" y="645900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10470517" y="1014439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7819766" y="1332339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43" y="2303834"/>
            <a:ext cx="3903422" cy="21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9699679" y="3252702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7927696" y="2884163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10470517" y="3252702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7819766" y="3570602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43" y="4632172"/>
            <a:ext cx="3903422" cy="21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3" t="44347" r="33893" b="30322"/>
          <a:stretch/>
        </p:blipFill>
        <p:spPr bwMode="auto">
          <a:xfrm>
            <a:off x="9699679" y="5581040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t="28227" r="78722" b="46442"/>
          <a:stretch/>
        </p:blipFill>
        <p:spPr bwMode="auto">
          <a:xfrm>
            <a:off x="7927696" y="5212501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2" t="46138" r="13424" b="28531"/>
          <a:stretch/>
        </p:blipFill>
        <p:spPr bwMode="auto">
          <a:xfrm>
            <a:off x="10470517" y="5581040"/>
            <a:ext cx="697693" cy="55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ë¯¸ëì´ì³ ëì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" t="58677" r="76219" b="4606"/>
          <a:stretch/>
        </p:blipFill>
        <p:spPr bwMode="auto">
          <a:xfrm>
            <a:off x="7819766" y="5898940"/>
            <a:ext cx="913554" cy="80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20649" y="5209355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smtClean="0"/>
              <a:t>미니어쳐 색상</a:t>
            </a:r>
            <a:r>
              <a:rPr lang="en-US" altLang="ko-KR" dirty="0" smtClean="0"/>
              <a:t>/ </a:t>
            </a:r>
            <a:r>
              <a:rPr lang="ko-KR" altLang="en-US" smtClean="0"/>
              <a:t>이펙트 모두 다양하게 넣을 수 있음</a:t>
            </a:r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smtClean="0"/>
              <a:t>이미</a:t>
            </a:r>
            <a:r>
              <a:rPr lang="en-US" altLang="ko-KR" dirty="0" smtClean="0"/>
              <a:t> </a:t>
            </a:r>
            <a:r>
              <a:rPr lang="ko-KR" altLang="en-US" smtClean="0"/>
              <a:t>완성된 것에도 재료를 다른 것을 넣을 수 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1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4886" y="1537666"/>
            <a:ext cx="677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파티룸은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성장형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</a:t>
            </a:r>
            <a:r>
              <a:rPr lang="ko-KR" altLang="en-US" dirty="0" smtClean="0"/>
              <a:t> 형식으로 진행</a:t>
            </a:r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파티룸은</a:t>
            </a:r>
            <a:r>
              <a:rPr lang="ko-KR" altLang="en-US" dirty="0" smtClean="0"/>
              <a:t> 그 달의 </a:t>
            </a:r>
            <a:r>
              <a:rPr lang="ko-KR" altLang="en-US" dirty="0" err="1" smtClean="0"/>
              <a:t>파티룸만</a:t>
            </a:r>
            <a:r>
              <a:rPr lang="ko-KR" altLang="en-US" smtClean="0"/>
              <a:t> 그 달에 완성시켜 나갈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30731" y="2904462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89726" y="2904462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701856" y="33374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36591" y="2904462"/>
            <a:ext cx="877330" cy="135066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파티룸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단계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7448721" y="33374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94034" y="333747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0731" y="4762270"/>
            <a:ext cx="739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파티룸을</a:t>
            </a:r>
            <a:r>
              <a:rPr lang="ko-KR" altLang="en-US" dirty="0" smtClean="0"/>
              <a:t> 아이템화 시켜서 갖고 있을 수 있고 원할 때 쓸 수 있으나</a:t>
            </a:r>
            <a:endParaRPr lang="en-US" altLang="ko-KR" dirty="0" smtClean="0"/>
          </a:p>
          <a:p>
            <a:r>
              <a:rPr lang="ko-KR" altLang="en-US" dirty="0" smtClean="0"/>
              <a:t>중간 과정이 없기에 중간에 하다 말면 처음부터 다시 해야 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4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ë§ì¸í¬ëí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87" y="525743"/>
            <a:ext cx="5510331" cy="28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ê´ë ¨ ì´ë¯¸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6" y="525743"/>
            <a:ext cx="2883978" cy="288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ë§ì¸í¬ëí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701" y="3426725"/>
            <a:ext cx="7582927" cy="343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-7760"/>
            <a:ext cx="622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레고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엔티티는</a:t>
            </a:r>
            <a:r>
              <a:rPr lang="ko-KR" altLang="en-US" smtClean="0"/>
              <a:t> 아래와 같이 여러 개를 하나로 모을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왼쪽 화살표 1"/>
          <p:cNvSpPr/>
          <p:nvPr/>
        </p:nvSpPr>
        <p:spPr>
          <a:xfrm rot="13500000">
            <a:off x="4469714" y="356698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 rot="18900000">
            <a:off x="6665098" y="323335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5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68" y="1086948"/>
            <a:ext cx="6245475" cy="4684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9311" y="1644307"/>
            <a:ext cx="1301959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7</a:t>
            </a:r>
            <a:r>
              <a:rPr lang="ko-KR" altLang="en-US" sz="1200" smtClean="0"/>
              <a:t>월 레고 엔티티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39311" y="2013639"/>
            <a:ext cx="1301959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/>
              <a:t>8</a:t>
            </a:r>
            <a:r>
              <a:rPr lang="ko-KR" altLang="en-US" sz="1200" smtClean="0"/>
              <a:t>월 레고 엔티티</a:t>
            </a:r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539311" y="2382971"/>
            <a:ext cx="1301959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9</a:t>
            </a:r>
            <a:r>
              <a:rPr lang="ko-KR" altLang="en-US" sz="1200" smtClean="0"/>
              <a:t>월 레고 엔티티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1560150" y="2752303"/>
            <a:ext cx="1386918" cy="27699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10</a:t>
            </a:r>
            <a:r>
              <a:rPr lang="ko-KR" altLang="en-US" sz="1200" smtClean="0"/>
              <a:t>월</a:t>
            </a:r>
            <a:r>
              <a:rPr lang="ko-KR" altLang="en-US" sz="1200"/>
              <a:t> 레고 </a:t>
            </a:r>
            <a:r>
              <a:rPr lang="ko-KR" altLang="en-US" sz="1200" smtClean="0"/>
              <a:t>엔티티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1539311" y="3434686"/>
            <a:ext cx="1301959" cy="27699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5</a:t>
            </a:r>
            <a:r>
              <a:rPr lang="ko-KR" altLang="en-US" sz="1200" smtClean="0"/>
              <a:t>월</a:t>
            </a:r>
            <a:r>
              <a:rPr lang="ko-KR" altLang="en-US" sz="1200"/>
              <a:t> 레고 엔티티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9311" y="3804018"/>
            <a:ext cx="1301959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dirty="0" smtClean="0"/>
              <a:t>6</a:t>
            </a:r>
            <a:r>
              <a:rPr lang="ko-KR" altLang="en-US" sz="1200" smtClean="0"/>
              <a:t>월</a:t>
            </a:r>
            <a:r>
              <a:rPr lang="ko-KR" altLang="en-US" sz="1200"/>
              <a:t> 레고 엔티티</a:t>
            </a:r>
          </a:p>
        </p:txBody>
      </p:sp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2841270" y="1782807"/>
            <a:ext cx="5091768" cy="1734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</p:cNvCxnSpPr>
          <p:nvPr/>
        </p:nvCxnSpPr>
        <p:spPr>
          <a:xfrm>
            <a:off x="2841270" y="2152139"/>
            <a:ext cx="5091768" cy="24006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3"/>
          </p:cNvCxnSpPr>
          <p:nvPr/>
        </p:nvCxnSpPr>
        <p:spPr>
          <a:xfrm>
            <a:off x="2841270" y="2521471"/>
            <a:ext cx="6072071" cy="9960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5" idx="3"/>
          </p:cNvCxnSpPr>
          <p:nvPr/>
        </p:nvCxnSpPr>
        <p:spPr>
          <a:xfrm>
            <a:off x="2841270" y="3573186"/>
            <a:ext cx="3460676" cy="11882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3"/>
          </p:cNvCxnSpPr>
          <p:nvPr/>
        </p:nvCxnSpPr>
        <p:spPr>
          <a:xfrm flipV="1">
            <a:off x="2841270" y="3863546"/>
            <a:ext cx="4177368" cy="78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8" idx="3"/>
          </p:cNvCxnSpPr>
          <p:nvPr/>
        </p:nvCxnSpPr>
        <p:spPr>
          <a:xfrm flipV="1">
            <a:off x="2947068" y="1762563"/>
            <a:ext cx="2918273" cy="112824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5400000">
            <a:off x="2075515" y="307204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0" y="-7760"/>
            <a:ext cx="987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smtClean="0"/>
              <a:t>달 모든 레고 </a:t>
            </a:r>
            <a:r>
              <a:rPr lang="ko-KR" altLang="en-US" err="1" smtClean="0"/>
              <a:t>엔티티를</a:t>
            </a:r>
            <a:r>
              <a:rPr lang="ko-KR" altLang="en-US" smtClean="0"/>
              <a:t> 모두 사용하면 메르헨</a:t>
            </a:r>
            <a:r>
              <a:rPr lang="en-US" altLang="ko-KR" dirty="0" smtClean="0"/>
              <a:t>/</a:t>
            </a:r>
            <a:r>
              <a:rPr lang="ko-KR" altLang="en-US" smtClean="0"/>
              <a:t>페이블 컬렉션 페이지의 세계를 만들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28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ko-KR" altLang="en-US" dirty="0" smtClean="0"/>
              <a:t>작업은 어떻게 시킬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알바를</a:t>
            </a:r>
            <a:r>
              <a:rPr lang="ko-KR" altLang="en-US" dirty="0" smtClean="0"/>
              <a:t> 여러 명이 할 수 있는가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아이템 난립을 어떻게 막을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화분은 필요한가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전체적인 </a:t>
            </a:r>
            <a:r>
              <a:rPr lang="ko-KR" altLang="en-US" dirty="0" err="1" smtClean="0"/>
              <a:t>컨셉은</a:t>
            </a:r>
            <a:r>
              <a:rPr lang="ko-KR" altLang="en-US" dirty="0" smtClean="0"/>
              <a:t> 어떻게 갈 것인가</a:t>
            </a:r>
            <a:r>
              <a:rPr lang="en-US" altLang="ko-KR" dirty="0" smtClean="0"/>
              <a:t>? -&gt; </a:t>
            </a:r>
            <a:r>
              <a:rPr lang="ko-KR" altLang="en-US" smtClean="0"/>
              <a:t>메르헨 </a:t>
            </a:r>
            <a:r>
              <a:rPr lang="en-US" altLang="ko-KR" dirty="0" smtClean="0"/>
              <a:t>/ </a:t>
            </a:r>
            <a:r>
              <a:rPr lang="ko-KR" altLang="en-US" smtClean="0"/>
              <a:t>페이블 컬렉션 느낌</a:t>
            </a:r>
            <a:r>
              <a:rPr lang="en-US" altLang="ko-KR" smtClean="0"/>
              <a:t>?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합성 </a:t>
            </a:r>
            <a:r>
              <a:rPr lang="en-US" altLang="ko-KR" dirty="0" smtClean="0"/>
              <a:t>UI</a:t>
            </a:r>
            <a:r>
              <a:rPr lang="ko-KR" altLang="en-US" smtClean="0"/>
              <a:t>는 펫 합성 </a:t>
            </a:r>
            <a:r>
              <a:rPr lang="en-US" altLang="ko-KR" dirty="0" smtClean="0"/>
              <a:t>UI</a:t>
            </a:r>
            <a:r>
              <a:rPr lang="ko-KR" altLang="en-US" smtClean="0"/>
              <a:t>를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정밀 배치 </a:t>
            </a:r>
            <a:r>
              <a:rPr lang="en-US" altLang="ko-KR" dirty="0" smtClean="0"/>
              <a:t>UI + </a:t>
            </a:r>
            <a:r>
              <a:rPr lang="ko-KR" altLang="en-US" smtClean="0"/>
              <a:t>합동 배치는 헬퍼로 제공한다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2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560</Words>
  <Application>Microsoft Office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미니어쳐 엔티티</vt:lpstr>
      <vt:lpstr>신규 컨탠츠 – 미니어쳐 엔티티</vt:lpstr>
      <vt:lpstr>신규 컨탠츠 – 나만의 대기실</vt:lpstr>
      <vt:lpstr>PowerPoint 프레젠테이션</vt:lpstr>
      <vt:lpstr>미니어쳐 조합 UI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163</cp:revision>
  <dcterms:created xsi:type="dcterms:W3CDTF">2018-11-06T09:52:40Z</dcterms:created>
  <dcterms:modified xsi:type="dcterms:W3CDTF">2018-11-23T06:59:04Z</dcterms:modified>
</cp:coreProperties>
</file>