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2" r:id="rId5"/>
    <p:sldId id="277" r:id="rId6"/>
    <p:sldId id="273" r:id="rId7"/>
    <p:sldId id="27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7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86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51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2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4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5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1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26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5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27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미니어쳐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엔티티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40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45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신규 </a:t>
            </a:r>
            <a:r>
              <a:rPr lang="ko-KR" altLang="en-US" sz="2400" b="1" dirty="0" err="1" smtClean="0"/>
              <a:t>컨탠츠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– </a:t>
            </a:r>
            <a:r>
              <a:rPr lang="ko-KR" altLang="en-US" sz="2400" b="1" smtClean="0"/>
              <a:t>미니어쳐 엔티티</a:t>
            </a:r>
            <a:endParaRPr lang="ko-KR" altLang="en-US" sz="2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08454"/>
            <a:ext cx="12192000" cy="6149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개념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여러 개의 재료를 모아서 다양한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도시를 만드는 </a:t>
            </a:r>
            <a:r>
              <a:rPr lang="ko-KR" altLang="en-US" sz="1200" dirty="0" err="1" smtClean="0"/>
              <a:t>엔티티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획득 및 확장 방법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작물에서 각 달마다 중심이 되는 기본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획득할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기본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엔티티에서</a:t>
            </a:r>
            <a:r>
              <a:rPr lang="ko-KR" altLang="en-US" sz="1200" dirty="0" smtClean="0"/>
              <a:t> 작업을 하고 나오는 결과물을 이용해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재료 아이템을 획득할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유저는 기본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엔티티에</a:t>
            </a:r>
            <a:r>
              <a:rPr lang="ko-KR" altLang="en-US" sz="1200" dirty="0" smtClean="0"/>
              <a:t> 다양한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아이템을 조합하여 다양한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아이템을 만들 수 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b="1" dirty="0" err="1" smtClean="0">
                <a:solidFill>
                  <a:srgbClr val="FF0000"/>
                </a:solidFill>
              </a:rPr>
              <a:t>엔티티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작업 및 결과물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각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엔티티에서</a:t>
            </a:r>
            <a:r>
              <a:rPr lang="ko-KR" altLang="en-US" sz="1200" dirty="0" smtClean="0"/>
              <a:t> 주인 및 관리자는 해당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작동 시킨 뒤 일정 시간이 지났을 때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엔티티의</a:t>
            </a:r>
            <a:r>
              <a:rPr lang="ko-KR" altLang="en-US" sz="1200" dirty="0" smtClean="0"/>
              <a:t> 결과물을 획득할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각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엔티티에</a:t>
            </a:r>
            <a:r>
              <a:rPr lang="ko-KR" altLang="en-US" sz="1200" dirty="0" smtClean="0"/>
              <a:t> 유저는 </a:t>
            </a:r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작물처럼 </a:t>
            </a:r>
            <a:r>
              <a:rPr lang="ko-KR" altLang="en-US" sz="1200" dirty="0" err="1" smtClean="0"/>
              <a:t>알바를</a:t>
            </a:r>
            <a:r>
              <a:rPr lang="ko-KR" altLang="en-US" sz="1200" dirty="0" smtClean="0"/>
              <a:t> 받을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유저는 </a:t>
            </a:r>
            <a:r>
              <a:rPr lang="ko-KR" altLang="en-US" sz="1200" dirty="0" err="1" smtClean="0"/>
              <a:t>알바</a:t>
            </a:r>
            <a:r>
              <a:rPr lang="ko-KR" altLang="en-US" sz="1200" dirty="0" smtClean="0"/>
              <a:t> 여부 및 </a:t>
            </a:r>
            <a:r>
              <a:rPr lang="ko-KR" altLang="en-US" sz="1200" dirty="0" err="1" smtClean="0"/>
              <a:t>과금</a:t>
            </a:r>
            <a:r>
              <a:rPr lang="ko-KR" altLang="en-US" sz="1200" dirty="0" smtClean="0"/>
              <a:t> 정도에 따라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엔티티에서</a:t>
            </a:r>
            <a:r>
              <a:rPr lang="ko-KR" altLang="en-US" sz="1200" dirty="0" smtClean="0"/>
              <a:t> 일정 확률로  새로운 </a:t>
            </a:r>
            <a:r>
              <a:rPr lang="ko-KR" altLang="en-US" sz="1200" dirty="0" err="1" smtClean="0"/>
              <a:t>미니어쳐를</a:t>
            </a:r>
            <a:r>
              <a:rPr lang="ko-KR" altLang="en-US" sz="1200" dirty="0" smtClean="0"/>
              <a:t> 만들 수 있는 재료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알바 </a:t>
            </a:r>
            <a:r>
              <a:rPr lang="ko-KR" altLang="en-US" sz="1200" dirty="0" smtClean="0"/>
              <a:t>포인트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엠포인트 등을 얻을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또한 유저는 적은 확률로 자신의 게임 대기실을 꾸밀 수 있는 아이템을 얻게 된다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특징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어떤 재료를 기본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엔티티에</a:t>
            </a:r>
            <a:r>
              <a:rPr lang="ko-KR" altLang="en-US" sz="1200" dirty="0" smtClean="0"/>
              <a:t> 사용하느냐에 따라 완성된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엔티티의</a:t>
            </a:r>
            <a:r>
              <a:rPr lang="ko-KR" altLang="en-US" sz="1200" dirty="0" smtClean="0"/>
              <a:t> 색상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및 이펙트가 달라진다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통해서만 유저는 게임 대기실 꾸미기 재료를 획득할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엔티티는</a:t>
            </a:r>
            <a:r>
              <a:rPr lang="ko-KR" altLang="en-US" sz="1200" dirty="0" smtClean="0"/>
              <a:t> 타인에게 양도할 수 없다</a:t>
            </a:r>
            <a:r>
              <a:rPr lang="en-US" altLang="ko-KR" sz="1200" dirty="0" smtClean="0"/>
              <a:t>. (</a:t>
            </a:r>
            <a:r>
              <a:rPr lang="ko-KR" altLang="en-US" sz="1200" smtClean="0"/>
              <a:t>타인의 홈에 해당 아이템을 놓을 수 없다</a:t>
            </a:r>
            <a:r>
              <a:rPr lang="en-US" altLang="ko-KR" sz="1200" dirty="0" smtClean="0"/>
              <a:t>.)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 err="1" smtClean="0">
                <a:solidFill>
                  <a:srgbClr val="FF0000"/>
                </a:solidFill>
              </a:rPr>
              <a:t>엔티티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+ </a:t>
            </a:r>
            <a:r>
              <a:rPr lang="ko-KR" altLang="en-US" sz="1200" b="1" smtClean="0">
                <a:solidFill>
                  <a:srgbClr val="FF0000"/>
                </a:solidFill>
              </a:rPr>
              <a:t>재료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만드는 데 필요한 </a:t>
            </a:r>
            <a:r>
              <a:rPr lang="ko-KR" altLang="en-US" sz="1200" dirty="0" err="1" smtClean="0"/>
              <a:t>레시피는</a:t>
            </a:r>
            <a:r>
              <a:rPr lang="ko-KR" altLang="en-US" sz="1200" dirty="0" smtClean="0"/>
              <a:t> 없다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재료는 단순히 아이템으로 유저가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클릭하면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엔티티와</a:t>
            </a:r>
            <a:r>
              <a:rPr lang="ko-KR" altLang="en-US" sz="1200" dirty="0" smtClean="0"/>
              <a:t> 재료를 합칠 수 있는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가 나온다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작물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컨셉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ko-KR" altLang="en-US" sz="1200" dirty="0" smtClean="0"/>
              <a:t>최종적으로 </a:t>
            </a:r>
            <a:r>
              <a:rPr lang="ko-KR" altLang="en-US" sz="1200" dirty="0" err="1" smtClean="0"/>
              <a:t>페이블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메르헨 컬렉션에 나와 있는 각 배경을 실제 미니어쳐로 만들 수 있게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1191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45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신규 </a:t>
            </a:r>
            <a:r>
              <a:rPr lang="ko-KR" altLang="en-US" sz="2400" b="1" dirty="0" err="1" smtClean="0"/>
              <a:t>컨탠츠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– </a:t>
            </a:r>
            <a:r>
              <a:rPr lang="ko-KR" altLang="en-US" sz="2400" b="1" smtClean="0"/>
              <a:t>나만의 대기실</a:t>
            </a:r>
            <a:endParaRPr lang="ko-KR" altLang="en-US" sz="2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08454"/>
            <a:ext cx="12192000" cy="6149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개념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유저는 게임 대기실을 각 달 </a:t>
            </a:r>
            <a:r>
              <a:rPr lang="ko-KR" altLang="en-US" sz="1200" dirty="0" err="1" smtClean="0"/>
              <a:t>컨셉에</a:t>
            </a:r>
            <a:r>
              <a:rPr lang="ko-KR" altLang="en-US" sz="1200" dirty="0" smtClean="0"/>
              <a:t> 맞게 꾸밀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나만의 대기실은 </a:t>
            </a:r>
            <a:r>
              <a:rPr lang="en-US" altLang="ko-KR" sz="1200" dirty="0" smtClean="0"/>
              <a:t>1/2/3/4/6/12</a:t>
            </a:r>
            <a:r>
              <a:rPr lang="ko-KR" altLang="en-US" sz="1200" smtClean="0"/>
              <a:t>월 주기로 기본 컨셉이 변경되며 </a:t>
            </a:r>
            <a:r>
              <a:rPr lang="en-US" altLang="ko-KR" sz="1200" dirty="0" smtClean="0"/>
              <a:t>(</a:t>
            </a:r>
            <a:r>
              <a:rPr lang="ko-KR" altLang="en-US" sz="1200" smtClean="0"/>
              <a:t>아트팀이 작업 가능한 속도에 맞춤</a:t>
            </a:r>
            <a:r>
              <a:rPr lang="en-US" altLang="ko-KR" sz="1200" dirty="0" smtClean="0"/>
              <a:t>),</a:t>
            </a:r>
            <a:br>
              <a:rPr lang="en-US" altLang="ko-KR" sz="1200" dirty="0" smtClean="0"/>
            </a:br>
            <a:r>
              <a:rPr lang="ko-KR" altLang="en-US" sz="1200" smtClean="0"/>
              <a:t>해당 기본 컨셉에서 각 달마다 각 달에 맞는 컨셉에 따라 대기실 소품 등을 꾸밀 수 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획득 및 확장 방법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유저는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엔티티에서</a:t>
            </a:r>
            <a:r>
              <a:rPr lang="ko-KR" altLang="en-US" sz="1200" dirty="0" smtClean="0"/>
              <a:t> 적은 확률로 나만의 대기실을 만들 수 있는 재료를 획득할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유저는 획득한 재료를 나만의 대기실에 사용하여 대기실을 조금씩 확장</a:t>
            </a:r>
            <a:r>
              <a:rPr lang="en-US" altLang="ko-KR" sz="1200" dirty="0" smtClean="0"/>
              <a:t>&amp;</a:t>
            </a:r>
            <a:r>
              <a:rPr lang="ko-KR" altLang="en-US" sz="1200" smtClean="0"/>
              <a:t>꾸미기를 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오직 그 달에만 그 달의 대기실을 꾸밀 수 있는 재료를 얻을 수 있다</a:t>
            </a:r>
            <a:r>
              <a:rPr lang="en-US" altLang="ko-KR" sz="1200" dirty="0" smtClean="0"/>
              <a:t>.</a:t>
            </a:r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특징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err="1" smtClean="0"/>
              <a:t>성장형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엔티티와</a:t>
            </a:r>
            <a:r>
              <a:rPr lang="ko-KR" altLang="en-US" sz="1200" dirty="0" smtClean="0"/>
              <a:t> 같이 재료를 사용하여 특정 레벨까지 대기실을 만들면 각 단계에 따라 대기실이 미리 정해진 순서대로 꾸며지게 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특정 단계에서 다음 단계까지 도달하지 못하고 다음 달로 넘어간 경우 특정 단계에서 다음 단계로 넘어가기 위해 모아두었던 경험치는 모두 초기화 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유저가 만든 대기실은 달에 상관없이 언제든 사용 가능하다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26645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851" y="24502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홈작물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66285" y="250682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엔티티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K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2729" y="39088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엔진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82728" y="250682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엔진 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9140" y="469079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엔진 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14442" y="390881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엔티티</a:t>
            </a:r>
            <a:r>
              <a:rPr lang="ko-KR" altLang="en-US" smtClean="0"/>
              <a:t> </a:t>
            </a:r>
            <a:r>
              <a:rPr lang="en-US" altLang="ko-KR" dirty="0" smtClean="0"/>
              <a:t>K+A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14441" y="250682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엔티티</a:t>
            </a:r>
            <a:r>
              <a:rPr lang="ko-KR" altLang="en-US" smtClean="0"/>
              <a:t> </a:t>
            </a:r>
            <a:r>
              <a:rPr lang="en-US" altLang="ko-KR" dirty="0" smtClean="0"/>
              <a:t>K+B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4441" y="469079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엔티티</a:t>
            </a:r>
            <a:r>
              <a:rPr lang="ko-KR" altLang="en-US" smtClean="0"/>
              <a:t> </a:t>
            </a:r>
            <a:r>
              <a:rPr lang="en-US" altLang="ko-KR" dirty="0" smtClean="0"/>
              <a:t>K+C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423360" y="2876160"/>
            <a:ext cx="552450" cy="1350660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ko-KR" dirty="0" smtClean="0">
                <a:solidFill>
                  <a:srgbClr val="FFC000"/>
                </a:solidFill>
              </a:rPr>
              <a:t>KB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12117" y="3531495"/>
            <a:ext cx="552450" cy="695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덧셈 기호 13"/>
          <p:cNvSpPr/>
          <p:nvPr/>
        </p:nvSpPr>
        <p:spPr>
          <a:xfrm>
            <a:off x="5905939" y="3607695"/>
            <a:ext cx="525020" cy="525020"/>
          </a:xfrm>
          <a:prstGeom prst="mathPlus">
            <a:avLst>
              <a:gd name="adj1" fmla="val 1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8" descr="Transport Engine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63" y="3655317"/>
            <a:ext cx="398698" cy="39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423360" y="825059"/>
            <a:ext cx="552450" cy="135066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</a:rPr>
              <a:t>KA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12117" y="1480394"/>
            <a:ext cx="552450" cy="69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덧셈 기호 18"/>
          <p:cNvSpPr/>
          <p:nvPr/>
        </p:nvSpPr>
        <p:spPr>
          <a:xfrm>
            <a:off x="5905939" y="1556594"/>
            <a:ext cx="525020" cy="525020"/>
          </a:xfrm>
          <a:prstGeom prst="mathPlus">
            <a:avLst>
              <a:gd name="adj1" fmla="val 1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8" descr="Transport Engine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211" y="1604216"/>
            <a:ext cx="438568" cy="4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423360" y="5060129"/>
            <a:ext cx="552450" cy="135066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KC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12117" y="5715464"/>
            <a:ext cx="552450" cy="695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덧셈 기호 22"/>
          <p:cNvSpPr/>
          <p:nvPr/>
        </p:nvSpPr>
        <p:spPr>
          <a:xfrm>
            <a:off x="5905939" y="5791664"/>
            <a:ext cx="525020" cy="525020"/>
          </a:xfrm>
          <a:prstGeom prst="mathPlus">
            <a:avLst>
              <a:gd name="adj1" fmla="val 1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8" descr="Transport Engine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63" y="5839286"/>
            <a:ext cx="398698" cy="39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1875206" y="2936755"/>
            <a:ext cx="877330" cy="135066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엔티티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3767840" y="2876160"/>
            <a:ext cx="552450" cy="695325"/>
            <a:chOff x="6910390" y="2957080"/>
            <a:chExt cx="552450" cy="695325"/>
          </a:xfrm>
        </p:grpSpPr>
        <p:sp>
          <p:nvSpPr>
            <p:cNvPr id="27" name="직사각형 26"/>
            <p:cNvSpPr/>
            <p:nvPr/>
          </p:nvSpPr>
          <p:spPr>
            <a:xfrm>
              <a:off x="6910390" y="2957080"/>
              <a:ext cx="552450" cy="6953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Picture 8" descr="Transport Engine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2836" y="3080902"/>
              <a:ext cx="398698" cy="398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그룹 32"/>
          <p:cNvGrpSpPr/>
          <p:nvPr/>
        </p:nvGrpSpPr>
        <p:grpSpPr>
          <a:xfrm>
            <a:off x="3746687" y="820808"/>
            <a:ext cx="552450" cy="695325"/>
            <a:chOff x="6910390" y="1242580"/>
            <a:chExt cx="552450" cy="695325"/>
          </a:xfrm>
        </p:grpSpPr>
        <p:sp>
          <p:nvSpPr>
            <p:cNvPr id="29" name="직사각형 28"/>
            <p:cNvSpPr/>
            <p:nvPr/>
          </p:nvSpPr>
          <p:spPr>
            <a:xfrm>
              <a:off x="6910390" y="1242580"/>
              <a:ext cx="552450" cy="6953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Picture 8" descr="Transport Engine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8484" y="1366402"/>
              <a:ext cx="438568" cy="438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그룹 34"/>
          <p:cNvGrpSpPr/>
          <p:nvPr/>
        </p:nvGrpSpPr>
        <p:grpSpPr>
          <a:xfrm>
            <a:off x="3783410" y="5060129"/>
            <a:ext cx="552450" cy="695325"/>
            <a:chOff x="6913901" y="4821890"/>
            <a:chExt cx="552450" cy="695325"/>
          </a:xfrm>
        </p:grpSpPr>
        <p:sp>
          <p:nvSpPr>
            <p:cNvPr id="31" name="직사각형 30"/>
            <p:cNvSpPr/>
            <p:nvPr/>
          </p:nvSpPr>
          <p:spPr>
            <a:xfrm>
              <a:off x="6913901" y="4821890"/>
              <a:ext cx="552450" cy="69532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Picture 8" descr="Transport Engine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347" y="4945712"/>
              <a:ext cx="398698" cy="398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오른쪽 화살표 35"/>
          <p:cNvSpPr/>
          <p:nvPr/>
        </p:nvSpPr>
        <p:spPr>
          <a:xfrm>
            <a:off x="1045014" y="2864429"/>
            <a:ext cx="509852" cy="44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4590028" y="897957"/>
            <a:ext cx="509852" cy="44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4590028" y="2979043"/>
            <a:ext cx="509852" cy="44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4585153" y="5060129"/>
            <a:ext cx="509852" cy="44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덧셈 기호 42"/>
          <p:cNvSpPr/>
          <p:nvPr/>
        </p:nvSpPr>
        <p:spPr>
          <a:xfrm>
            <a:off x="3105589" y="2931420"/>
            <a:ext cx="525020" cy="525020"/>
          </a:xfrm>
          <a:prstGeom prst="mathPlus">
            <a:avLst>
              <a:gd name="adj1" fmla="val 1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덧셈 기호 43"/>
          <p:cNvSpPr/>
          <p:nvPr/>
        </p:nvSpPr>
        <p:spPr>
          <a:xfrm>
            <a:off x="3105589" y="880319"/>
            <a:ext cx="525020" cy="525020"/>
          </a:xfrm>
          <a:prstGeom prst="mathPlus">
            <a:avLst>
              <a:gd name="adj1" fmla="val 1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덧셈 기호 44"/>
          <p:cNvSpPr/>
          <p:nvPr/>
        </p:nvSpPr>
        <p:spPr>
          <a:xfrm>
            <a:off x="3105589" y="5115389"/>
            <a:ext cx="525020" cy="525020"/>
          </a:xfrm>
          <a:prstGeom prst="mathPlus">
            <a:avLst>
              <a:gd name="adj1" fmla="val 1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>
            <a:off x="7100033" y="2135682"/>
            <a:ext cx="2276960" cy="2899639"/>
          </a:xfrm>
          <a:prstGeom prst="rightArrow">
            <a:avLst>
              <a:gd name="adj1" fmla="val 48107"/>
              <a:gd name="adj2" fmla="val 77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624053" y="25014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파티룸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9672936" y="2931420"/>
            <a:ext cx="877330" cy="135066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파티룸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1/2 액자 48"/>
          <p:cNvSpPr/>
          <p:nvPr/>
        </p:nvSpPr>
        <p:spPr>
          <a:xfrm rot="2700000">
            <a:off x="3565711" y="1834291"/>
            <a:ext cx="914400" cy="914400"/>
          </a:xfrm>
          <a:prstGeom prst="halfFrame">
            <a:avLst>
              <a:gd name="adj1" fmla="val 10156"/>
              <a:gd name="adj2" fmla="val 117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1/2 액자 49"/>
          <p:cNvSpPr/>
          <p:nvPr/>
        </p:nvSpPr>
        <p:spPr>
          <a:xfrm rot="2700000">
            <a:off x="3576419" y="3993172"/>
            <a:ext cx="914400" cy="914400"/>
          </a:xfrm>
          <a:prstGeom prst="halfFrame">
            <a:avLst>
              <a:gd name="adj1" fmla="val 10156"/>
              <a:gd name="adj2" fmla="val 117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46672" y="583577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과금</a:t>
            </a:r>
            <a:r>
              <a:rPr lang="ko-KR" altLang="en-US" dirty="0" smtClean="0"/>
              <a:t> 多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146671" y="39088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과금</a:t>
            </a:r>
            <a:r>
              <a:rPr lang="ko-KR" altLang="en-US" dirty="0" smtClean="0"/>
              <a:t> 少</a:t>
            </a:r>
            <a:endParaRPr lang="ko-KR" altLang="en-US" dirty="0"/>
          </a:p>
        </p:txBody>
      </p:sp>
      <p:cxnSp>
        <p:nvCxnSpPr>
          <p:cNvPr id="54" name="직선 화살표 연결선 53"/>
          <p:cNvCxnSpPr>
            <a:stCxn id="52" idx="3"/>
          </p:cNvCxnSpPr>
          <p:nvPr/>
        </p:nvCxnSpPr>
        <p:spPr>
          <a:xfrm>
            <a:off x="3105588" y="575547"/>
            <a:ext cx="525021" cy="24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51" idx="3"/>
          </p:cNvCxnSpPr>
          <p:nvPr/>
        </p:nvCxnSpPr>
        <p:spPr>
          <a:xfrm flipV="1">
            <a:off x="3105589" y="5582649"/>
            <a:ext cx="540195" cy="43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569725" y="5468498"/>
            <a:ext cx="44005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어떤 엔진을 썼느냐에 따라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외형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작업 필요 시간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보상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알바보상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필요 알바 인원이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smtClean="0"/>
              <a:t>달라진다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smtClean="0"/>
              <a:t>엔진은 언제나 변경 가능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60" name="직선 화살표 연결선 59"/>
          <p:cNvCxnSpPr>
            <a:stCxn id="58" idx="1"/>
          </p:cNvCxnSpPr>
          <p:nvPr/>
        </p:nvCxnSpPr>
        <p:spPr>
          <a:xfrm flipH="1" flipV="1">
            <a:off x="6957013" y="5835780"/>
            <a:ext cx="612712" cy="48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732782" y="986252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1/2/3/4/6/12</a:t>
            </a:r>
            <a:r>
              <a:rPr lang="ko-KR" altLang="en-US" sz="1200" smtClean="0"/>
              <a:t>개월 중 하나의 주기로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파티룸</a:t>
            </a:r>
            <a:r>
              <a:rPr lang="ko-KR" altLang="en-US" sz="1200" dirty="0" smtClean="0"/>
              <a:t> 기본 </a:t>
            </a:r>
            <a:r>
              <a:rPr lang="ko-KR" altLang="en-US" sz="1200" dirty="0" err="1" smtClean="0"/>
              <a:t>컨셉이</a:t>
            </a:r>
            <a:r>
              <a:rPr lang="ko-KR" altLang="en-US" sz="1200" dirty="0" smtClean="0"/>
              <a:t> 바뀌며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기본 </a:t>
            </a:r>
            <a:r>
              <a:rPr lang="ko-KR" altLang="en-US" sz="1200" dirty="0" err="1" smtClean="0"/>
              <a:t>파티룸이</a:t>
            </a:r>
            <a:r>
              <a:rPr lang="ko-KR" altLang="en-US" sz="1200" dirty="0" smtClean="0"/>
              <a:t> 유저에게 지급된다</a:t>
            </a:r>
            <a:r>
              <a:rPr lang="en-US" altLang="ko-KR" sz="1200" dirty="0" smtClean="0"/>
              <a:t>.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smtClean="0"/>
              <a:t>아이템화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62" name="직선 화살표 연결선 61"/>
          <p:cNvCxnSpPr>
            <a:stCxn id="61" idx="2"/>
            <a:endCxn id="47" idx="0"/>
          </p:cNvCxnSpPr>
          <p:nvPr/>
        </p:nvCxnSpPr>
        <p:spPr>
          <a:xfrm>
            <a:off x="10062633" y="1817249"/>
            <a:ext cx="2" cy="68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lan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" y="280592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28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36" y="2007121"/>
            <a:ext cx="3903422" cy="219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3" t="44347" r="33893" b="30322"/>
          <a:stretch/>
        </p:blipFill>
        <p:spPr bwMode="auto">
          <a:xfrm>
            <a:off x="2116749" y="3007153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" t="28227" r="78722" b="46442"/>
          <a:stretch/>
        </p:blipFill>
        <p:spPr bwMode="auto">
          <a:xfrm>
            <a:off x="344766" y="2638614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2" t="46138" r="13424" b="28531"/>
          <a:stretch/>
        </p:blipFill>
        <p:spPr bwMode="auto">
          <a:xfrm>
            <a:off x="2887587" y="3007153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t="58677" r="76219" b="4606"/>
          <a:stretch/>
        </p:blipFill>
        <p:spPr bwMode="auto">
          <a:xfrm>
            <a:off x="236836" y="3325053"/>
            <a:ext cx="913554" cy="80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3" t="44347" r="33893" b="30322"/>
          <a:stretch/>
        </p:blipFill>
        <p:spPr bwMode="auto">
          <a:xfrm>
            <a:off x="4741536" y="2303834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2" t="46138" r="13424" b="28531"/>
          <a:stretch/>
        </p:blipFill>
        <p:spPr bwMode="auto">
          <a:xfrm>
            <a:off x="4741536" y="3046539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t="58677" r="76219" b="4606"/>
          <a:stretch/>
        </p:blipFill>
        <p:spPr bwMode="auto">
          <a:xfrm>
            <a:off x="4741536" y="3728758"/>
            <a:ext cx="913554" cy="80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" t="28227" r="78722" b="46442"/>
          <a:stretch/>
        </p:blipFill>
        <p:spPr bwMode="auto">
          <a:xfrm>
            <a:off x="4741536" y="1621614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덧셈 기호 3"/>
          <p:cNvSpPr/>
          <p:nvPr/>
        </p:nvSpPr>
        <p:spPr>
          <a:xfrm>
            <a:off x="4114177" y="2900249"/>
            <a:ext cx="624548" cy="6245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등호 14"/>
          <p:cNvSpPr/>
          <p:nvPr/>
        </p:nvSpPr>
        <p:spPr>
          <a:xfrm>
            <a:off x="6766391" y="2649782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454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미니어쳐</a:t>
            </a:r>
            <a:r>
              <a:rPr lang="ko-KR" altLang="en-US" sz="2400" b="1" dirty="0" smtClean="0"/>
              <a:t> 조합 </a:t>
            </a:r>
            <a:r>
              <a:rPr lang="en-US" altLang="ko-KR" sz="2400" b="1" dirty="0" smtClean="0"/>
              <a:t>UI</a:t>
            </a:r>
            <a:endParaRPr lang="ko-KR" altLang="en-US" sz="2400" b="1"/>
          </a:p>
        </p:txBody>
      </p:sp>
      <p:pic>
        <p:nvPicPr>
          <p:cNvPr id="18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3" t="44347" r="33893" b="30322"/>
          <a:stretch/>
        </p:blipFill>
        <p:spPr bwMode="auto">
          <a:xfrm>
            <a:off x="5819212" y="2303834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2" t="46138" r="13424" b="28531"/>
          <a:stretch/>
        </p:blipFill>
        <p:spPr bwMode="auto">
          <a:xfrm>
            <a:off x="5819212" y="3046539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t="58677" r="76219" b="4606"/>
          <a:stretch/>
        </p:blipFill>
        <p:spPr bwMode="auto">
          <a:xfrm>
            <a:off x="5819212" y="3728758"/>
            <a:ext cx="913554" cy="80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" t="28227" r="78722" b="46442"/>
          <a:stretch/>
        </p:blipFill>
        <p:spPr bwMode="auto">
          <a:xfrm>
            <a:off x="5819212" y="1621614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43" y="65571"/>
            <a:ext cx="3903422" cy="219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3" t="44347" r="33893" b="30322"/>
          <a:stretch/>
        </p:blipFill>
        <p:spPr bwMode="auto">
          <a:xfrm>
            <a:off x="9699679" y="1014439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" t="28227" r="78722" b="46442"/>
          <a:stretch/>
        </p:blipFill>
        <p:spPr bwMode="auto">
          <a:xfrm>
            <a:off x="7927696" y="645900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2" t="46138" r="13424" b="28531"/>
          <a:stretch/>
        </p:blipFill>
        <p:spPr bwMode="auto">
          <a:xfrm>
            <a:off x="10470517" y="1014439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t="58677" r="76219" b="4606"/>
          <a:stretch/>
        </p:blipFill>
        <p:spPr bwMode="auto">
          <a:xfrm>
            <a:off x="7819766" y="1332339"/>
            <a:ext cx="913554" cy="80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43" y="2303834"/>
            <a:ext cx="3903422" cy="219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3" t="44347" r="33893" b="30322"/>
          <a:stretch/>
        </p:blipFill>
        <p:spPr bwMode="auto">
          <a:xfrm>
            <a:off x="9699679" y="3252702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" t="28227" r="78722" b="46442"/>
          <a:stretch/>
        </p:blipFill>
        <p:spPr bwMode="auto">
          <a:xfrm>
            <a:off x="7927696" y="2884163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2" t="46138" r="13424" b="28531"/>
          <a:stretch/>
        </p:blipFill>
        <p:spPr bwMode="auto">
          <a:xfrm>
            <a:off x="10470517" y="3252702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t="58677" r="76219" b="4606"/>
          <a:stretch/>
        </p:blipFill>
        <p:spPr bwMode="auto">
          <a:xfrm>
            <a:off x="7819766" y="3570602"/>
            <a:ext cx="913554" cy="80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43" y="4632172"/>
            <a:ext cx="3903422" cy="219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3" t="44347" r="33893" b="30322"/>
          <a:stretch/>
        </p:blipFill>
        <p:spPr bwMode="auto">
          <a:xfrm>
            <a:off x="9699679" y="5581040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" t="28227" r="78722" b="46442"/>
          <a:stretch/>
        </p:blipFill>
        <p:spPr bwMode="auto">
          <a:xfrm>
            <a:off x="7927696" y="5212501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2" t="46138" r="13424" b="28531"/>
          <a:stretch/>
        </p:blipFill>
        <p:spPr bwMode="auto">
          <a:xfrm>
            <a:off x="10470517" y="5581040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t="58677" r="76219" b="4606"/>
          <a:stretch/>
        </p:blipFill>
        <p:spPr bwMode="auto">
          <a:xfrm>
            <a:off x="7819766" y="5898940"/>
            <a:ext cx="913554" cy="80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20649" y="5209355"/>
            <a:ext cx="568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smtClean="0"/>
              <a:t>미니어쳐 색상</a:t>
            </a:r>
            <a:r>
              <a:rPr lang="en-US" altLang="ko-KR" dirty="0" smtClean="0"/>
              <a:t>/ </a:t>
            </a:r>
            <a:r>
              <a:rPr lang="ko-KR" altLang="en-US" smtClean="0"/>
              <a:t>이펙트 모두 다양하게 넣을 수 있음</a:t>
            </a:r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smtClean="0"/>
              <a:t>이미</a:t>
            </a:r>
            <a:r>
              <a:rPr lang="en-US" altLang="ko-KR" dirty="0" smtClean="0"/>
              <a:t> </a:t>
            </a:r>
            <a:r>
              <a:rPr lang="ko-KR" altLang="en-US" smtClean="0"/>
              <a:t>완성된 것에도 재료를 다른 것을 넣을 수 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1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4886" y="1537666"/>
            <a:ext cx="6773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파티룸은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성장형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형식으로 진행</a:t>
            </a:r>
            <a:endParaRPr lang="en-US" altLang="ko-KR" dirty="0" smtClean="0"/>
          </a:p>
          <a:p>
            <a:r>
              <a:rPr lang="ko-KR" altLang="en-US" dirty="0" smtClean="0"/>
              <a:t>또한 </a:t>
            </a:r>
            <a:r>
              <a:rPr lang="ko-KR" altLang="en-US" dirty="0" err="1" smtClean="0"/>
              <a:t>파티룸은</a:t>
            </a:r>
            <a:r>
              <a:rPr lang="ko-KR" altLang="en-US" dirty="0" smtClean="0"/>
              <a:t> 그 달의 </a:t>
            </a:r>
            <a:r>
              <a:rPr lang="ko-KR" altLang="en-US" dirty="0" err="1" smtClean="0"/>
              <a:t>파티룸만</a:t>
            </a:r>
            <a:r>
              <a:rPr lang="ko-KR" altLang="en-US" smtClean="0"/>
              <a:t> 그 달에 완성시켜 나갈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30731" y="2904462"/>
            <a:ext cx="877330" cy="135066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파티룸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smtClean="0">
                <a:solidFill>
                  <a:schemeClr val="tx1"/>
                </a:solidFill>
              </a:rPr>
              <a:t>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89726" y="2904462"/>
            <a:ext cx="877330" cy="135066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파티룸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smtClean="0">
                <a:solidFill>
                  <a:schemeClr val="tx1"/>
                </a:solidFill>
              </a:rPr>
              <a:t>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701856" y="33374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36591" y="2904462"/>
            <a:ext cx="877330" cy="135066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파티룸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448721" y="33374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94034" y="333747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0731" y="4762270"/>
            <a:ext cx="7398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파티룸을</a:t>
            </a:r>
            <a:r>
              <a:rPr lang="ko-KR" altLang="en-US" dirty="0" smtClean="0"/>
              <a:t> 아이템화 시켜서 갖고 있을 수 있고 원할 때 쓸 수 있으나</a:t>
            </a:r>
            <a:endParaRPr lang="en-US" altLang="ko-KR" dirty="0" smtClean="0"/>
          </a:p>
          <a:p>
            <a:r>
              <a:rPr lang="ko-KR" altLang="en-US" dirty="0" smtClean="0"/>
              <a:t>중간 과정이 없기에 중간에 하다 말면 처음부터 다시 해야 한다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54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68" y="1086948"/>
            <a:ext cx="6245475" cy="4684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9311" y="1644307"/>
            <a:ext cx="1301959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/>
              <a:t>7</a:t>
            </a:r>
            <a:r>
              <a:rPr lang="ko-KR" altLang="en-US" sz="1200" smtClean="0"/>
              <a:t>월 레고 엔티티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539311" y="2013639"/>
            <a:ext cx="1301959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/>
              <a:t>8</a:t>
            </a:r>
            <a:r>
              <a:rPr lang="ko-KR" altLang="en-US" sz="1200" smtClean="0"/>
              <a:t>월 레고 엔티티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539311" y="2382971"/>
            <a:ext cx="1301959" cy="27699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/>
              <a:t>9</a:t>
            </a:r>
            <a:r>
              <a:rPr lang="ko-KR" altLang="en-US" sz="1200" smtClean="0"/>
              <a:t>월 레고 엔티티</a:t>
            </a:r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1560150" y="2752303"/>
            <a:ext cx="1386918" cy="27699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/>
              <a:t>10</a:t>
            </a:r>
            <a:r>
              <a:rPr lang="ko-KR" altLang="en-US" sz="1200" smtClean="0"/>
              <a:t>월</a:t>
            </a:r>
            <a:r>
              <a:rPr lang="ko-KR" altLang="en-US" sz="1200"/>
              <a:t> 레고 </a:t>
            </a:r>
            <a:r>
              <a:rPr lang="ko-KR" altLang="en-US" sz="1200" smtClean="0"/>
              <a:t>엔티티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1539311" y="3434686"/>
            <a:ext cx="1301959" cy="276999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/>
              <a:t>5</a:t>
            </a:r>
            <a:r>
              <a:rPr lang="ko-KR" altLang="en-US" sz="1200" smtClean="0"/>
              <a:t>월</a:t>
            </a:r>
            <a:r>
              <a:rPr lang="ko-KR" altLang="en-US" sz="1200"/>
              <a:t> 레고 엔티티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39311" y="3804018"/>
            <a:ext cx="1301959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/>
              <a:t>6</a:t>
            </a:r>
            <a:r>
              <a:rPr lang="ko-KR" altLang="en-US" sz="1200" smtClean="0"/>
              <a:t>월</a:t>
            </a:r>
            <a:r>
              <a:rPr lang="ko-KR" altLang="en-US" sz="1200"/>
              <a:t> 레고 엔티티</a:t>
            </a:r>
          </a:p>
        </p:txBody>
      </p:sp>
      <p:cxnSp>
        <p:nvCxnSpPr>
          <p:cNvPr id="18" name="직선 화살표 연결선 17"/>
          <p:cNvCxnSpPr>
            <a:stCxn id="5" idx="3"/>
          </p:cNvCxnSpPr>
          <p:nvPr/>
        </p:nvCxnSpPr>
        <p:spPr>
          <a:xfrm>
            <a:off x="2841270" y="1782807"/>
            <a:ext cx="5091768" cy="1734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3"/>
          </p:cNvCxnSpPr>
          <p:nvPr/>
        </p:nvCxnSpPr>
        <p:spPr>
          <a:xfrm>
            <a:off x="2841270" y="2152139"/>
            <a:ext cx="5091768" cy="24006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3"/>
          </p:cNvCxnSpPr>
          <p:nvPr/>
        </p:nvCxnSpPr>
        <p:spPr>
          <a:xfrm>
            <a:off x="2841270" y="2521471"/>
            <a:ext cx="6072071" cy="99608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5" idx="3"/>
          </p:cNvCxnSpPr>
          <p:nvPr/>
        </p:nvCxnSpPr>
        <p:spPr>
          <a:xfrm>
            <a:off x="2841270" y="3573186"/>
            <a:ext cx="3460676" cy="118828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6" idx="3"/>
          </p:cNvCxnSpPr>
          <p:nvPr/>
        </p:nvCxnSpPr>
        <p:spPr>
          <a:xfrm flipV="1">
            <a:off x="2841270" y="3863546"/>
            <a:ext cx="4177368" cy="789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8" idx="3"/>
          </p:cNvCxnSpPr>
          <p:nvPr/>
        </p:nvCxnSpPr>
        <p:spPr>
          <a:xfrm flipV="1">
            <a:off x="2947068" y="1762563"/>
            <a:ext cx="2918273" cy="112824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5400000">
            <a:off x="2075515" y="307204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0" y="-7760"/>
            <a:ext cx="10333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r>
              <a:rPr lang="ko-KR" altLang="en-US" smtClean="0"/>
              <a:t>달 모든 </a:t>
            </a:r>
            <a:r>
              <a:rPr lang="ko-KR" altLang="en-US" smtClean="0"/>
              <a:t>미니어쳐 엔티티를 </a:t>
            </a:r>
            <a:r>
              <a:rPr lang="ko-KR" altLang="en-US" smtClean="0"/>
              <a:t>모두 사용하면 메르헨</a:t>
            </a:r>
            <a:r>
              <a:rPr lang="en-US" altLang="ko-KR" dirty="0" smtClean="0"/>
              <a:t>/</a:t>
            </a:r>
            <a:r>
              <a:rPr lang="ko-KR" altLang="en-US" smtClean="0"/>
              <a:t>페이블 컬렉션 페이지의 세계를 만들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28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450</Words>
  <Application>Microsoft Office PowerPoint</Application>
  <PresentationFormat>와이드스크린</PresentationFormat>
  <Paragraphs>83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미니어쳐 엔티티</vt:lpstr>
      <vt:lpstr>신규 컨탠츠 – 미니어쳐 엔티티</vt:lpstr>
      <vt:lpstr>신규 컨탠츠 – 나만의 대기실</vt:lpstr>
      <vt:lpstr>PowerPoint 프레젠테이션</vt:lpstr>
      <vt:lpstr>미니어쳐 조합 UI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165</cp:revision>
  <dcterms:created xsi:type="dcterms:W3CDTF">2018-11-06T09:52:40Z</dcterms:created>
  <dcterms:modified xsi:type="dcterms:W3CDTF">2018-11-23T10:12:14Z</dcterms:modified>
</cp:coreProperties>
</file>